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6" r:id="rId6"/>
    <p:sldId id="265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utura Ultra-Bold" panose="020B0604020202020204" charset="0"/>
      <p:regular r:id="rId12"/>
    </p:embeddedFont>
    <p:embeddedFont>
      <p:font typeface="Glacial Indifference Bold Italics" panose="020B0604020202020204" charset="0"/>
      <p:regular r:id="rId13"/>
    </p:embeddedFont>
    <p:embeddedFont>
      <p:font typeface="Helios" panose="020B0604020202020204" charset="0"/>
      <p:regular r:id="rId14"/>
    </p:embeddedFont>
    <p:embeddedFont>
      <p:font typeface="League Spartan" panose="020B0604020202020204" charset="0"/>
      <p:regular r:id="rId15"/>
    </p:embeddedFont>
    <p:embeddedFont>
      <p:font typeface="TT Hoves" panose="020B0604020202020204" charset="0"/>
      <p:regular r:id="rId16"/>
    </p:embeddedFont>
    <p:embeddedFont>
      <p:font typeface="TT Hove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E5454-7B75-4FFC-BC46-508D841D9AC6}" v="5" dt="2024-07-25T06:02:26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267" autoAdjust="0"/>
  </p:normalViewPr>
  <p:slideViewPr>
    <p:cSldViewPr>
      <p:cViewPr varScale="1">
        <p:scale>
          <a:sx n="55" d="100"/>
          <a:sy n="55" d="100"/>
        </p:scale>
        <p:origin x="2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iQkdAO2Meo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483" y="-5421254"/>
            <a:ext cx="18439483" cy="18439483"/>
          </a:xfrm>
          <a:custGeom>
            <a:avLst/>
            <a:gdLst/>
            <a:ahLst/>
            <a:cxnLst/>
            <a:rect l="l" t="t" r="r" b="b"/>
            <a:pathLst>
              <a:path w="18439483" h="18439483">
                <a:moveTo>
                  <a:pt x="0" y="0"/>
                </a:moveTo>
                <a:lnTo>
                  <a:pt x="18439483" y="0"/>
                </a:lnTo>
                <a:lnTo>
                  <a:pt x="18439483" y="18439483"/>
                </a:lnTo>
                <a:lnTo>
                  <a:pt x="0" y="18439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" name="Freeform 3"/>
          <p:cNvSpPr/>
          <p:nvPr/>
        </p:nvSpPr>
        <p:spPr>
          <a:xfrm rot="2688441">
            <a:off x="12064852" y="-3021035"/>
            <a:ext cx="10732844" cy="9941299"/>
          </a:xfrm>
          <a:custGeom>
            <a:avLst/>
            <a:gdLst/>
            <a:ahLst/>
            <a:cxnLst/>
            <a:rect l="l" t="t" r="r" b="b"/>
            <a:pathLst>
              <a:path w="10732844" h="9941299">
                <a:moveTo>
                  <a:pt x="0" y="0"/>
                </a:moveTo>
                <a:lnTo>
                  <a:pt x="10732844" y="0"/>
                </a:lnTo>
                <a:lnTo>
                  <a:pt x="10732844" y="9941298"/>
                </a:lnTo>
                <a:lnTo>
                  <a:pt x="0" y="9941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7" b="-37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24"/>
          <p:cNvSpPr/>
          <p:nvPr/>
        </p:nvSpPr>
        <p:spPr>
          <a:xfrm rot="-8165854">
            <a:off x="12268654" y="8679672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7" b="-37"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6" name="Group 6"/>
          <p:cNvGrpSpPr/>
          <p:nvPr/>
        </p:nvGrpSpPr>
        <p:grpSpPr>
          <a:xfrm>
            <a:off x="-1304216" y="0"/>
            <a:ext cx="1747141" cy="11328024"/>
            <a:chOff x="0" y="0"/>
            <a:chExt cx="2329521" cy="15104032"/>
          </a:xfrm>
        </p:grpSpPr>
        <p:sp>
          <p:nvSpPr>
            <p:cNvPr id="7" name="Freeform 7"/>
            <p:cNvSpPr/>
            <p:nvPr/>
          </p:nvSpPr>
          <p:spPr>
            <a:xfrm rot="-10800000" flipH="1">
              <a:off x="0" y="0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26" r="-126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8" name="Freeform 8"/>
            <p:cNvSpPr/>
            <p:nvPr/>
          </p:nvSpPr>
          <p:spPr>
            <a:xfrm rot="-10800000" flipH="1">
              <a:off x="0" y="4315438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26" r="-126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9" name="Freeform 9"/>
            <p:cNvSpPr/>
            <p:nvPr/>
          </p:nvSpPr>
          <p:spPr>
            <a:xfrm rot="-10800000" flipH="1">
              <a:off x="0" y="6473156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26" r="-126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Freeform 10"/>
            <p:cNvSpPr/>
            <p:nvPr/>
          </p:nvSpPr>
          <p:spPr>
            <a:xfrm rot="-10800000" flipH="1">
              <a:off x="0" y="8630875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26" r="-126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11" name="Freeform 11"/>
            <p:cNvSpPr/>
            <p:nvPr/>
          </p:nvSpPr>
          <p:spPr>
            <a:xfrm rot="-10800000" flipH="1">
              <a:off x="0" y="10788594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26" r="-126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12" name="Freeform 12"/>
            <p:cNvSpPr/>
            <p:nvPr/>
          </p:nvSpPr>
          <p:spPr>
            <a:xfrm rot="-10800000" flipH="1">
              <a:off x="0" y="12946313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26" r="-126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13" name="Freeform 13"/>
            <p:cNvSpPr/>
            <p:nvPr/>
          </p:nvSpPr>
          <p:spPr>
            <a:xfrm rot="-10800000" flipH="1">
              <a:off x="0" y="2157719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26" r="-126"/>
              </a:stretch>
            </a:blipFill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56898" y="2589116"/>
            <a:ext cx="9049257" cy="3464243"/>
            <a:chOff x="0" y="0"/>
            <a:chExt cx="12065676" cy="461899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3911389"/>
              <a:ext cx="12065676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dirty="0" err="1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Sesi</a:t>
              </a:r>
              <a:r>
                <a:rPr lang="en-US" sz="3199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 2 – 2:00 pm – 3:30 pm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2065676" cy="365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Peranan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&amp; </a:t>
              </a: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Tanggungjawab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Akauntan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Sektor </a:t>
              </a: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Awam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latin typeface="TT Hoves Bold"/>
                  <a:ea typeface="TT Hoves Bold"/>
                  <a:cs typeface="TT Hoves Bold"/>
                  <a:sym typeface="TT Hoves Bold"/>
                </a:rPr>
                <a:t>dalam</a:t>
              </a:r>
              <a:r>
                <a:rPr lang="en-US" sz="4500" dirty="0"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latin typeface="TT Hoves Bold"/>
                  <a:ea typeface="TT Hoves Bold"/>
                  <a:cs typeface="TT Hoves Bold"/>
                  <a:sym typeface="TT Hoves Bold"/>
                </a:rPr>
                <a:t>Mencapai</a:t>
              </a:r>
              <a:r>
                <a:rPr lang="en-US" sz="4500" dirty="0"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latin typeface="TT Hoves Bold"/>
                  <a:ea typeface="TT Hoves Bold"/>
                  <a:cs typeface="TT Hoves Bold"/>
                  <a:sym typeface="TT Hoves Bold"/>
                </a:rPr>
                <a:t>Matlamat</a:t>
              </a:r>
              <a:r>
                <a:rPr lang="en-US" sz="4500" dirty="0"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latin typeface="TT Hoves Bold"/>
                  <a:ea typeface="TT Hoves Bold"/>
                  <a:cs typeface="TT Hoves Bold"/>
                  <a:sym typeface="TT Hoves Bold"/>
                </a:rPr>
                <a:t>Kemampanan</a:t>
              </a:r>
              <a:r>
                <a:rPr lang="en-US" sz="4500" dirty="0"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52600" y="474669"/>
            <a:ext cx="14365735" cy="1326433"/>
            <a:chOff x="-309172" y="88752"/>
            <a:chExt cx="19154313" cy="1768578"/>
          </a:xfrm>
          <a:solidFill>
            <a:schemeClr val="bg1">
              <a:alpha val="38000"/>
            </a:schemeClr>
          </a:solidFill>
        </p:grpSpPr>
        <p:sp>
          <p:nvSpPr>
            <p:cNvPr id="20" name="TextBox 20"/>
            <p:cNvSpPr txBox="1"/>
            <p:nvPr/>
          </p:nvSpPr>
          <p:spPr>
            <a:xfrm>
              <a:off x="-309172" y="88752"/>
              <a:ext cx="19154313" cy="1768578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3"/>
                </a:lnSpc>
              </a:pPr>
              <a:endParaRPr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558476" y="1411627"/>
              <a:ext cx="6089774" cy="3035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en-US" sz="1705">
                  <a:solidFill>
                    <a:srgbClr val="8F000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Integrity .  Trustworthy .  Sustainability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296197" y="879148"/>
              <a:ext cx="14681278" cy="4360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9"/>
                </a:lnSpc>
              </a:pPr>
              <a:r>
                <a:rPr lang="en-US" sz="2427" spc="383" dirty="0">
                  <a:solidFill>
                    <a:srgbClr val="08084D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(NATIONAL PUBLIC SECTOR ACCOUNTANTS CONFERENCE)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92199" y="327516"/>
              <a:ext cx="17622328" cy="51713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4"/>
                </a:lnSpc>
              </a:pPr>
              <a:r>
                <a:rPr lang="en-US" sz="2912" spc="459" dirty="0">
                  <a:solidFill>
                    <a:srgbClr val="08084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PERSIDANGAN AKAUNTAN SEKTOR AWAM KALI KE-31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023645" y="5664012"/>
            <a:ext cx="1907342" cy="565360"/>
            <a:chOff x="0" y="0"/>
            <a:chExt cx="2543123" cy="753813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487465" cy="740596"/>
              <a:chOff x="0" y="0"/>
              <a:chExt cx="491351" cy="1462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5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0" y="76057"/>
              <a:ext cx="2543123" cy="67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9"/>
                </a:lnSpc>
              </a:pPr>
              <a:r>
                <a:rPr lang="en-US" sz="99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DB5E82-421D-BF5D-46A1-AC99286F1C65}"/>
              </a:ext>
            </a:extLst>
          </p:cNvPr>
          <p:cNvGrpSpPr/>
          <p:nvPr/>
        </p:nvGrpSpPr>
        <p:grpSpPr>
          <a:xfrm>
            <a:off x="741171" y="6515100"/>
            <a:ext cx="10729496" cy="2819400"/>
            <a:chOff x="202734" y="7057037"/>
            <a:chExt cx="10729496" cy="2819400"/>
          </a:xfrm>
        </p:grpSpPr>
        <p:sp>
          <p:nvSpPr>
            <p:cNvPr id="31" name="TextBox 31"/>
            <p:cNvSpPr txBox="1"/>
            <p:nvPr/>
          </p:nvSpPr>
          <p:spPr>
            <a:xfrm>
              <a:off x="202734" y="7057037"/>
              <a:ext cx="10729496" cy="22140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32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Rasmimi Ramli</a:t>
              </a:r>
            </a:p>
            <a:p>
              <a:pPr algn="ctr">
                <a:lnSpc>
                  <a:spcPts val="5880"/>
                </a:lnSpc>
              </a:pPr>
              <a:r>
                <a:rPr lang="en-US" sz="24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Executive Director, Sustainability, Digital Economy and Reporting</a:t>
              </a:r>
            </a:p>
            <a:p>
              <a:pPr algn="ctr">
                <a:lnSpc>
                  <a:spcPts val="5880"/>
                </a:lnSpc>
              </a:pPr>
              <a:endParaRPr lang="en-US" sz="4200" dirty="0">
                <a:solidFill>
                  <a:srgbClr val="2A2E3A"/>
                </a:solidFill>
                <a:latin typeface="TT Hoves Bold"/>
                <a:ea typeface="TT Hoves Bold"/>
                <a:cs typeface="TT Hoves Bold"/>
                <a:sym typeface="TT Hoves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903450" y="8566335"/>
              <a:ext cx="4998885" cy="1310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200" dirty="0">
                  <a:solidFill>
                    <a:srgbClr val="2A2E3A"/>
                  </a:solidFill>
                  <a:latin typeface="TT Hoves"/>
                  <a:ea typeface="TT Hoves"/>
                  <a:cs typeface="TT Hoves"/>
                  <a:sym typeface="TT Hoves"/>
                </a:rPr>
                <a:t>Malaysian Institute of Accountants (MIA)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19B390-ECD9-F255-A48A-07880A787AC7}"/>
              </a:ext>
            </a:extLst>
          </p:cNvPr>
          <p:cNvGrpSpPr/>
          <p:nvPr/>
        </p:nvGrpSpPr>
        <p:grpSpPr>
          <a:xfrm>
            <a:off x="10523359" y="1949613"/>
            <a:ext cx="6907914" cy="6907914"/>
            <a:chOff x="10523359" y="1949613"/>
            <a:chExt cx="6907914" cy="6907914"/>
          </a:xfrm>
        </p:grpSpPr>
        <p:grpSp>
          <p:nvGrpSpPr>
            <p:cNvPr id="4" name="Group 4"/>
            <p:cNvGrpSpPr/>
            <p:nvPr/>
          </p:nvGrpSpPr>
          <p:grpSpPr>
            <a:xfrm>
              <a:off x="10523359" y="1949613"/>
              <a:ext cx="6907914" cy="690791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sq">
                <a:solidFill>
                  <a:srgbClr val="FF95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85FC43C1-985A-FA40-2828-7D5554221E7C}"/>
                </a:ext>
              </a:extLst>
            </p:cNvPr>
            <p:cNvSpPr/>
            <p:nvPr/>
          </p:nvSpPr>
          <p:spPr>
            <a:xfrm>
              <a:off x="12725400" y="4151619"/>
              <a:ext cx="2514600" cy="2226265"/>
            </a:xfrm>
            <a:prstGeom prst="flowChartConnector">
              <a:avLst/>
            </a:prstGeom>
            <a:gradFill flip="none" rotWithShape="1">
              <a:gsLst>
                <a:gs pos="45000">
                  <a:schemeClr val="accent6">
                    <a:lumMod val="60000"/>
                    <a:lumOff val="40000"/>
                  </a:schemeClr>
                </a:gs>
                <a:gs pos="69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sp>
        <p:nvSpPr>
          <p:cNvPr id="37" name="TextBox 30">
            <a:extLst>
              <a:ext uri="{FF2B5EF4-FFF2-40B4-BE49-F238E27FC236}">
                <a16:creationId xmlns:a16="http://schemas.microsoft.com/office/drawing/2014/main" id="{47D6DBFA-0EC2-08FA-57A3-2595C27D3DE7}"/>
              </a:ext>
            </a:extLst>
          </p:cNvPr>
          <p:cNvSpPr txBox="1"/>
          <p:nvPr/>
        </p:nvSpPr>
        <p:spPr>
          <a:xfrm>
            <a:off x="1618696" y="9708215"/>
            <a:ext cx="8457366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26851"/>
            <a:ext cx="637508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Topik</a:t>
            </a:r>
          </a:p>
        </p:txBody>
      </p:sp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1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78852" y="351092"/>
            <a:ext cx="1270470" cy="1270470"/>
            <a:chOff x="0" y="0"/>
            <a:chExt cx="1693959" cy="169395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8A2343EC-432C-EE72-7DF4-609A2DDF1C86}"/>
              </a:ext>
            </a:extLst>
          </p:cNvPr>
          <p:cNvSpPr/>
          <p:nvPr/>
        </p:nvSpPr>
        <p:spPr>
          <a:xfrm>
            <a:off x="8229600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7E6A7DEC-FEAF-02C4-6BF7-2A6D9503529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sp>
        <p:nvSpPr>
          <p:cNvPr id="18" name="Google Shape;230;p35">
            <a:extLst>
              <a:ext uri="{FF2B5EF4-FFF2-40B4-BE49-F238E27FC236}">
                <a16:creationId xmlns:a16="http://schemas.microsoft.com/office/drawing/2014/main" id="{781EF346-90D3-08D3-A2D7-9AF114CBABD5}"/>
              </a:ext>
            </a:extLst>
          </p:cNvPr>
          <p:cNvSpPr txBox="1"/>
          <p:nvPr/>
        </p:nvSpPr>
        <p:spPr>
          <a:xfrm>
            <a:off x="3560017" y="2634870"/>
            <a:ext cx="10304194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rgbClr val="0070C0"/>
              </a:buClr>
              <a:buSzPts val="2700"/>
              <a:buFont typeface="Calibri"/>
              <a:buNone/>
              <a:defRPr sz="1800" b="1" baseline="0">
                <a:solidFill>
                  <a:srgbClr val="150958"/>
                </a:solidFill>
                <a:latin typeface="Calibri-Bold"/>
              </a:defRPr>
            </a:lvl1pPr>
          </a:lstStyle>
          <a:p>
            <a:r>
              <a:rPr lang="en-US" sz="3200">
                <a:sym typeface="Calibri"/>
              </a:rPr>
              <a:t>MIA Sustainability Agenda</a:t>
            </a:r>
            <a:endParaRPr sz="3200">
              <a:sym typeface="Calibri"/>
            </a:endParaRPr>
          </a:p>
        </p:txBody>
      </p:sp>
      <p:sp>
        <p:nvSpPr>
          <p:cNvPr id="19" name="Google Shape;244;p35">
            <a:extLst>
              <a:ext uri="{FF2B5EF4-FFF2-40B4-BE49-F238E27FC236}">
                <a16:creationId xmlns:a16="http://schemas.microsoft.com/office/drawing/2014/main" id="{01A4B25F-4D50-B83A-CEEE-00DF976D3A3B}"/>
              </a:ext>
            </a:extLst>
          </p:cNvPr>
          <p:cNvSpPr/>
          <p:nvPr/>
        </p:nvSpPr>
        <p:spPr>
          <a:xfrm>
            <a:off x="3560019" y="3584053"/>
            <a:ext cx="10539010" cy="518359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20" name="Google Shape;249;p35">
            <a:extLst>
              <a:ext uri="{FF2B5EF4-FFF2-40B4-BE49-F238E27FC236}">
                <a16:creationId xmlns:a16="http://schemas.microsoft.com/office/drawing/2014/main" id="{E8DBAFD7-8187-8529-6D80-37C6092D28AC}"/>
              </a:ext>
            </a:extLst>
          </p:cNvPr>
          <p:cNvSpPr/>
          <p:nvPr/>
        </p:nvSpPr>
        <p:spPr>
          <a:xfrm>
            <a:off x="4157414" y="3439362"/>
            <a:ext cx="9939586" cy="162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1" name="Google Shape;250;p35">
            <a:extLst>
              <a:ext uri="{FF2B5EF4-FFF2-40B4-BE49-F238E27FC236}">
                <a16:creationId xmlns:a16="http://schemas.microsoft.com/office/drawing/2014/main" id="{EC312205-E118-BC8E-F958-AB291D3B88B5}"/>
              </a:ext>
            </a:extLst>
          </p:cNvPr>
          <p:cNvSpPr/>
          <p:nvPr/>
        </p:nvSpPr>
        <p:spPr>
          <a:xfrm>
            <a:off x="3560017" y="3432675"/>
            <a:ext cx="2005427" cy="170614"/>
          </a:xfrm>
          <a:prstGeom prst="rect">
            <a:avLst/>
          </a:prstGeom>
          <a:solidFill>
            <a:srgbClr val="065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4" name="Google Shape;245;p35">
            <a:extLst>
              <a:ext uri="{FF2B5EF4-FFF2-40B4-BE49-F238E27FC236}">
                <a16:creationId xmlns:a16="http://schemas.microsoft.com/office/drawing/2014/main" id="{C094B725-6599-056D-11BC-58B9395AB7C7}"/>
              </a:ext>
            </a:extLst>
          </p:cNvPr>
          <p:cNvSpPr txBox="1"/>
          <p:nvPr/>
        </p:nvSpPr>
        <p:spPr>
          <a:xfrm>
            <a:off x="3560016" y="3769906"/>
            <a:ext cx="10155983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34343"/>
                </a:solidFill>
              </a:rPr>
              <a:t>Approach: A two-pronged approach on sustainability - the accountancy profession and the Institute.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2400">
              <a:solidFill>
                <a:srgbClr val="434343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34343"/>
                </a:solidFill>
              </a:rPr>
              <a:t>Aims: To achieve future relevance of the profession, protect public interest and support sustainable nation building.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2400">
              <a:solidFill>
                <a:srgbClr val="434343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34343"/>
                </a:solidFill>
              </a:rPr>
              <a:t>Target outputs: sustainability blueprint for the profession and sustainability framework and targets for the Institute.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-US" sz="2400">
              <a:solidFill>
                <a:srgbClr val="434343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34343"/>
                </a:solidFill>
              </a:rPr>
              <a:t>Governance: Sustainability Blueprint Task Force oversees the development of the blueprint whilst the Management Committee  on the Institute’s framework and targets.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" sz="2400">
              <a:solidFill>
                <a:srgbClr val="434343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26851"/>
            <a:ext cx="637508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Topik</a:t>
            </a:r>
          </a:p>
        </p:txBody>
      </p:sp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2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78852" y="351092"/>
            <a:ext cx="1270470" cy="1270470"/>
            <a:chOff x="0" y="0"/>
            <a:chExt cx="1693959" cy="169395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3778DB5-1F9B-55AD-C254-F6489A4F20D2}"/>
              </a:ext>
            </a:extLst>
          </p:cNvPr>
          <p:cNvSpPr/>
          <p:nvPr/>
        </p:nvSpPr>
        <p:spPr>
          <a:xfrm>
            <a:off x="8229600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895D83-B63F-AF0D-E190-087C1A71E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7" r="8333" b="5555"/>
          <a:stretch/>
        </p:blipFill>
        <p:spPr>
          <a:xfrm>
            <a:off x="2053156" y="2290415"/>
            <a:ext cx="12573000" cy="7526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32000" y="425752"/>
            <a:ext cx="1164173" cy="116417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726851"/>
            <a:ext cx="637508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Topik</a:t>
            </a:r>
          </a:p>
        </p:txBody>
      </p:sp>
      <p:sp>
        <p:nvSpPr>
          <p:cNvPr id="11" name="Freeform 11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7" b="-37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2" name="TextBox 12"/>
          <p:cNvSpPr txBox="1"/>
          <p:nvPr/>
        </p:nvSpPr>
        <p:spPr>
          <a:xfrm>
            <a:off x="17551850" y="9390002"/>
            <a:ext cx="5210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3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78852" y="351092"/>
            <a:ext cx="1270470" cy="1270470"/>
            <a:chOff x="0" y="0"/>
            <a:chExt cx="1693959" cy="169395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84A2B51-6BA1-843B-9B7E-D146123961A2}"/>
              </a:ext>
            </a:extLst>
          </p:cNvPr>
          <p:cNvSpPr/>
          <p:nvPr/>
        </p:nvSpPr>
        <p:spPr>
          <a:xfrm>
            <a:off x="8229600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05622764-CD5B-E626-6EA4-7C5FB887AFED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B7B28E-0099-6961-FA6C-F142C2C1C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" r="11250" b="5555"/>
          <a:stretch/>
        </p:blipFill>
        <p:spPr>
          <a:xfrm>
            <a:off x="2590800" y="2239433"/>
            <a:ext cx="12344400" cy="7603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32000" y="425752"/>
            <a:ext cx="1164173" cy="116417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726851"/>
            <a:ext cx="637508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Topik</a:t>
            </a:r>
          </a:p>
        </p:txBody>
      </p:sp>
      <p:sp>
        <p:nvSpPr>
          <p:cNvPr id="11" name="Freeform 11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7" b="-37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2" name="TextBox 12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4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78852" y="351092"/>
            <a:ext cx="1270470" cy="1270470"/>
            <a:chOff x="0" y="0"/>
            <a:chExt cx="1693959" cy="169395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MY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84A2B51-6BA1-843B-9B7E-D146123961A2}"/>
              </a:ext>
            </a:extLst>
          </p:cNvPr>
          <p:cNvSpPr/>
          <p:nvPr/>
        </p:nvSpPr>
        <p:spPr>
          <a:xfrm>
            <a:off x="8229600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05622764-CD5B-E626-6EA4-7C5FB887AFED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pic>
        <p:nvPicPr>
          <p:cNvPr id="2" name="Online Media 2" title="MIA Sustainability Blueprint 2024">
            <a:hlinkClick r:id="" action="ppaction://media"/>
            <a:extLst>
              <a:ext uri="{FF2B5EF4-FFF2-40B4-BE49-F238E27FC236}">
                <a16:creationId xmlns:a16="http://schemas.microsoft.com/office/drawing/2014/main" id="{0F8A4583-736F-20D4-7618-50624F5662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28800" y="2054957"/>
            <a:ext cx="13411170" cy="75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483" y="-5565668"/>
            <a:ext cx="18439483" cy="18439483"/>
          </a:xfrm>
          <a:custGeom>
            <a:avLst/>
            <a:gdLst/>
            <a:ahLst/>
            <a:cxnLst/>
            <a:rect l="l" t="t" r="r" b="b"/>
            <a:pathLst>
              <a:path w="18439483" h="18439483">
                <a:moveTo>
                  <a:pt x="0" y="0"/>
                </a:moveTo>
                <a:lnTo>
                  <a:pt x="18439483" y="0"/>
                </a:lnTo>
                <a:lnTo>
                  <a:pt x="18439483" y="18439483"/>
                </a:lnTo>
                <a:lnTo>
                  <a:pt x="0" y="18439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3" name="Group 3"/>
          <p:cNvGrpSpPr/>
          <p:nvPr/>
        </p:nvGrpSpPr>
        <p:grpSpPr>
          <a:xfrm>
            <a:off x="-3886200" y="1895184"/>
            <a:ext cx="19539075" cy="8156629"/>
            <a:chOff x="0" y="0"/>
            <a:chExt cx="1673246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3246" cy="698500"/>
            </a:xfrm>
            <a:custGeom>
              <a:avLst/>
              <a:gdLst/>
              <a:ahLst/>
              <a:cxnLst/>
              <a:rect l="l" t="t" r="r" b="b"/>
              <a:pathLst>
                <a:path w="1673246" h="698500">
                  <a:moveTo>
                    <a:pt x="1673246" y="349250"/>
                  </a:moveTo>
                  <a:lnTo>
                    <a:pt x="147004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046" y="0"/>
                  </a:lnTo>
                  <a:lnTo>
                    <a:pt x="1673246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MY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28575"/>
              <a:ext cx="1444646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4221" y="5455972"/>
            <a:ext cx="9987664" cy="103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0"/>
              </a:lnSpc>
            </a:pPr>
            <a:r>
              <a:rPr lang="en-US" sz="8000" dirty="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TERIMA KASIH</a:t>
            </a:r>
          </a:p>
        </p:txBody>
      </p:sp>
      <p:sp>
        <p:nvSpPr>
          <p:cNvPr id="9" name="Freeform 9"/>
          <p:cNvSpPr/>
          <p:nvPr/>
        </p:nvSpPr>
        <p:spPr>
          <a:xfrm>
            <a:off x="2475572" y="7985094"/>
            <a:ext cx="7315200" cy="4014216"/>
          </a:xfrm>
          <a:custGeom>
            <a:avLst/>
            <a:gdLst/>
            <a:ahLst/>
            <a:cxnLst/>
            <a:rect l="l" t="t" r="r" b="b"/>
            <a:pathLst>
              <a:path w="7315200" h="4014216">
                <a:moveTo>
                  <a:pt x="0" y="0"/>
                </a:moveTo>
                <a:lnTo>
                  <a:pt x="7315200" y="0"/>
                </a:lnTo>
                <a:lnTo>
                  <a:pt x="7315200" y="4014216"/>
                </a:lnTo>
                <a:lnTo>
                  <a:pt x="0" y="4014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0" name="Freeform 10"/>
          <p:cNvSpPr/>
          <p:nvPr/>
        </p:nvSpPr>
        <p:spPr>
          <a:xfrm>
            <a:off x="12073357" y="-2007108"/>
            <a:ext cx="7315200" cy="4014216"/>
          </a:xfrm>
          <a:custGeom>
            <a:avLst/>
            <a:gdLst/>
            <a:ahLst/>
            <a:cxnLst/>
            <a:rect l="l" t="t" r="r" b="b"/>
            <a:pathLst>
              <a:path w="7315200" h="4014216">
                <a:moveTo>
                  <a:pt x="0" y="0"/>
                </a:moveTo>
                <a:lnTo>
                  <a:pt x="7315200" y="0"/>
                </a:lnTo>
                <a:lnTo>
                  <a:pt x="7315200" y="4014216"/>
                </a:lnTo>
                <a:lnTo>
                  <a:pt x="0" y="4014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EDF43-88D0-8CB2-B0B4-C4A1BA11CC7F}"/>
              </a:ext>
            </a:extLst>
          </p:cNvPr>
          <p:cNvGrpSpPr/>
          <p:nvPr/>
        </p:nvGrpSpPr>
        <p:grpSpPr>
          <a:xfrm>
            <a:off x="9790772" y="1837481"/>
            <a:ext cx="9552502" cy="8272036"/>
            <a:chOff x="9390150" y="1857777"/>
            <a:chExt cx="9552502" cy="8272036"/>
          </a:xfrm>
        </p:grpSpPr>
        <p:grpSp>
          <p:nvGrpSpPr>
            <p:cNvPr id="7" name="Group 7"/>
            <p:cNvGrpSpPr/>
            <p:nvPr/>
          </p:nvGrpSpPr>
          <p:grpSpPr>
            <a:xfrm>
              <a:off x="9390150" y="1857777"/>
              <a:ext cx="9552502" cy="8272036"/>
              <a:chOff x="0" y="0"/>
              <a:chExt cx="4282440" cy="3708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7739" b="-7739"/>
                </a:stretch>
              </a:blipFill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D2E46AB0-FA26-85AD-EA7A-D6DA71847B21}"/>
                </a:ext>
              </a:extLst>
            </p:cNvPr>
            <p:cNvSpPr/>
            <p:nvPr/>
          </p:nvSpPr>
          <p:spPr>
            <a:xfrm>
              <a:off x="12420600" y="4196338"/>
              <a:ext cx="3525077" cy="3156962"/>
            </a:xfrm>
            <a:prstGeom prst="flowChartConnector">
              <a:avLst/>
            </a:prstGeom>
            <a:gradFill flip="none" rotWithShape="1">
              <a:gsLst>
                <a:gs pos="45000">
                  <a:schemeClr val="accent6">
                    <a:lumMod val="60000"/>
                    <a:lumOff val="40000"/>
                  </a:schemeClr>
                </a:gs>
                <a:gs pos="69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211</Words>
  <Application>Microsoft Office PowerPoint</Application>
  <PresentationFormat>Custom</PresentationFormat>
  <Paragraphs>35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Arial</vt:lpstr>
      <vt:lpstr>Futura Ultra-Bold</vt:lpstr>
      <vt:lpstr>Helios</vt:lpstr>
      <vt:lpstr>Glacial Indifference Bold Italics</vt:lpstr>
      <vt:lpstr>TT Hoves Bold</vt:lpstr>
      <vt:lpstr>League Spartan</vt:lpstr>
      <vt:lpstr>TT Hoves</vt:lpstr>
      <vt:lpstr>Calibri-Bold</vt:lpstr>
      <vt:lpstr>Helios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NAPSAC-31</dc:title>
  <dc:creator>Saleh Bin Hashim</dc:creator>
  <cp:lastModifiedBy>ADMIN</cp:lastModifiedBy>
  <cp:revision>9</cp:revision>
  <dcterms:created xsi:type="dcterms:W3CDTF">2006-08-16T00:00:00Z</dcterms:created>
  <dcterms:modified xsi:type="dcterms:W3CDTF">2024-08-02T01:11:30Z</dcterms:modified>
  <dc:identifier>DAGLKDV3M7g</dc:identifier>
</cp:coreProperties>
</file>