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  <a:srgbClr val="B4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3E19836A-ABCE-4B5E-B089-14B77B7DC52C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723B5F28-EC44-4137-8E9E-8C10EC25F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3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E13BD-5817-447D-AFDD-E542D7F97E33}" type="slidenum">
              <a:rPr lang="en-MY" smtClean="0"/>
              <a:pPr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5823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CE8A-C961-4FB2-A16E-693AEAE31D76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D086-FAC7-4038-8776-E9A7CCCFA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3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CE8A-C961-4FB2-A16E-693AEAE31D76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D086-FAC7-4038-8776-E9A7CCCFA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2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CE8A-C961-4FB2-A16E-693AEAE31D76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D086-FAC7-4038-8776-E9A7CCCFA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7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CE8A-C961-4FB2-A16E-693AEAE31D76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D086-FAC7-4038-8776-E9A7CCCFA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7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CE8A-C961-4FB2-A16E-693AEAE31D76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D086-FAC7-4038-8776-E9A7CCCFA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1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CE8A-C961-4FB2-A16E-693AEAE31D76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D086-FAC7-4038-8776-E9A7CCCFA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7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CE8A-C961-4FB2-A16E-693AEAE31D76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D086-FAC7-4038-8776-E9A7CCCFA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3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CE8A-C961-4FB2-A16E-693AEAE31D76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D086-FAC7-4038-8776-E9A7CCCFA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7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CE8A-C961-4FB2-A16E-693AEAE31D76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D086-FAC7-4038-8776-E9A7CCCFA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9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CE8A-C961-4FB2-A16E-693AEAE31D76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D086-FAC7-4038-8776-E9A7CCCFA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3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CE8A-C961-4FB2-A16E-693AEAE31D76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D086-FAC7-4038-8776-E9A7CCCFA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9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ACE8A-C961-4FB2-A16E-693AEAE31D76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D086-FAC7-4038-8776-E9A7CCCFA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1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accent6">
                    <a:lumMod val="75000"/>
                  </a:schemeClr>
                </a:solidFill>
              </a:rPr>
              <a:pPr/>
              <a:t>1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68021" y="2098611"/>
            <a:ext cx="6564085" cy="1325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PENGURUSAN PERUBAHAN 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ANJAKAN PARADIGMA LANSKAP BAHARU PERAKAUNAN SEKTOR AWAM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34" y="1065786"/>
            <a:ext cx="2037419" cy="9587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0" y="1545155"/>
            <a:ext cx="3362482" cy="3496163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750405" y="3424428"/>
            <a:ext cx="5399315" cy="601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-SESI PERKONGSIAN UITM-</a:t>
            </a:r>
          </a:p>
        </p:txBody>
      </p:sp>
      <p:pic>
        <p:nvPicPr>
          <p:cNvPr id="5" name="Picture 2" descr="bannerUiT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2" y="5041318"/>
            <a:ext cx="12174347" cy="181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750405" y="4232873"/>
            <a:ext cx="5399315" cy="601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HJ. MOHD ANUAR MAZUKI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BENDAHARI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UiTM</a:t>
            </a:r>
            <a:endPara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804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accent6">
                    <a:lumMod val="75000"/>
                  </a:schemeClr>
                </a:solidFill>
              </a:rPr>
              <a:pPr/>
              <a:t>10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7342" y="2614541"/>
            <a:ext cx="7572776" cy="823279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TERIMA KASIH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12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accent6">
                    <a:lumMod val="75000"/>
                  </a:schemeClr>
                </a:solidFill>
              </a:rPr>
              <a:pPr/>
              <a:t>2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639" y="360585"/>
            <a:ext cx="7572776" cy="823279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 KANDUNGAN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FA7689-BB75-45BC-B2B7-FA12E738888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415" y="327933"/>
            <a:ext cx="1992085" cy="851990"/>
          </a:xfrm>
          <a:prstGeom prst="rect">
            <a:avLst/>
          </a:prstGeom>
          <a:noFill/>
        </p:spPr>
      </p:pic>
      <p:grpSp>
        <p:nvGrpSpPr>
          <p:cNvPr id="158" name="Group 157"/>
          <p:cNvGrpSpPr/>
          <p:nvPr/>
        </p:nvGrpSpPr>
        <p:grpSpPr>
          <a:xfrm>
            <a:off x="1696639" y="1451823"/>
            <a:ext cx="7670111" cy="4678995"/>
            <a:chOff x="2564259" y="1744929"/>
            <a:chExt cx="6375282" cy="3522743"/>
          </a:xfrm>
        </p:grpSpPr>
        <p:sp>
          <p:nvSpPr>
            <p:cNvPr id="124" name="Freeform 69"/>
            <p:cNvSpPr>
              <a:spLocks/>
            </p:cNvSpPr>
            <p:nvPr/>
          </p:nvSpPr>
          <p:spPr bwMode="auto">
            <a:xfrm rot="5400000">
              <a:off x="4214960" y="2872362"/>
              <a:ext cx="1236794" cy="471917"/>
            </a:xfrm>
            <a:custGeom>
              <a:avLst/>
              <a:gdLst>
                <a:gd name="T0" fmla="*/ 465 w 933"/>
                <a:gd name="T1" fmla="*/ 356 h 356"/>
                <a:gd name="T2" fmla="*/ 0 w 933"/>
                <a:gd name="T3" fmla="*/ 178 h 356"/>
                <a:gd name="T4" fmla="*/ 465 w 933"/>
                <a:gd name="T5" fmla="*/ 0 h 356"/>
                <a:gd name="T6" fmla="*/ 933 w 933"/>
                <a:gd name="T7" fmla="*/ 178 h 356"/>
                <a:gd name="T8" fmla="*/ 465 w 933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6">
                  <a:moveTo>
                    <a:pt x="465" y="356"/>
                  </a:moveTo>
                  <a:lnTo>
                    <a:pt x="0" y="178"/>
                  </a:lnTo>
                  <a:lnTo>
                    <a:pt x="465" y="0"/>
                  </a:lnTo>
                  <a:lnTo>
                    <a:pt x="933" y="178"/>
                  </a:lnTo>
                  <a:lnTo>
                    <a:pt x="465" y="356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70"/>
            <p:cNvSpPr>
              <a:spLocks/>
            </p:cNvSpPr>
            <p:nvPr/>
          </p:nvSpPr>
          <p:spPr bwMode="auto">
            <a:xfrm rot="5400000">
              <a:off x="4098308" y="2371281"/>
              <a:ext cx="616409" cy="853693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71"/>
            <p:cNvSpPr>
              <a:spLocks/>
            </p:cNvSpPr>
            <p:nvPr/>
          </p:nvSpPr>
          <p:spPr bwMode="auto">
            <a:xfrm rot="5400000">
              <a:off x="4096319" y="2989678"/>
              <a:ext cx="620385" cy="853693"/>
            </a:xfrm>
            <a:custGeom>
              <a:avLst/>
              <a:gdLst>
                <a:gd name="T0" fmla="*/ 0 w 468"/>
                <a:gd name="T1" fmla="*/ 178 h 644"/>
                <a:gd name="T2" fmla="*/ 468 w 468"/>
                <a:gd name="T3" fmla="*/ 0 h 644"/>
                <a:gd name="T4" fmla="*/ 468 w 468"/>
                <a:gd name="T5" fmla="*/ 364 h 644"/>
                <a:gd name="T6" fmla="*/ 0 w 468"/>
                <a:gd name="T7" fmla="*/ 644 h 644"/>
                <a:gd name="T8" fmla="*/ 0 w 468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178"/>
                  </a:moveTo>
                  <a:lnTo>
                    <a:pt x="468" y="0"/>
                  </a:lnTo>
                  <a:lnTo>
                    <a:pt x="468" y="364"/>
                  </a:lnTo>
                  <a:lnTo>
                    <a:pt x="0" y="64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72"/>
            <p:cNvSpPr>
              <a:spLocks/>
            </p:cNvSpPr>
            <p:nvPr/>
          </p:nvSpPr>
          <p:spPr bwMode="auto">
            <a:xfrm rot="5400000">
              <a:off x="4637168" y="2959188"/>
              <a:ext cx="1980461" cy="296936"/>
            </a:xfrm>
            <a:custGeom>
              <a:avLst/>
              <a:gdLst>
                <a:gd name="T0" fmla="*/ 746 w 1494"/>
                <a:gd name="T1" fmla="*/ 224 h 224"/>
                <a:gd name="T2" fmla="*/ 0 w 1494"/>
                <a:gd name="T3" fmla="*/ 112 h 224"/>
                <a:gd name="T4" fmla="*/ 746 w 1494"/>
                <a:gd name="T5" fmla="*/ 0 h 224"/>
                <a:gd name="T6" fmla="*/ 1494 w 1494"/>
                <a:gd name="T7" fmla="*/ 112 h 224"/>
                <a:gd name="T8" fmla="*/ 746 w 1494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224"/>
                  </a:moveTo>
                  <a:lnTo>
                    <a:pt x="0" y="112"/>
                  </a:lnTo>
                  <a:lnTo>
                    <a:pt x="746" y="0"/>
                  </a:lnTo>
                  <a:lnTo>
                    <a:pt x="1494" y="112"/>
                  </a:lnTo>
                  <a:lnTo>
                    <a:pt x="746" y="224"/>
                  </a:lnTo>
                  <a:close/>
                </a:path>
              </a:pathLst>
            </a:custGeom>
            <a:solidFill>
              <a:srgbClr val="01538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73"/>
            <p:cNvSpPr>
              <a:spLocks/>
            </p:cNvSpPr>
            <p:nvPr/>
          </p:nvSpPr>
          <p:spPr bwMode="auto">
            <a:xfrm rot="5400000">
              <a:off x="4723333" y="2202266"/>
              <a:ext cx="988905" cy="819227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rgbClr val="1AA8F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74"/>
            <p:cNvSpPr>
              <a:spLocks/>
            </p:cNvSpPr>
            <p:nvPr/>
          </p:nvSpPr>
          <p:spPr bwMode="auto">
            <a:xfrm rot="5400000">
              <a:off x="4722007" y="3192496"/>
              <a:ext cx="991556" cy="819227"/>
            </a:xfrm>
            <a:custGeom>
              <a:avLst/>
              <a:gdLst>
                <a:gd name="T0" fmla="*/ 0 w 748"/>
                <a:gd name="T1" fmla="*/ 112 h 618"/>
                <a:gd name="T2" fmla="*/ 748 w 748"/>
                <a:gd name="T3" fmla="*/ 0 h 618"/>
                <a:gd name="T4" fmla="*/ 748 w 748"/>
                <a:gd name="T5" fmla="*/ 394 h 618"/>
                <a:gd name="T6" fmla="*/ 0 w 748"/>
                <a:gd name="T7" fmla="*/ 618 h 618"/>
                <a:gd name="T8" fmla="*/ 0 w 748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8">
                  <a:moveTo>
                    <a:pt x="0" y="112"/>
                  </a:moveTo>
                  <a:lnTo>
                    <a:pt x="748" y="0"/>
                  </a:lnTo>
                  <a:lnTo>
                    <a:pt x="748" y="394"/>
                  </a:lnTo>
                  <a:lnTo>
                    <a:pt x="0" y="61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184D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75"/>
            <p:cNvSpPr>
              <a:spLocks/>
            </p:cNvSpPr>
            <p:nvPr/>
          </p:nvSpPr>
          <p:spPr bwMode="auto">
            <a:xfrm rot="5400000">
              <a:off x="6739584" y="2873023"/>
              <a:ext cx="1236794" cy="470592"/>
            </a:xfrm>
            <a:custGeom>
              <a:avLst/>
              <a:gdLst>
                <a:gd name="T0" fmla="*/ 465 w 933"/>
                <a:gd name="T1" fmla="*/ 0 h 355"/>
                <a:gd name="T2" fmla="*/ 0 w 933"/>
                <a:gd name="T3" fmla="*/ 177 h 355"/>
                <a:gd name="T4" fmla="*/ 465 w 933"/>
                <a:gd name="T5" fmla="*/ 355 h 355"/>
                <a:gd name="T6" fmla="*/ 933 w 933"/>
                <a:gd name="T7" fmla="*/ 177 h 355"/>
                <a:gd name="T8" fmla="*/ 465 w 933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5">
                  <a:moveTo>
                    <a:pt x="465" y="0"/>
                  </a:moveTo>
                  <a:lnTo>
                    <a:pt x="0" y="177"/>
                  </a:lnTo>
                  <a:lnTo>
                    <a:pt x="465" y="355"/>
                  </a:lnTo>
                  <a:lnTo>
                    <a:pt x="933" y="17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76"/>
            <p:cNvSpPr>
              <a:spLocks/>
            </p:cNvSpPr>
            <p:nvPr/>
          </p:nvSpPr>
          <p:spPr bwMode="auto">
            <a:xfrm rot="5400000">
              <a:off x="7477287" y="2371281"/>
              <a:ext cx="616409" cy="853693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rgbClr val="A9A9A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77"/>
            <p:cNvSpPr>
              <a:spLocks/>
            </p:cNvSpPr>
            <p:nvPr/>
          </p:nvSpPr>
          <p:spPr bwMode="auto">
            <a:xfrm rot="5400000">
              <a:off x="7475298" y="2989678"/>
              <a:ext cx="620385" cy="853693"/>
            </a:xfrm>
            <a:custGeom>
              <a:avLst/>
              <a:gdLst>
                <a:gd name="T0" fmla="*/ 0 w 468"/>
                <a:gd name="T1" fmla="*/ 467 h 644"/>
                <a:gd name="T2" fmla="*/ 468 w 468"/>
                <a:gd name="T3" fmla="*/ 644 h 644"/>
                <a:gd name="T4" fmla="*/ 468 w 468"/>
                <a:gd name="T5" fmla="*/ 280 h 644"/>
                <a:gd name="T6" fmla="*/ 0 w 468"/>
                <a:gd name="T7" fmla="*/ 0 h 644"/>
                <a:gd name="T8" fmla="*/ 0 w 468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467"/>
                  </a:moveTo>
                  <a:lnTo>
                    <a:pt x="468" y="644"/>
                  </a:lnTo>
                  <a:lnTo>
                    <a:pt x="468" y="28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78"/>
            <p:cNvSpPr>
              <a:spLocks/>
            </p:cNvSpPr>
            <p:nvPr/>
          </p:nvSpPr>
          <p:spPr bwMode="auto">
            <a:xfrm rot="5400000">
              <a:off x="5573048" y="2959188"/>
              <a:ext cx="1980461" cy="296936"/>
            </a:xfrm>
            <a:custGeom>
              <a:avLst/>
              <a:gdLst>
                <a:gd name="T0" fmla="*/ 746 w 1494"/>
                <a:gd name="T1" fmla="*/ 0 h 224"/>
                <a:gd name="T2" fmla="*/ 0 w 1494"/>
                <a:gd name="T3" fmla="*/ 111 h 224"/>
                <a:gd name="T4" fmla="*/ 746 w 1494"/>
                <a:gd name="T5" fmla="*/ 224 h 224"/>
                <a:gd name="T6" fmla="*/ 1494 w 1494"/>
                <a:gd name="T7" fmla="*/ 111 h 224"/>
                <a:gd name="T8" fmla="*/ 746 w 149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0"/>
                  </a:moveTo>
                  <a:lnTo>
                    <a:pt x="0" y="111"/>
                  </a:lnTo>
                  <a:lnTo>
                    <a:pt x="746" y="224"/>
                  </a:lnTo>
                  <a:lnTo>
                    <a:pt x="1494" y="111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rgbClr val="8B2A0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79"/>
            <p:cNvSpPr>
              <a:spLocks/>
            </p:cNvSpPr>
            <p:nvPr/>
          </p:nvSpPr>
          <p:spPr bwMode="auto">
            <a:xfrm rot="5400000">
              <a:off x="6479103" y="2202929"/>
              <a:ext cx="988905" cy="817901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rgbClr val="F3591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Freeform 80"/>
            <p:cNvSpPr>
              <a:spLocks/>
            </p:cNvSpPr>
            <p:nvPr/>
          </p:nvSpPr>
          <p:spPr bwMode="auto">
            <a:xfrm rot="5400000">
              <a:off x="6477777" y="3193160"/>
              <a:ext cx="991556" cy="817901"/>
            </a:xfrm>
            <a:custGeom>
              <a:avLst/>
              <a:gdLst>
                <a:gd name="T0" fmla="*/ 0 w 748"/>
                <a:gd name="T1" fmla="*/ 506 h 617"/>
                <a:gd name="T2" fmla="*/ 748 w 748"/>
                <a:gd name="T3" fmla="*/ 617 h 617"/>
                <a:gd name="T4" fmla="*/ 748 w 748"/>
                <a:gd name="T5" fmla="*/ 224 h 617"/>
                <a:gd name="T6" fmla="*/ 0 w 748"/>
                <a:gd name="T7" fmla="*/ 0 h 617"/>
                <a:gd name="T8" fmla="*/ 0 w 748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7">
                  <a:moveTo>
                    <a:pt x="0" y="506"/>
                  </a:moveTo>
                  <a:lnTo>
                    <a:pt x="748" y="617"/>
                  </a:lnTo>
                  <a:lnTo>
                    <a:pt x="748" y="224"/>
                  </a:lnTo>
                  <a:lnTo>
                    <a:pt x="0" y="0"/>
                  </a:lnTo>
                  <a:lnTo>
                    <a:pt x="0" y="506"/>
                  </a:lnTo>
                  <a:close/>
                </a:path>
              </a:pathLst>
            </a:custGeom>
            <a:solidFill>
              <a:srgbClr val="D33F0B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81"/>
            <p:cNvSpPr>
              <a:spLocks/>
            </p:cNvSpPr>
            <p:nvPr/>
          </p:nvSpPr>
          <p:spPr bwMode="auto">
            <a:xfrm rot="5400000">
              <a:off x="5409997" y="2000772"/>
              <a:ext cx="1361402" cy="849716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rgbClr val="A9C5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82"/>
            <p:cNvSpPr>
              <a:spLocks/>
            </p:cNvSpPr>
            <p:nvPr/>
          </p:nvSpPr>
          <p:spPr bwMode="auto">
            <a:xfrm rot="5400000">
              <a:off x="5408673" y="3363499"/>
              <a:ext cx="1364053" cy="849716"/>
            </a:xfrm>
            <a:custGeom>
              <a:avLst/>
              <a:gdLst>
                <a:gd name="T0" fmla="*/ 0 w 1029"/>
                <a:gd name="T1" fmla="*/ 641 h 641"/>
                <a:gd name="T2" fmla="*/ 1029 w 1029"/>
                <a:gd name="T3" fmla="*/ 532 h 641"/>
                <a:gd name="T4" fmla="*/ 1029 w 1029"/>
                <a:gd name="T5" fmla="*/ 111 h 641"/>
                <a:gd name="T6" fmla="*/ 0 w 1029"/>
                <a:gd name="T7" fmla="*/ 0 h 641"/>
                <a:gd name="T8" fmla="*/ 0 w 1029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41">
                  <a:moveTo>
                    <a:pt x="0" y="641"/>
                  </a:moveTo>
                  <a:lnTo>
                    <a:pt x="1029" y="532"/>
                  </a:lnTo>
                  <a:lnTo>
                    <a:pt x="1029" y="111"/>
                  </a:lnTo>
                  <a:lnTo>
                    <a:pt x="0" y="0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rgbClr val="7A8E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Oval 137"/>
            <p:cNvSpPr/>
            <p:nvPr/>
          </p:nvSpPr>
          <p:spPr>
            <a:xfrm>
              <a:off x="4312226" y="2665676"/>
              <a:ext cx="272249" cy="27224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139" name="Oval 138"/>
            <p:cNvSpPr/>
            <p:nvPr/>
          </p:nvSpPr>
          <p:spPr>
            <a:xfrm>
              <a:off x="5075418" y="2665676"/>
              <a:ext cx="272249" cy="27224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rgbClr val="01538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1600" b="1" dirty="0">
                <a:solidFill>
                  <a:srgbClr val="0153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5959877" y="2665676"/>
              <a:ext cx="272249" cy="27224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rgbClr val="7A8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1600" b="1" dirty="0">
                <a:solidFill>
                  <a:srgbClr val="7A8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6850436" y="2665676"/>
              <a:ext cx="272249" cy="27224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rgbClr val="8B2A0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1600" b="1" dirty="0">
                <a:solidFill>
                  <a:srgbClr val="8B2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7607527" y="2665676"/>
              <a:ext cx="272249" cy="27224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rgbClr val="52525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sz="1600" b="1" dirty="0">
                <a:solidFill>
                  <a:srgbClr val="5252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564259" y="2689952"/>
              <a:ext cx="1764761" cy="52137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sz="1950" b="1" dirty="0" smtClean="0">
                  <a:solidFill>
                    <a:schemeClr val="accent4">
                      <a:lumMod val="50000"/>
                    </a:schemeClr>
                  </a:solidFill>
                </a:rPr>
                <a:t>PENGENALAN </a:t>
              </a:r>
              <a:r>
                <a:rPr lang="en-US" sz="195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UiTM</a:t>
              </a:r>
              <a:endParaRPr lang="en-US" sz="195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266476" y="4520375"/>
              <a:ext cx="1856209" cy="74729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sz="1950" b="1" dirty="0" smtClean="0">
                  <a:solidFill>
                    <a:schemeClr val="accent3">
                      <a:lumMod val="75000"/>
                    </a:schemeClr>
                  </a:solidFill>
                </a:rPr>
                <a:t>PERSEDIAAN PELAKSANAAN MPSAS</a:t>
              </a:r>
              <a:endParaRPr lang="en-US" sz="195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776715" y="4023347"/>
              <a:ext cx="1688977" cy="74729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sz="1950" b="1" dirty="0" smtClean="0">
                  <a:solidFill>
                    <a:srgbClr val="1AA8FE"/>
                  </a:solidFill>
                </a:rPr>
                <a:t>SISTEM KEWANGAN </a:t>
              </a:r>
              <a:r>
                <a:rPr lang="en-US" sz="1950" b="1" dirty="0" err="1" smtClean="0">
                  <a:solidFill>
                    <a:srgbClr val="1AA8FE"/>
                  </a:solidFill>
                </a:rPr>
                <a:t>UiTM</a:t>
              </a:r>
              <a:endParaRPr lang="en-US" sz="1950" b="1" dirty="0">
                <a:solidFill>
                  <a:srgbClr val="1AA8FE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760794" y="4050908"/>
              <a:ext cx="1828790" cy="74729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sz="1950" b="1" dirty="0" smtClean="0">
                  <a:solidFill>
                    <a:srgbClr val="F3591F"/>
                  </a:solidFill>
                </a:rPr>
                <a:t>CABARAN PELAKSANAAN MPSAS</a:t>
              </a:r>
              <a:endParaRPr lang="en-US" sz="1950" b="1" dirty="0">
                <a:solidFill>
                  <a:srgbClr val="F3591F"/>
                </a:solidFill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8226589" y="2631162"/>
              <a:ext cx="712952" cy="355061"/>
            </a:xfrm>
            <a:prstGeom prst="rect">
              <a:avLst/>
            </a:prstGeom>
            <a:noFill/>
          </p:spPr>
          <p:txBody>
            <a:bodyPr wrap="none" lIns="0" rtlCol="0" anchor="ctr">
              <a:spAutoFit/>
            </a:bodyPr>
            <a:lstStyle/>
            <a:p>
              <a:r>
                <a:rPr lang="en-US" sz="1950" b="1" dirty="0" smtClean="0">
                  <a:solidFill>
                    <a:srgbClr val="525252"/>
                  </a:solidFill>
                </a:rPr>
                <a:t>Q &amp; A</a:t>
              </a:r>
              <a:endParaRPr lang="en-US" sz="1950" b="1" dirty="0">
                <a:solidFill>
                  <a:srgbClr val="52525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4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accent6">
                    <a:lumMod val="75000"/>
                  </a:schemeClr>
                </a:solidFill>
              </a:rPr>
              <a:pPr/>
              <a:t>3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639" y="360585"/>
            <a:ext cx="7572776" cy="823279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PENGENALAN UITM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1532586"/>
            <a:ext cx="10372569" cy="4824978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FA7689-BB75-45BC-B2B7-FA12E738888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415" y="327933"/>
            <a:ext cx="1992085" cy="851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70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accent6">
                    <a:lumMod val="75000"/>
                  </a:schemeClr>
                </a:solidFill>
              </a:rPr>
              <a:pPr/>
              <a:t>4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639" y="360585"/>
            <a:ext cx="7572776" cy="823279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PENGENALAN UITM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FA7689-BB75-45BC-B2B7-FA12E738888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415" y="327933"/>
            <a:ext cx="1992085" cy="851990"/>
          </a:xfrm>
          <a:prstGeom prst="rect">
            <a:avLst/>
          </a:prstGeom>
          <a:noFill/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2" y="1317170"/>
            <a:ext cx="10221687" cy="540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accent6">
                    <a:lumMod val="75000"/>
                  </a:schemeClr>
                </a:solidFill>
              </a:rPr>
              <a:pPr/>
              <a:t>5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639" y="360585"/>
            <a:ext cx="7572776" cy="823279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 KEWANGAN UITM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FA7689-BB75-45BC-B2B7-FA12E738888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415" y="327933"/>
            <a:ext cx="1992085" cy="851990"/>
          </a:xfrm>
          <a:prstGeom prst="rect">
            <a:avLst/>
          </a:prstGeom>
          <a:noFill/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D7CA951E-99E6-4037-B4B8-15C99AA41036}"/>
              </a:ext>
            </a:extLst>
          </p:cNvPr>
          <p:cNvGrpSpPr/>
          <p:nvPr/>
        </p:nvGrpSpPr>
        <p:grpSpPr>
          <a:xfrm>
            <a:off x="1345231" y="4617618"/>
            <a:ext cx="4433550" cy="1840335"/>
            <a:chOff x="520764" y="1606242"/>
            <a:chExt cx="3153614" cy="1354341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91B71086-069E-49D5-B0D6-7B80D48E2E2E}"/>
                </a:ext>
              </a:extLst>
            </p:cNvPr>
            <p:cNvSpPr/>
            <p:nvPr/>
          </p:nvSpPr>
          <p:spPr>
            <a:xfrm>
              <a:off x="528506" y="1606242"/>
              <a:ext cx="3145872" cy="459782"/>
            </a:xfrm>
            <a:prstGeom prst="rect">
              <a:avLst/>
            </a:prstGeom>
            <a:solidFill>
              <a:srgbClr val="FF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0040" rtlCol="0" anchor="ctr"/>
            <a:lstStyle/>
            <a:p>
              <a:pPr lvl="0" algn="ctr">
                <a:spcAft>
                  <a:spcPts val="0"/>
                </a:spcAft>
              </a:pPr>
              <a:r>
                <a:rPr lang="en-US" sz="2000" b="1" dirty="0"/>
                <a:t>Fine-Procurement Plus</a:t>
              </a:r>
              <a:endParaRPr lang="en-US" sz="2000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="" xmlns:a16="http://schemas.microsoft.com/office/drawing/2014/main" id="{8E2A8603-CE80-4EDF-82AB-B5EB9FBC6EF3}"/>
                </a:ext>
              </a:extLst>
            </p:cNvPr>
            <p:cNvSpPr/>
            <p:nvPr/>
          </p:nvSpPr>
          <p:spPr>
            <a:xfrm rot="5400000" flipV="1">
              <a:off x="524633" y="2057933"/>
              <a:ext cx="391188" cy="398925"/>
            </a:xfrm>
            <a:prstGeom prst="rtTriangle">
              <a:avLst/>
            </a:prstGeom>
            <a:solidFill>
              <a:srgbClr val="B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E02CB498-0E2B-4B8D-AFD7-05F74A21EF02}"/>
                </a:ext>
              </a:extLst>
            </p:cNvPr>
            <p:cNvSpPr/>
            <p:nvPr/>
          </p:nvSpPr>
          <p:spPr>
            <a:xfrm>
              <a:off x="771787" y="2061804"/>
              <a:ext cx="2432808" cy="8987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lvl="0" indent="-171450">
                <a:buFont typeface="Wingdings" panose="05000000000000000000" pitchFamily="2" charset="2"/>
                <a:buChar char="§"/>
              </a:pPr>
              <a:r>
                <a:rPr lang="en-US" sz="1400" dirty="0" err="1">
                  <a:solidFill>
                    <a:schemeClr val="tx1"/>
                  </a:solidFill>
                </a:rPr>
                <a:t>Penggunaan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mulai</a:t>
              </a:r>
              <a:r>
                <a:rPr lang="en-US" sz="1400" dirty="0">
                  <a:solidFill>
                    <a:schemeClr val="tx1"/>
                  </a:solidFill>
                </a:rPr>
                <a:t> 2016</a:t>
              </a:r>
            </a:p>
            <a:p>
              <a:pPr marL="171450" lvl="0" indent="-171450">
                <a:buFont typeface="Wingdings" panose="05000000000000000000" pitchFamily="2" charset="2"/>
                <a:buChar char="§"/>
              </a:pPr>
              <a:r>
                <a:rPr lang="en-US" sz="1400" dirty="0" err="1">
                  <a:solidFill>
                    <a:schemeClr val="tx1"/>
                  </a:solidFill>
                </a:rPr>
                <a:t>Sistem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Pengurusan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Perolehan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secara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a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tas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talian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sehingga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ke</a:t>
              </a:r>
              <a:r>
                <a:rPr lang="en-US" sz="1400" dirty="0" smtClean="0">
                  <a:solidFill>
                    <a:schemeClr val="tx1"/>
                  </a:solidFill>
                </a:rPr>
                <a:t> proses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bayaran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marL="171450" lvl="0" indent="-171450">
                <a:buFont typeface="Wingdings" panose="05000000000000000000" pitchFamily="2" charset="2"/>
                <a:buChar char="§"/>
              </a:pPr>
              <a:r>
                <a:rPr lang="en-US" sz="1400" dirty="0" err="1">
                  <a:solidFill>
                    <a:schemeClr val="tx1"/>
                  </a:solidFill>
                </a:rPr>
                <a:t>Pengguna</a:t>
              </a:r>
              <a:r>
                <a:rPr lang="en-US" sz="1400" dirty="0">
                  <a:solidFill>
                    <a:schemeClr val="tx1"/>
                  </a:solidFill>
                </a:rPr>
                <a:t>: </a:t>
              </a:r>
              <a:r>
                <a:rPr lang="en-US" sz="1400" dirty="0" err="1">
                  <a:solidFill>
                    <a:schemeClr val="tx1"/>
                  </a:solidFill>
                </a:rPr>
                <a:t>Staf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dan</a:t>
              </a:r>
              <a:r>
                <a:rPr lang="en-US" sz="1400" dirty="0">
                  <a:solidFill>
                    <a:schemeClr val="tx1"/>
                  </a:solidFill>
                </a:rPr>
                <a:t> vendor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798" y="3468129"/>
            <a:ext cx="1828800" cy="787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617" y="3821703"/>
            <a:ext cx="1828798" cy="8236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033" y="3861723"/>
            <a:ext cx="2788832" cy="66685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2406C70D-95D1-44EF-B2C1-99822FFC8C5B}"/>
              </a:ext>
            </a:extLst>
          </p:cNvPr>
          <p:cNvGrpSpPr/>
          <p:nvPr/>
        </p:nvGrpSpPr>
        <p:grpSpPr>
          <a:xfrm>
            <a:off x="5999713" y="4601902"/>
            <a:ext cx="5034412" cy="1971388"/>
            <a:chOff x="528506" y="1686187"/>
            <a:chExt cx="3145872" cy="1012235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2C702BA1-2908-4206-80F7-092513EBD6BD}"/>
                </a:ext>
              </a:extLst>
            </p:cNvPr>
            <p:cNvSpPr/>
            <p:nvPr/>
          </p:nvSpPr>
          <p:spPr>
            <a:xfrm>
              <a:off x="528506" y="1686187"/>
              <a:ext cx="3145872" cy="3207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0040" rtlCol="0" anchor="ctr"/>
            <a:lstStyle/>
            <a:p>
              <a:pPr lvl="0" algn="ctr">
                <a:spcAft>
                  <a:spcPts val="0"/>
                </a:spcAft>
              </a:pPr>
              <a:r>
                <a:rPr lang="en-US" sz="2000" b="1" dirty="0"/>
                <a:t>Fine-Portal (</a:t>
              </a:r>
              <a:r>
                <a:rPr lang="en-US" sz="2000" b="1" i="1" dirty="0"/>
                <a:t>Financial Portal)</a:t>
              </a:r>
              <a:endParaRPr lang="en-US" sz="2000" dirty="0"/>
            </a:p>
          </p:txBody>
        </p:sp>
        <p:sp>
          <p:nvSpPr>
            <p:cNvPr id="28" name="Right Triangle 27">
              <a:extLst>
                <a:ext uri="{FF2B5EF4-FFF2-40B4-BE49-F238E27FC236}">
                  <a16:creationId xmlns="" xmlns:a16="http://schemas.microsoft.com/office/drawing/2014/main" id="{F0AC002F-6A4A-4CC9-AFA9-E5AEA3DE09B5}"/>
                </a:ext>
              </a:extLst>
            </p:cNvPr>
            <p:cNvSpPr/>
            <p:nvPr/>
          </p:nvSpPr>
          <p:spPr>
            <a:xfrm rot="5400000" flipV="1">
              <a:off x="532376" y="2001110"/>
              <a:ext cx="391188" cy="398925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665033BC-F896-47E9-8A75-E4AEE6FDA1B7}"/>
                </a:ext>
              </a:extLst>
            </p:cNvPr>
            <p:cNvSpPr/>
            <p:nvPr/>
          </p:nvSpPr>
          <p:spPr>
            <a:xfrm>
              <a:off x="771787" y="2004978"/>
              <a:ext cx="2432808" cy="693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lvl="0" indent="-171450">
                <a:buFont typeface="Wingdings" panose="05000000000000000000" pitchFamily="2" charset="2"/>
                <a:buChar char="§"/>
              </a:pPr>
              <a:r>
                <a:rPr lang="en-US" sz="1400" dirty="0" err="1">
                  <a:solidFill>
                    <a:schemeClr val="tx1"/>
                  </a:solidFill>
                </a:rPr>
                <a:t>Penggunaan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mulai</a:t>
              </a:r>
              <a:r>
                <a:rPr lang="en-US" sz="1400" dirty="0">
                  <a:solidFill>
                    <a:schemeClr val="tx1"/>
                  </a:solidFill>
                </a:rPr>
                <a:t> 2009</a:t>
              </a:r>
            </a:p>
            <a:p>
              <a:pPr marL="171450" lvl="0" indent="-171450">
                <a:buFont typeface="Wingdings" panose="05000000000000000000" pitchFamily="2" charset="2"/>
                <a:buChar char="§"/>
              </a:pPr>
              <a:r>
                <a:rPr lang="en-US" sz="1400" dirty="0" err="1">
                  <a:solidFill>
                    <a:schemeClr val="tx1"/>
                  </a:solidFill>
                </a:rPr>
                <a:t>Memberi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akses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kepada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pengguna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selain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dari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staf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Pejabat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Bendahari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untuk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melakukan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transaksi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kewangan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marL="171450" lvl="0" indent="-171450">
                <a:buFont typeface="Wingdings" panose="05000000000000000000" pitchFamily="2" charset="2"/>
                <a:buChar char="§"/>
              </a:pPr>
              <a:r>
                <a:rPr lang="en-US" sz="1400" dirty="0" err="1">
                  <a:solidFill>
                    <a:schemeClr val="tx1"/>
                  </a:solidFill>
                </a:rPr>
                <a:t>Pengguna</a:t>
              </a:r>
              <a:r>
                <a:rPr lang="en-US" sz="1400" dirty="0">
                  <a:solidFill>
                    <a:schemeClr val="tx1"/>
                  </a:solidFill>
                </a:rPr>
                <a:t>: </a:t>
              </a:r>
              <a:r>
                <a:rPr lang="en-US" sz="1400" dirty="0" err="1">
                  <a:solidFill>
                    <a:schemeClr val="tx1"/>
                  </a:solidFill>
                </a:rPr>
                <a:t>Staf</a:t>
              </a:r>
              <a:r>
                <a:rPr lang="en-US" sz="1400" dirty="0">
                  <a:solidFill>
                    <a:schemeClr val="tx1"/>
                  </a:solidFill>
                </a:rPr>
                <a:t> (18,000), </a:t>
              </a:r>
              <a:r>
                <a:rPr lang="en-US" sz="1400" dirty="0" err="1">
                  <a:solidFill>
                    <a:schemeClr val="tx1"/>
                  </a:solidFill>
                </a:rPr>
                <a:t>pelajar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>
                  <a:solidFill>
                    <a:schemeClr val="tx1"/>
                  </a:solidFill>
                </a:rPr>
                <a:t>(</a:t>
              </a:r>
              <a:r>
                <a:rPr lang="en-US" sz="1400" smtClean="0">
                  <a:solidFill>
                    <a:schemeClr val="tx1"/>
                  </a:solidFill>
                </a:rPr>
                <a:t>170,000</a:t>
              </a:r>
              <a:r>
                <a:rPr lang="en-US" sz="1400" dirty="0">
                  <a:solidFill>
                    <a:schemeClr val="tx1"/>
                  </a:solidFill>
                </a:rPr>
                <a:t>) </a:t>
              </a:r>
              <a:r>
                <a:rPr lang="en-US" sz="1400" dirty="0" err="1">
                  <a:solidFill>
                    <a:schemeClr val="tx1"/>
                  </a:solidFill>
                </a:rPr>
                <a:t>dan</a:t>
              </a:r>
              <a:r>
                <a:rPr lang="en-US" sz="1400" dirty="0">
                  <a:solidFill>
                    <a:schemeClr val="tx1"/>
                  </a:solidFill>
                </a:rPr>
                <a:t> vendor (30,000)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79AD6169-7327-4B6E-A4E1-B3F9571EFAE9}"/>
              </a:ext>
            </a:extLst>
          </p:cNvPr>
          <p:cNvGrpSpPr/>
          <p:nvPr/>
        </p:nvGrpSpPr>
        <p:grpSpPr>
          <a:xfrm>
            <a:off x="3567448" y="1470721"/>
            <a:ext cx="5034412" cy="1955683"/>
            <a:chOff x="2833556" y="3148143"/>
            <a:chExt cx="3145872" cy="1109768"/>
          </a:xfrm>
        </p:grpSpPr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44E6C9E2-B63B-46FF-81DE-BA1EABB7B732}"/>
                </a:ext>
              </a:extLst>
            </p:cNvPr>
            <p:cNvSpPr/>
            <p:nvPr/>
          </p:nvSpPr>
          <p:spPr>
            <a:xfrm>
              <a:off x="2833556" y="3148143"/>
              <a:ext cx="3145872" cy="3705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0040" rtlCol="0" anchor="ctr"/>
            <a:lstStyle/>
            <a:p>
              <a:pPr lvl="0" algn="ctr">
                <a:spcAft>
                  <a:spcPts val="0"/>
                </a:spcAft>
              </a:pPr>
              <a:r>
                <a:rPr lang="en-US" sz="2000" b="1" dirty="0"/>
                <a:t>FAIS</a:t>
              </a:r>
            </a:p>
            <a:p>
              <a:pPr lvl="0" algn="ctr">
                <a:spcAft>
                  <a:spcPts val="0"/>
                </a:spcAft>
              </a:pPr>
              <a:r>
                <a:rPr lang="en-US" sz="2000" b="1" dirty="0"/>
                <a:t>(</a:t>
              </a:r>
              <a:r>
                <a:rPr lang="en-US" sz="2000" b="1" i="1" dirty="0"/>
                <a:t>Financial  Accounting Integrated System)</a:t>
              </a:r>
              <a:endParaRPr lang="en-US" sz="2000" dirty="0"/>
            </a:p>
          </p:txBody>
        </p:sp>
        <p:sp>
          <p:nvSpPr>
            <p:cNvPr id="32" name="Right Triangle 31">
              <a:extLst>
                <a:ext uri="{FF2B5EF4-FFF2-40B4-BE49-F238E27FC236}">
                  <a16:creationId xmlns="" xmlns:a16="http://schemas.microsoft.com/office/drawing/2014/main" id="{EDC4347C-3529-40AC-813C-8B4F7D5476F9}"/>
                </a:ext>
              </a:extLst>
            </p:cNvPr>
            <p:cNvSpPr/>
            <p:nvPr/>
          </p:nvSpPr>
          <p:spPr>
            <a:xfrm rot="5400000" flipV="1">
              <a:off x="2837426" y="3510720"/>
              <a:ext cx="391188" cy="398925"/>
            </a:xfrm>
            <a:prstGeom prst="rt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116927E7-8C0E-494E-A007-EC5B513FEAAD}"/>
                </a:ext>
              </a:extLst>
            </p:cNvPr>
            <p:cNvSpPr/>
            <p:nvPr/>
          </p:nvSpPr>
          <p:spPr>
            <a:xfrm>
              <a:off x="3076837" y="3514590"/>
              <a:ext cx="2633027" cy="7433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lvl="0" indent="-171450">
                <a:buFont typeface="Wingdings" panose="05000000000000000000" pitchFamily="2" charset="2"/>
                <a:buChar char="§"/>
              </a:pPr>
              <a:r>
                <a:rPr lang="en-US" sz="1400" dirty="0" err="1">
                  <a:solidFill>
                    <a:schemeClr val="tx1"/>
                  </a:solidFill>
                </a:rPr>
                <a:t>Penggunaan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mulai</a:t>
              </a:r>
              <a:r>
                <a:rPr lang="en-US" sz="1400" dirty="0">
                  <a:solidFill>
                    <a:schemeClr val="tx1"/>
                  </a:solidFill>
                </a:rPr>
                <a:t> 1993 </a:t>
              </a:r>
              <a:r>
                <a:rPr lang="en-US" sz="1400" dirty="0" err="1">
                  <a:solidFill>
                    <a:schemeClr val="tx1"/>
                  </a:solidFill>
                </a:rPr>
                <a:t>dan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sentiasa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ditambahbaik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dengan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keperluan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semasa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marL="171450" lvl="0" indent="-171450">
                <a:buFont typeface="Wingdings" panose="05000000000000000000" pitchFamily="2" charset="2"/>
                <a:buChar char="§"/>
              </a:pPr>
              <a:r>
                <a:rPr lang="en-US" sz="1400" dirty="0" err="1">
                  <a:solidFill>
                    <a:schemeClr val="tx1"/>
                  </a:solidFill>
                </a:rPr>
                <a:t>Melibatkan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semua</a:t>
              </a:r>
              <a:r>
                <a:rPr lang="en-US" sz="1400" dirty="0">
                  <a:solidFill>
                    <a:schemeClr val="tx1"/>
                  </a:solidFill>
                </a:rPr>
                <a:t> proses </a:t>
              </a:r>
              <a:r>
                <a:rPr lang="en-US" sz="1400" dirty="0" err="1">
                  <a:solidFill>
                    <a:schemeClr val="tx1"/>
                  </a:solidFill>
                </a:rPr>
                <a:t>kewangan</a:t>
              </a:r>
              <a:r>
                <a:rPr lang="en-US" sz="1400" dirty="0">
                  <a:solidFill>
                    <a:schemeClr val="tx1"/>
                  </a:solidFill>
                </a:rPr>
                <a:t> yang </a:t>
              </a:r>
              <a:r>
                <a:rPr lang="en-US" sz="1400" dirty="0" err="1">
                  <a:solidFill>
                    <a:schemeClr val="tx1"/>
                  </a:solidFill>
                </a:rPr>
                <a:t>dijalankan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oleh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Pejabat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Bendahari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marL="171450" lvl="0" indent="-171450">
                <a:buFont typeface="Wingdings" panose="05000000000000000000" pitchFamily="2" charset="2"/>
                <a:buChar char="§"/>
              </a:pPr>
              <a:r>
                <a:rPr lang="en-US" sz="1400" dirty="0" err="1">
                  <a:solidFill>
                    <a:schemeClr val="tx1"/>
                  </a:solidFill>
                </a:rPr>
                <a:t>Pengguna</a:t>
              </a:r>
              <a:r>
                <a:rPr lang="en-US" sz="1400" dirty="0">
                  <a:solidFill>
                    <a:schemeClr val="tx1"/>
                  </a:solidFill>
                </a:rPr>
                <a:t>: 931 user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H="1">
            <a:off x="2598043" y="2556702"/>
            <a:ext cx="1020791" cy="1187984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940000" flipH="1">
            <a:off x="8434456" y="2640551"/>
            <a:ext cx="1020791" cy="1187984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3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accent6">
                    <a:lumMod val="75000"/>
                  </a:schemeClr>
                </a:solidFill>
              </a:rPr>
              <a:pPr/>
              <a:t>6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639" y="360585"/>
            <a:ext cx="7572776" cy="823279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PERSEDIAAN PELAKSANAAN MPSAS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FA7689-BB75-45BC-B2B7-FA12E738888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415" y="327933"/>
            <a:ext cx="1992085" cy="85199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469557" y="1459318"/>
            <a:ext cx="10276577" cy="5332737"/>
            <a:chOff x="1069092" y="1296032"/>
            <a:chExt cx="9628334" cy="5332737"/>
          </a:xfrm>
        </p:grpSpPr>
        <p:sp>
          <p:nvSpPr>
            <p:cNvPr id="7" name="Freeform 9">
              <a:extLst>
                <a:ext uri="{FF2B5EF4-FFF2-40B4-BE49-F238E27FC236}">
                  <a16:creationId xmlns="" xmlns:a16="http://schemas.microsoft.com/office/drawing/2014/main" id="{05F05017-1A72-4EC8-8330-7D37BF4FB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054" y="3821993"/>
              <a:ext cx="1230974" cy="1424414"/>
            </a:xfrm>
            <a:custGeom>
              <a:avLst/>
              <a:gdLst>
                <a:gd name="T0" fmla="*/ 2398 w 2398"/>
                <a:gd name="T1" fmla="*/ 0 h 2774"/>
                <a:gd name="T2" fmla="*/ 1249 w 2398"/>
                <a:gd name="T3" fmla="*/ 2774 h 2774"/>
                <a:gd name="T4" fmla="*/ 0 w 2398"/>
                <a:gd name="T5" fmla="*/ 1526 h 2774"/>
                <a:gd name="T6" fmla="*/ 632 w 2398"/>
                <a:gd name="T7" fmla="*/ 0 h 2774"/>
                <a:gd name="T8" fmla="*/ 2398 w 2398"/>
                <a:gd name="T9" fmla="*/ 0 h 2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8" h="2774">
                  <a:moveTo>
                    <a:pt x="2398" y="0"/>
                  </a:moveTo>
                  <a:cubicBezTo>
                    <a:pt x="2398" y="1040"/>
                    <a:pt x="1985" y="2038"/>
                    <a:pt x="1249" y="2774"/>
                  </a:cubicBezTo>
                  <a:lnTo>
                    <a:pt x="0" y="1526"/>
                  </a:lnTo>
                  <a:cubicBezTo>
                    <a:pt x="405" y="1121"/>
                    <a:pt x="632" y="572"/>
                    <a:pt x="632" y="0"/>
                  </a:cubicBezTo>
                  <a:lnTo>
                    <a:pt x="2398" y="0"/>
                  </a:lnTo>
                  <a:close/>
                </a:path>
              </a:pathLst>
            </a:custGeom>
            <a:solidFill>
              <a:srgbClr val="FF999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20574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2018</a:t>
              </a:r>
              <a:endPara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="" xmlns:a16="http://schemas.microsoft.com/office/drawing/2014/main" id="{884089BF-6B6E-4016-A3F4-377C00F58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224" y="4713822"/>
              <a:ext cx="1424414" cy="1232230"/>
            </a:xfrm>
            <a:custGeom>
              <a:avLst/>
              <a:gdLst>
                <a:gd name="T0" fmla="*/ 2774 w 2774"/>
                <a:gd name="T1" fmla="*/ 1249 h 2398"/>
                <a:gd name="T2" fmla="*/ 0 w 2774"/>
                <a:gd name="T3" fmla="*/ 2398 h 2398"/>
                <a:gd name="T4" fmla="*/ 0 w 2774"/>
                <a:gd name="T5" fmla="*/ 632 h 2398"/>
                <a:gd name="T6" fmla="*/ 1526 w 2774"/>
                <a:gd name="T7" fmla="*/ 0 h 2398"/>
                <a:gd name="T8" fmla="*/ 2774 w 2774"/>
                <a:gd name="T9" fmla="*/ 1249 h 2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4" h="2398">
                  <a:moveTo>
                    <a:pt x="2774" y="1249"/>
                  </a:moveTo>
                  <a:cubicBezTo>
                    <a:pt x="2038" y="1985"/>
                    <a:pt x="1040" y="2398"/>
                    <a:pt x="0" y="2398"/>
                  </a:cubicBezTo>
                  <a:lnTo>
                    <a:pt x="0" y="632"/>
                  </a:lnTo>
                  <a:cubicBezTo>
                    <a:pt x="572" y="632"/>
                    <a:pt x="1121" y="405"/>
                    <a:pt x="1526" y="0"/>
                  </a:cubicBezTo>
                  <a:lnTo>
                    <a:pt x="2774" y="1249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27432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2017</a:t>
              </a:r>
              <a:endPara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Freeform 13">
              <a:extLst>
                <a:ext uri="{FF2B5EF4-FFF2-40B4-BE49-F238E27FC236}">
                  <a16:creationId xmlns="" xmlns:a16="http://schemas.microsoft.com/office/drawing/2014/main" id="{1F5066E7-8B16-4365-8AD2-6EFF0334C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312" y="4713822"/>
              <a:ext cx="1424414" cy="1232230"/>
            </a:xfrm>
            <a:custGeom>
              <a:avLst/>
              <a:gdLst>
                <a:gd name="T0" fmla="*/ 2774 w 2774"/>
                <a:gd name="T1" fmla="*/ 2398 h 2398"/>
                <a:gd name="T2" fmla="*/ 0 w 2774"/>
                <a:gd name="T3" fmla="*/ 1249 h 2398"/>
                <a:gd name="T4" fmla="*/ 1248 w 2774"/>
                <a:gd name="T5" fmla="*/ 0 h 2398"/>
                <a:gd name="T6" fmla="*/ 2774 w 2774"/>
                <a:gd name="T7" fmla="*/ 632 h 2398"/>
                <a:gd name="T8" fmla="*/ 2774 w 2774"/>
                <a:gd name="T9" fmla="*/ 2398 h 2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4" h="2398">
                  <a:moveTo>
                    <a:pt x="2774" y="2398"/>
                  </a:moveTo>
                  <a:cubicBezTo>
                    <a:pt x="1734" y="2398"/>
                    <a:pt x="735" y="1985"/>
                    <a:pt x="0" y="1249"/>
                  </a:cubicBezTo>
                  <a:lnTo>
                    <a:pt x="1248" y="0"/>
                  </a:lnTo>
                  <a:cubicBezTo>
                    <a:pt x="1653" y="405"/>
                    <a:pt x="2202" y="632"/>
                    <a:pt x="2774" y="632"/>
                  </a:cubicBezTo>
                  <a:lnTo>
                    <a:pt x="2774" y="2398"/>
                  </a:lnTo>
                  <a:close/>
                </a:path>
              </a:pathLst>
            </a:custGeom>
            <a:solidFill>
              <a:srgbClr val="00B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0574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Sept</a:t>
              </a:r>
              <a:r>
                <a:rPr lang="en-US" sz="2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ctr"/>
              <a:r>
                <a:rPr lang="en-US" sz="2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2016</a:t>
              </a:r>
              <a:endPara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9DB01D48-7F58-4061-817B-2720086A9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32" y="1542179"/>
              <a:ext cx="1424414" cy="1232230"/>
            </a:xfrm>
            <a:custGeom>
              <a:avLst/>
              <a:gdLst>
                <a:gd name="T0" fmla="*/ 0 w 2774"/>
                <a:gd name="T1" fmla="*/ 0 h 2398"/>
                <a:gd name="T2" fmla="*/ 2774 w 2774"/>
                <a:gd name="T3" fmla="*/ 1149 h 2398"/>
                <a:gd name="T4" fmla="*/ 1526 w 2774"/>
                <a:gd name="T5" fmla="*/ 2398 h 2398"/>
                <a:gd name="T6" fmla="*/ 0 w 2774"/>
                <a:gd name="T7" fmla="*/ 1766 h 2398"/>
                <a:gd name="T8" fmla="*/ 0 w 2774"/>
                <a:gd name="T9" fmla="*/ 0 h 2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4" h="2398">
                  <a:moveTo>
                    <a:pt x="0" y="0"/>
                  </a:moveTo>
                  <a:cubicBezTo>
                    <a:pt x="1040" y="0"/>
                    <a:pt x="2038" y="413"/>
                    <a:pt x="2774" y="1149"/>
                  </a:cubicBezTo>
                  <a:lnTo>
                    <a:pt x="1526" y="2398"/>
                  </a:lnTo>
                  <a:cubicBezTo>
                    <a:pt x="1121" y="1993"/>
                    <a:pt x="572" y="1766"/>
                    <a:pt x="0" y="176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27432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2020</a:t>
              </a:r>
              <a:endPara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Freeform 17">
              <a:extLst>
                <a:ext uri="{FF2B5EF4-FFF2-40B4-BE49-F238E27FC236}">
                  <a16:creationId xmlns="" xmlns:a16="http://schemas.microsoft.com/office/drawing/2014/main" id="{4DE37E95-4E07-452C-90B0-9F39E8DD9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176" y="2241824"/>
              <a:ext cx="1230974" cy="1425670"/>
            </a:xfrm>
            <a:custGeom>
              <a:avLst/>
              <a:gdLst>
                <a:gd name="T0" fmla="*/ 0 w 2398"/>
                <a:gd name="T1" fmla="*/ 2774 h 2774"/>
                <a:gd name="T2" fmla="*/ 1149 w 2398"/>
                <a:gd name="T3" fmla="*/ 0 h 2774"/>
                <a:gd name="T4" fmla="*/ 2398 w 2398"/>
                <a:gd name="T5" fmla="*/ 1248 h 2774"/>
                <a:gd name="T6" fmla="*/ 1766 w 2398"/>
                <a:gd name="T7" fmla="*/ 2774 h 2774"/>
                <a:gd name="T8" fmla="*/ 0 w 2398"/>
                <a:gd name="T9" fmla="*/ 2774 h 2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8" h="2774">
                  <a:moveTo>
                    <a:pt x="0" y="2774"/>
                  </a:moveTo>
                  <a:cubicBezTo>
                    <a:pt x="0" y="1734"/>
                    <a:pt x="413" y="735"/>
                    <a:pt x="1149" y="0"/>
                  </a:cubicBezTo>
                  <a:lnTo>
                    <a:pt x="2398" y="1248"/>
                  </a:lnTo>
                  <a:cubicBezTo>
                    <a:pt x="1993" y="1653"/>
                    <a:pt x="1766" y="2202"/>
                    <a:pt x="1766" y="2774"/>
                  </a:cubicBezTo>
                  <a:lnTo>
                    <a:pt x="0" y="277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20574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Mei</a:t>
              </a:r>
              <a:r>
                <a:rPr lang="en-US" sz="2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2019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Freeform 19">
              <a:extLst>
                <a:ext uri="{FF2B5EF4-FFF2-40B4-BE49-F238E27FC236}">
                  <a16:creationId xmlns="" xmlns:a16="http://schemas.microsoft.com/office/drawing/2014/main" id="{CC602BC0-26C0-4616-B275-DAFD25EAB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820" y="1542179"/>
              <a:ext cx="1424414" cy="1232230"/>
            </a:xfrm>
            <a:custGeom>
              <a:avLst/>
              <a:gdLst>
                <a:gd name="T0" fmla="*/ 0 w 2774"/>
                <a:gd name="T1" fmla="*/ 1149 h 2398"/>
                <a:gd name="T2" fmla="*/ 2774 w 2774"/>
                <a:gd name="T3" fmla="*/ 0 h 2398"/>
                <a:gd name="T4" fmla="*/ 2774 w 2774"/>
                <a:gd name="T5" fmla="*/ 1766 h 2398"/>
                <a:gd name="T6" fmla="*/ 1248 w 2774"/>
                <a:gd name="T7" fmla="*/ 2398 h 2398"/>
                <a:gd name="T8" fmla="*/ 0 w 2774"/>
                <a:gd name="T9" fmla="*/ 1149 h 2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4" h="2398">
                  <a:moveTo>
                    <a:pt x="0" y="1149"/>
                  </a:moveTo>
                  <a:cubicBezTo>
                    <a:pt x="735" y="413"/>
                    <a:pt x="1734" y="0"/>
                    <a:pt x="2774" y="0"/>
                  </a:cubicBezTo>
                  <a:lnTo>
                    <a:pt x="2774" y="1766"/>
                  </a:lnTo>
                  <a:cubicBezTo>
                    <a:pt x="2202" y="1766"/>
                    <a:pt x="1653" y="1993"/>
                    <a:pt x="1248" y="2398"/>
                  </a:cubicBezTo>
                  <a:lnTo>
                    <a:pt x="0" y="1149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0574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Julai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- Nov</a:t>
              </a:r>
              <a:r>
                <a:rPr lang="en-US" sz="2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2019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97A4EC20-ABCE-4519-BF87-88E5D8473DDF}"/>
                </a:ext>
              </a:extLst>
            </p:cNvPr>
            <p:cNvGrpSpPr/>
            <p:nvPr/>
          </p:nvGrpSpPr>
          <p:grpSpPr>
            <a:xfrm rot="16200000">
              <a:off x="3425930" y="5853749"/>
              <a:ext cx="264964" cy="449570"/>
              <a:chOff x="1674896" y="4871617"/>
              <a:chExt cx="353285" cy="599426"/>
            </a:xfrm>
          </p:grpSpPr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7DD1EE98-B3C0-46A0-AB8A-4CF48CCFD9BD}"/>
                  </a:ext>
                </a:extLst>
              </p:cNvPr>
              <p:cNvSpPr/>
              <p:nvPr/>
            </p:nvSpPr>
            <p:spPr>
              <a:xfrm>
                <a:off x="1912678" y="5355540"/>
                <a:ext cx="115503" cy="1155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20" name="Connector: Elbow 76">
                <a:extLst>
                  <a:ext uri="{FF2B5EF4-FFF2-40B4-BE49-F238E27FC236}">
                    <a16:creationId xmlns="" xmlns:a16="http://schemas.microsoft.com/office/drawing/2014/main" id="{EE690255-F976-4F80-9538-2A7871E90107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rot="5400000" flipV="1">
                <a:off x="1522949" y="5023564"/>
                <a:ext cx="541675" cy="237782"/>
              </a:xfrm>
              <a:prstGeom prst="bentConnector2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CA856C9E-28CF-4026-B5FA-DF3947B07E95}"/>
                </a:ext>
              </a:extLst>
            </p:cNvPr>
            <p:cNvGrpSpPr/>
            <p:nvPr/>
          </p:nvGrpSpPr>
          <p:grpSpPr>
            <a:xfrm rot="16200000" flipV="1">
              <a:off x="5192226" y="5801558"/>
              <a:ext cx="264964" cy="576549"/>
              <a:chOff x="1674896" y="4702311"/>
              <a:chExt cx="353285" cy="768732"/>
            </a:xfrm>
          </p:grpSpPr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7E45191F-F166-40D9-AABF-846166317823}"/>
                  </a:ext>
                </a:extLst>
              </p:cNvPr>
              <p:cNvSpPr/>
              <p:nvPr/>
            </p:nvSpPr>
            <p:spPr>
              <a:xfrm>
                <a:off x="1912678" y="5355540"/>
                <a:ext cx="115503" cy="1155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23" name="Connector: Elbow 84">
                <a:extLst>
                  <a:ext uri="{FF2B5EF4-FFF2-40B4-BE49-F238E27FC236}">
                    <a16:creationId xmlns="" xmlns:a16="http://schemas.microsoft.com/office/drawing/2014/main" id="{6818B3B3-BC50-42B6-B701-9B84393F1A59}"/>
                  </a:ext>
                </a:extLst>
              </p:cNvPr>
              <p:cNvCxnSpPr>
                <a:cxnSpLocks/>
                <a:endCxn id="22" idx="2"/>
              </p:cNvCxnSpPr>
              <p:nvPr/>
            </p:nvCxnSpPr>
            <p:spPr>
              <a:xfrm rot="5400000" flipV="1">
                <a:off x="1438297" y="4938910"/>
                <a:ext cx="710980" cy="237782"/>
              </a:xfrm>
              <a:prstGeom prst="bentConnector2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11B9007A-F32F-413C-A741-4C3BFC74C90A}"/>
                </a:ext>
              </a:extLst>
            </p:cNvPr>
            <p:cNvGrpSpPr/>
            <p:nvPr/>
          </p:nvGrpSpPr>
          <p:grpSpPr>
            <a:xfrm rot="16200000" flipV="1">
              <a:off x="6440788" y="4608168"/>
              <a:ext cx="381451" cy="561976"/>
              <a:chOff x="1759434" y="4655585"/>
              <a:chExt cx="508601" cy="749301"/>
            </a:xfrm>
          </p:grpSpPr>
          <p:sp>
            <p:nvSpPr>
              <p:cNvPr id="25" name="Oval 24">
                <a:extLst>
                  <a:ext uri="{FF2B5EF4-FFF2-40B4-BE49-F238E27FC236}">
                    <a16:creationId xmlns="" xmlns:a16="http://schemas.microsoft.com/office/drawing/2014/main" id="{8F0552C2-17B0-46D6-9286-0E9817F72F5E}"/>
                  </a:ext>
                </a:extLst>
              </p:cNvPr>
              <p:cNvSpPr/>
              <p:nvPr/>
            </p:nvSpPr>
            <p:spPr>
              <a:xfrm>
                <a:off x="2152532" y="5289383"/>
                <a:ext cx="115503" cy="1155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26" name="Connector: Elbow 88">
                <a:extLst>
                  <a:ext uri="{FF2B5EF4-FFF2-40B4-BE49-F238E27FC236}">
                    <a16:creationId xmlns="" xmlns:a16="http://schemas.microsoft.com/office/drawing/2014/main" id="{3023BD4B-0BC1-4DCB-B80E-EEC84B05FF05}"/>
                  </a:ext>
                </a:extLst>
              </p:cNvPr>
              <p:cNvCxnSpPr>
                <a:cxnSpLocks/>
                <a:endCxn id="25" idx="2"/>
              </p:cNvCxnSpPr>
              <p:nvPr/>
            </p:nvCxnSpPr>
            <p:spPr>
              <a:xfrm rot="16200000" flipH="1">
                <a:off x="1610208" y="4804811"/>
                <a:ext cx="691549" cy="393098"/>
              </a:xfrm>
              <a:prstGeom prst="bentConnector2">
                <a:avLst/>
              </a:prstGeom>
              <a:ln w="28575"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1F7DD017-6B56-4573-AD63-2278059466E2}"/>
                </a:ext>
              </a:extLst>
            </p:cNvPr>
            <p:cNvGrpSpPr/>
            <p:nvPr/>
          </p:nvGrpSpPr>
          <p:grpSpPr>
            <a:xfrm rot="5400000" flipV="1">
              <a:off x="6353325" y="1272875"/>
              <a:ext cx="381450" cy="561976"/>
              <a:chOff x="1519581" y="4721742"/>
              <a:chExt cx="508600" cy="749301"/>
            </a:xfrm>
          </p:grpSpPr>
          <p:sp>
            <p:nvSpPr>
              <p:cNvPr id="28" name="Oval 27">
                <a:extLst>
                  <a:ext uri="{FF2B5EF4-FFF2-40B4-BE49-F238E27FC236}">
                    <a16:creationId xmlns="" xmlns:a16="http://schemas.microsoft.com/office/drawing/2014/main" id="{EE54BD81-DB6F-491A-A7B7-BCEE545128D3}"/>
                  </a:ext>
                </a:extLst>
              </p:cNvPr>
              <p:cNvSpPr/>
              <p:nvPr/>
            </p:nvSpPr>
            <p:spPr>
              <a:xfrm>
                <a:off x="1912678" y="5355540"/>
                <a:ext cx="115503" cy="1155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29" name="Connector: Elbow 92">
                <a:extLst>
                  <a:ext uri="{FF2B5EF4-FFF2-40B4-BE49-F238E27FC236}">
                    <a16:creationId xmlns="" xmlns:a16="http://schemas.microsoft.com/office/drawing/2014/main" id="{8AC2FEE4-9E3C-4B91-A845-F41FBE2B010C}"/>
                  </a:ext>
                </a:extLst>
              </p:cNvPr>
              <p:cNvCxnSpPr>
                <a:cxnSpLocks/>
                <a:endCxn id="28" idx="2"/>
              </p:cNvCxnSpPr>
              <p:nvPr/>
            </p:nvCxnSpPr>
            <p:spPr>
              <a:xfrm rot="16200000" flipH="1">
                <a:off x="1370355" y="4870968"/>
                <a:ext cx="691549" cy="393098"/>
              </a:xfrm>
              <a:prstGeom prst="bentConnector2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0887E8EA-2CA4-4CD3-B0F3-69D625E6643D}"/>
                </a:ext>
              </a:extLst>
            </p:cNvPr>
            <p:cNvGrpSpPr/>
            <p:nvPr/>
          </p:nvGrpSpPr>
          <p:grpSpPr>
            <a:xfrm flipH="1" flipV="1">
              <a:off x="9212524" y="2280627"/>
              <a:ext cx="384048" cy="561975"/>
              <a:chOff x="1384564" y="4901629"/>
              <a:chExt cx="508600" cy="749300"/>
            </a:xfrm>
          </p:grpSpPr>
          <p:sp>
            <p:nvSpPr>
              <p:cNvPr id="31" name="Oval 30">
                <a:extLst>
                  <a:ext uri="{FF2B5EF4-FFF2-40B4-BE49-F238E27FC236}">
                    <a16:creationId xmlns="" xmlns:a16="http://schemas.microsoft.com/office/drawing/2014/main" id="{9D180110-E89B-4342-A58B-B76AB8BE2C4E}"/>
                  </a:ext>
                </a:extLst>
              </p:cNvPr>
              <p:cNvSpPr/>
              <p:nvPr/>
            </p:nvSpPr>
            <p:spPr>
              <a:xfrm>
                <a:off x="1777661" y="5535426"/>
                <a:ext cx="115503" cy="1155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32" name="Connector: Elbow 104">
                <a:extLst>
                  <a:ext uri="{FF2B5EF4-FFF2-40B4-BE49-F238E27FC236}">
                    <a16:creationId xmlns="" xmlns:a16="http://schemas.microsoft.com/office/drawing/2014/main" id="{B4B211D7-EA43-4300-A877-D2E73F116D0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235338" y="5050855"/>
                <a:ext cx="691549" cy="393097"/>
              </a:xfrm>
              <a:prstGeom prst="bentConnector2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08BA5F1C-BB20-4F1F-96FE-92935BBBA712}"/>
                </a:ext>
              </a:extLst>
            </p:cNvPr>
            <p:cNvGrpSpPr/>
            <p:nvPr/>
          </p:nvGrpSpPr>
          <p:grpSpPr>
            <a:xfrm rot="5400000" flipV="1">
              <a:off x="5194489" y="2763783"/>
              <a:ext cx="381451" cy="561975"/>
              <a:chOff x="2308718" y="4511829"/>
              <a:chExt cx="508601" cy="749300"/>
            </a:xfrm>
          </p:grpSpPr>
          <p:sp>
            <p:nvSpPr>
              <p:cNvPr id="34" name="Oval 33">
                <a:extLst>
                  <a:ext uri="{FF2B5EF4-FFF2-40B4-BE49-F238E27FC236}">
                    <a16:creationId xmlns="" xmlns:a16="http://schemas.microsoft.com/office/drawing/2014/main" id="{700B5F04-F441-43FF-AFB2-7CD80B764675}"/>
                  </a:ext>
                </a:extLst>
              </p:cNvPr>
              <p:cNvSpPr/>
              <p:nvPr/>
            </p:nvSpPr>
            <p:spPr>
              <a:xfrm>
                <a:off x="2701816" y="5145626"/>
                <a:ext cx="115503" cy="1155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35" name="Connector: Elbow 108">
                <a:extLst>
                  <a:ext uri="{FF2B5EF4-FFF2-40B4-BE49-F238E27FC236}">
                    <a16:creationId xmlns="" xmlns:a16="http://schemas.microsoft.com/office/drawing/2014/main" id="{ED505D81-4EA1-4DF2-AE10-DD956F915D8C}"/>
                  </a:ext>
                </a:extLst>
              </p:cNvPr>
              <p:cNvCxnSpPr>
                <a:cxnSpLocks/>
                <a:endCxn id="34" idx="2"/>
              </p:cNvCxnSpPr>
              <p:nvPr/>
            </p:nvCxnSpPr>
            <p:spPr>
              <a:xfrm rot="16200000" flipH="1">
                <a:off x="2159493" y="4661054"/>
                <a:ext cx="691549" cy="393099"/>
              </a:xfrm>
              <a:prstGeom prst="bentConnector2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B87CAB39-2B8C-47B5-8B0D-F05D68C482AD}"/>
                </a:ext>
              </a:extLst>
            </p:cNvPr>
            <p:cNvSpPr txBox="1"/>
            <p:nvPr/>
          </p:nvSpPr>
          <p:spPr>
            <a:xfrm>
              <a:off x="5730576" y="5472800"/>
              <a:ext cx="4799240" cy="1077218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just"/>
              <a:r>
                <a:rPr lang="en-US" sz="1600" b="1" dirty="0" err="1" smtClean="0"/>
                <a:t>Mula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menghantar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pegawai</a:t>
              </a:r>
              <a:r>
                <a:rPr lang="en-US" sz="1600" b="1" dirty="0" smtClean="0"/>
                <a:t> </a:t>
              </a:r>
              <a:r>
                <a:rPr lang="en-US" sz="1600" b="1" dirty="0" err="1"/>
                <a:t>kewangan</a:t>
              </a:r>
              <a:r>
                <a:rPr lang="en-US" sz="1600" b="1" dirty="0"/>
                <a:t> yang </a:t>
              </a:r>
              <a:r>
                <a:rPr lang="en-US" sz="1600" b="1" dirty="0" err="1"/>
                <a:t>terlibat</a:t>
              </a:r>
              <a:r>
                <a:rPr lang="en-US" sz="1600" b="1" dirty="0"/>
                <a:t> </a:t>
              </a:r>
              <a:r>
                <a:rPr lang="en-US" sz="1600" b="1" dirty="0" err="1"/>
                <a:t>dengan</a:t>
              </a:r>
              <a:r>
                <a:rPr lang="en-US" sz="1600" b="1" dirty="0"/>
                <a:t> </a:t>
              </a:r>
              <a:r>
                <a:rPr lang="en-US" sz="1600" b="1" dirty="0" err="1"/>
                <a:t>penyediaan</a:t>
              </a:r>
              <a:r>
                <a:rPr lang="en-US" sz="1600" b="1" dirty="0"/>
                <a:t> </a:t>
              </a:r>
              <a:r>
                <a:rPr lang="en-US" sz="1600" b="1" dirty="0" err="1"/>
                <a:t>penyata</a:t>
              </a:r>
              <a:r>
                <a:rPr lang="en-US" sz="1600" b="1" dirty="0"/>
                <a:t> </a:t>
              </a:r>
              <a:r>
                <a:rPr lang="en-US" sz="1600" b="1" dirty="0" err="1"/>
                <a:t>kewangan</a:t>
              </a:r>
              <a:r>
                <a:rPr lang="en-US" sz="1600" b="1" dirty="0"/>
                <a:t> </a:t>
              </a:r>
              <a:r>
                <a:rPr lang="en-US" sz="1600" b="1" dirty="0" err="1"/>
                <a:t>UiTM</a:t>
              </a:r>
              <a:r>
                <a:rPr lang="en-US" sz="1600" b="1" dirty="0"/>
                <a:t> </a:t>
              </a:r>
              <a:r>
                <a:rPr lang="en-US" sz="1600" b="1" dirty="0" err="1" smtClean="0"/>
                <a:t>menghadiri</a:t>
              </a:r>
              <a:r>
                <a:rPr lang="en-US" sz="1600" b="1" dirty="0" smtClean="0"/>
                <a:t> </a:t>
              </a:r>
              <a:r>
                <a:rPr lang="en-US" sz="1600" b="1" dirty="0" err="1"/>
                <a:t>kursus</a:t>
              </a:r>
              <a:r>
                <a:rPr lang="en-US" sz="1600" b="1" dirty="0"/>
                <a:t> </a:t>
              </a:r>
              <a:r>
                <a:rPr lang="en-US" sz="1600" b="1" dirty="0" smtClean="0"/>
                <a:t>MPSAS yang </a:t>
              </a:r>
              <a:r>
                <a:rPr lang="en-US" sz="1600" b="1" dirty="0" err="1"/>
                <a:t>dianjurkan</a:t>
              </a:r>
              <a:r>
                <a:rPr lang="en-US" sz="1600" b="1" dirty="0"/>
                <a:t> </a:t>
              </a:r>
              <a:r>
                <a:rPr lang="en-US" sz="1600" b="1" dirty="0" err="1"/>
                <a:t>Jabatan</a:t>
              </a:r>
              <a:r>
                <a:rPr lang="en-US" sz="1600" b="1" dirty="0"/>
                <a:t> </a:t>
              </a:r>
              <a:r>
                <a:rPr lang="en-US" sz="1600" b="1" dirty="0" err="1"/>
                <a:t>Akauntan</a:t>
              </a:r>
              <a:r>
                <a:rPr lang="en-US" sz="1600" b="1" dirty="0"/>
                <a:t> </a:t>
              </a:r>
              <a:r>
                <a:rPr lang="en-US" sz="1600" b="1" dirty="0" smtClean="0"/>
                <a:t>Negara </a:t>
              </a:r>
              <a:r>
                <a:rPr lang="en-US" sz="1600" b="1" dirty="0" err="1"/>
                <a:t>dan</a:t>
              </a:r>
              <a:r>
                <a:rPr lang="en-US" sz="1600" b="1" dirty="0"/>
                <a:t> </a:t>
              </a:r>
              <a:r>
                <a:rPr lang="en-US" sz="1600" b="1" i="1" dirty="0"/>
                <a:t>Malaysian Institute of Accountants</a:t>
              </a:r>
              <a:r>
                <a:rPr lang="en-US" sz="1600" b="1" dirty="0"/>
                <a:t> (</a:t>
              </a:r>
              <a:r>
                <a:rPr lang="en-US" sz="1600" b="1" dirty="0" smtClean="0"/>
                <a:t>MIA)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DACA274A-912E-4544-B203-98C508940E53}"/>
                </a:ext>
              </a:extLst>
            </p:cNvPr>
            <p:cNvSpPr txBox="1"/>
            <p:nvPr/>
          </p:nvSpPr>
          <p:spPr>
            <a:xfrm>
              <a:off x="7007355" y="4326245"/>
              <a:ext cx="2871761" cy="83099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just"/>
              <a:r>
                <a:rPr lang="en-US" sz="1600" b="1" dirty="0"/>
                <a:t>20 </a:t>
              </a:r>
              <a:r>
                <a:rPr lang="en-US" sz="1600" b="1" dirty="0" smtClean="0"/>
                <a:t>- </a:t>
              </a:r>
              <a:r>
                <a:rPr lang="en-US" sz="1600" b="1" dirty="0"/>
                <a:t>22 April 2018 </a:t>
              </a:r>
              <a:r>
                <a:rPr lang="en-US" sz="1600" b="1" dirty="0" err="1"/>
                <a:t>UiTM</a:t>
              </a:r>
              <a:r>
                <a:rPr lang="en-US" sz="1600" b="1" dirty="0"/>
                <a:t> </a:t>
              </a:r>
              <a:r>
                <a:rPr lang="en-US" sz="1600" b="1" dirty="0" err="1"/>
                <a:t>telah</a:t>
              </a:r>
              <a:r>
                <a:rPr lang="en-US" sz="1600" b="1" dirty="0"/>
                <a:t> </a:t>
              </a:r>
              <a:r>
                <a:rPr lang="en-US" sz="1600" b="1" dirty="0" err="1"/>
                <a:t>menganjurkan</a:t>
              </a:r>
              <a:r>
                <a:rPr lang="en-US" sz="1600" b="1" dirty="0"/>
                <a:t> </a:t>
              </a:r>
              <a:r>
                <a:rPr lang="en-US" sz="1600" b="1" dirty="0" err="1"/>
                <a:t>Kursus</a:t>
              </a:r>
              <a:r>
                <a:rPr lang="en-US" sz="1600" b="1" dirty="0"/>
                <a:t> </a:t>
              </a:r>
              <a:r>
                <a:rPr lang="en-US" sz="1600" b="1" i="1" dirty="0" smtClean="0"/>
                <a:t>MPSAS </a:t>
              </a:r>
              <a:r>
                <a:rPr lang="en-US" sz="1600" b="1" dirty="0" err="1" smtClean="0"/>
                <a:t>peringkat</a:t>
              </a:r>
              <a:r>
                <a:rPr lang="en-US" sz="1600" b="1" dirty="0" smtClean="0"/>
                <a:t> </a:t>
              </a:r>
              <a:r>
                <a:rPr lang="en-US" sz="1600" b="1" dirty="0" err="1"/>
                <a:t>Universiti</a:t>
              </a:r>
              <a:r>
                <a:rPr lang="en-US" sz="1600" b="1" dirty="0"/>
                <a:t> </a:t>
              </a:r>
              <a:r>
                <a:rPr lang="en-US" sz="1600" b="1" dirty="0" err="1" smtClean="0"/>
                <a:t>Awam</a:t>
              </a:r>
              <a:r>
                <a:rPr lang="en-US" sz="1600" b="1" dirty="0" smtClean="0"/>
                <a:t> 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EAD65B28-8183-43E7-8399-54942F080587}"/>
                </a:ext>
              </a:extLst>
            </p:cNvPr>
            <p:cNvSpPr txBox="1"/>
            <p:nvPr/>
          </p:nvSpPr>
          <p:spPr>
            <a:xfrm>
              <a:off x="3902072" y="1296032"/>
              <a:ext cx="2202816" cy="83099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sz="1600" b="1" dirty="0" err="1" smtClean="0"/>
                <a:t>Penambahbaikan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sistem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kewangan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sedia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ada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dan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taklimat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kepada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pengguna</a:t>
              </a:r>
              <a:endParaRPr lang="en-US" sz="1600" b="1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EA844FB8-6FBF-41CD-93CB-5D8964775BC1}"/>
                </a:ext>
              </a:extLst>
            </p:cNvPr>
            <p:cNvSpPr txBox="1"/>
            <p:nvPr/>
          </p:nvSpPr>
          <p:spPr>
            <a:xfrm>
              <a:off x="2892172" y="2543815"/>
              <a:ext cx="2202816" cy="83099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600" b="1" dirty="0" err="1"/>
                <a:t>Gerak</a:t>
              </a:r>
              <a:r>
                <a:rPr lang="en-US" sz="1600" b="1" dirty="0"/>
                <a:t> </a:t>
              </a:r>
              <a:r>
                <a:rPr lang="en-US" sz="1600" b="1" dirty="0" err="1"/>
                <a:t>kerja</a:t>
              </a:r>
              <a:r>
                <a:rPr lang="en-US" sz="1600" b="1" dirty="0"/>
                <a:t> </a:t>
              </a:r>
              <a:r>
                <a:rPr lang="en-US" sz="1600" b="1" dirty="0" err="1"/>
                <a:t>perancangan</a:t>
              </a:r>
              <a:r>
                <a:rPr lang="en-US" sz="1600" b="1" dirty="0"/>
                <a:t> </a:t>
              </a:r>
              <a:r>
                <a:rPr lang="en-US" sz="1600" b="1" dirty="0" err="1"/>
                <a:t>dan</a:t>
              </a:r>
              <a:r>
                <a:rPr lang="en-US" sz="1600" b="1" dirty="0"/>
                <a:t> </a:t>
              </a:r>
              <a:r>
                <a:rPr lang="en-US" sz="1600" b="1" dirty="0" err="1"/>
                <a:t>pelaksanaan</a:t>
              </a:r>
              <a:r>
                <a:rPr lang="en-US" sz="1600" b="1" dirty="0"/>
                <a:t> MPSAS </a:t>
              </a:r>
              <a:r>
                <a:rPr lang="en-US" sz="1600" b="1" dirty="0" smtClean="0"/>
                <a:t> </a:t>
              </a:r>
              <a:r>
                <a:rPr lang="en-US" sz="1600" b="1" dirty="0" err="1"/>
                <a:t>bermula</a:t>
              </a:r>
              <a:r>
                <a:rPr lang="en-US" sz="1600" b="1" dirty="0"/>
                <a:t>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AFC2B491-48EB-4E4A-A2AC-9747C43C1443}"/>
                </a:ext>
              </a:extLst>
            </p:cNvPr>
            <p:cNvSpPr txBox="1"/>
            <p:nvPr/>
          </p:nvSpPr>
          <p:spPr>
            <a:xfrm>
              <a:off x="1069092" y="5705439"/>
              <a:ext cx="2202816" cy="92333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 err="1" smtClean="0"/>
                <a:t>Pemakluman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Pemakaian</a:t>
              </a:r>
              <a:r>
                <a:rPr lang="en-US" b="1" dirty="0" smtClean="0"/>
                <a:t> MPSAS </a:t>
              </a:r>
              <a:r>
                <a:rPr lang="en-US" b="1" dirty="0" err="1" smtClean="0"/>
                <a:t>oleh</a:t>
              </a:r>
              <a:r>
                <a:rPr lang="en-US" b="1" dirty="0" smtClean="0"/>
                <a:t> MOF</a:t>
              </a:r>
              <a:endParaRPr lang="en-US" b="1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523E6CE3-2318-431B-8B4D-A181AE40EC35}"/>
                </a:ext>
              </a:extLst>
            </p:cNvPr>
            <p:cNvSpPr txBox="1"/>
            <p:nvPr/>
          </p:nvSpPr>
          <p:spPr>
            <a:xfrm>
              <a:off x="9026346" y="2877108"/>
              <a:ext cx="1671080" cy="92333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 err="1" smtClean="0"/>
                <a:t>UiTM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menggunapakai</a:t>
              </a:r>
              <a:r>
                <a:rPr lang="en-US" b="1" dirty="0" smtClean="0"/>
                <a:t> MPSAS</a:t>
              </a:r>
              <a:endParaRPr lang="en-US" b="1" dirty="0"/>
            </a:p>
          </p:txBody>
        </p:sp>
      </p:grpSp>
      <p:sp>
        <p:nvSpPr>
          <p:cNvPr id="54" name="Freeform 13">
            <a:extLst>
              <a:ext uri="{FF2B5EF4-FFF2-40B4-BE49-F238E27FC236}">
                <a16:creationId xmlns="" xmlns:a16="http://schemas.microsoft.com/office/drawing/2014/main" id="{1F5066E7-8B16-4365-8AD2-6EFF0334CCB0}"/>
              </a:ext>
            </a:extLst>
          </p:cNvPr>
          <p:cNvSpPr>
            <a:spLocks/>
          </p:cNvSpPr>
          <p:nvPr/>
        </p:nvSpPr>
        <p:spPr bwMode="auto">
          <a:xfrm rot="3070189">
            <a:off x="1531854" y="3834086"/>
            <a:ext cx="1424414" cy="1232230"/>
          </a:xfrm>
          <a:custGeom>
            <a:avLst/>
            <a:gdLst>
              <a:gd name="T0" fmla="*/ 2774 w 2774"/>
              <a:gd name="T1" fmla="*/ 2398 h 2398"/>
              <a:gd name="T2" fmla="*/ 0 w 2774"/>
              <a:gd name="T3" fmla="*/ 1249 h 2398"/>
              <a:gd name="T4" fmla="*/ 1248 w 2774"/>
              <a:gd name="T5" fmla="*/ 0 h 2398"/>
              <a:gd name="T6" fmla="*/ 2774 w 2774"/>
              <a:gd name="T7" fmla="*/ 632 h 2398"/>
              <a:gd name="T8" fmla="*/ 2774 w 2774"/>
              <a:gd name="T9" fmla="*/ 2398 h 2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4" h="2398">
                <a:moveTo>
                  <a:pt x="2774" y="2398"/>
                </a:moveTo>
                <a:cubicBezTo>
                  <a:pt x="1734" y="2398"/>
                  <a:pt x="735" y="1985"/>
                  <a:pt x="0" y="1249"/>
                </a:cubicBezTo>
                <a:lnTo>
                  <a:pt x="1248" y="0"/>
                </a:lnTo>
                <a:cubicBezTo>
                  <a:pt x="1653" y="405"/>
                  <a:pt x="2202" y="632"/>
                  <a:pt x="2774" y="632"/>
                </a:cubicBezTo>
                <a:lnTo>
                  <a:pt x="2774" y="2398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0574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AFC2B491-48EB-4E4A-A2AC-9747C43C1443}"/>
              </a:ext>
            </a:extLst>
          </p:cNvPr>
          <p:cNvSpPr txBox="1"/>
          <p:nvPr/>
        </p:nvSpPr>
        <p:spPr>
          <a:xfrm>
            <a:off x="118483" y="4055180"/>
            <a:ext cx="1658216" cy="92333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b="1" dirty="0" err="1" smtClean="0"/>
              <a:t>UiTM</a:t>
            </a:r>
            <a:r>
              <a:rPr lang="en-US" b="1" dirty="0" smtClean="0"/>
              <a:t> </a:t>
            </a:r>
            <a:r>
              <a:rPr lang="en-US" b="1" dirty="0" err="1" smtClean="0"/>
              <a:t>mula</a:t>
            </a:r>
            <a:r>
              <a:rPr lang="en-US" b="1" dirty="0" smtClean="0"/>
              <a:t> </a:t>
            </a:r>
            <a:r>
              <a:rPr lang="en-US" b="1" dirty="0" err="1" smtClean="0"/>
              <a:t>menggunapakai</a:t>
            </a:r>
            <a:r>
              <a:rPr lang="en-US" b="1" dirty="0" smtClean="0"/>
              <a:t> MPERS</a:t>
            </a:r>
            <a:endParaRPr lang="en-US" b="1" dirty="0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7DD1EE98-B3C0-46A0-AB8A-4CF48CCFD9BD}"/>
              </a:ext>
            </a:extLst>
          </p:cNvPr>
          <p:cNvSpPr/>
          <p:nvPr/>
        </p:nvSpPr>
        <p:spPr>
          <a:xfrm rot="16200000">
            <a:off x="1711174" y="4728939"/>
            <a:ext cx="86627" cy="924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cxnSp>
        <p:nvCxnSpPr>
          <p:cNvPr id="62" name="Connector: Elbow 76">
            <a:extLst>
              <a:ext uri="{FF2B5EF4-FFF2-40B4-BE49-F238E27FC236}">
                <a16:creationId xmlns="" xmlns:a16="http://schemas.microsoft.com/office/drawing/2014/main" id="{EE690255-F976-4F80-9538-2A7871E90107}"/>
              </a:ext>
            </a:extLst>
          </p:cNvPr>
          <p:cNvCxnSpPr>
            <a:cxnSpLocks/>
            <a:endCxn id="61" idx="2"/>
          </p:cNvCxnSpPr>
          <p:nvPr/>
        </p:nvCxnSpPr>
        <p:spPr>
          <a:xfrm flipV="1">
            <a:off x="1320879" y="4818483"/>
            <a:ext cx="433609" cy="178337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1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accent6">
                    <a:lumMod val="75000"/>
                  </a:schemeClr>
                </a:solidFill>
              </a:rPr>
              <a:pPr/>
              <a:t>7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162" y="360585"/>
            <a:ext cx="7601253" cy="848567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PERSEDIAAN PELAKSANAAN MPSAS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FA7689-BB75-45BC-B2B7-FA12E738888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415" y="327933"/>
            <a:ext cx="1992085" cy="851990"/>
          </a:xfrm>
          <a:prstGeom prst="rect">
            <a:avLst/>
          </a:prstGeom>
          <a:noFill/>
        </p:spPr>
      </p:pic>
      <p:grpSp>
        <p:nvGrpSpPr>
          <p:cNvPr id="86" name="Group 85"/>
          <p:cNvGrpSpPr/>
          <p:nvPr/>
        </p:nvGrpSpPr>
        <p:grpSpPr>
          <a:xfrm>
            <a:off x="1035149" y="2199655"/>
            <a:ext cx="9789368" cy="3632732"/>
            <a:chOff x="1010436" y="1999261"/>
            <a:chExt cx="9789368" cy="3270113"/>
          </a:xfrm>
        </p:grpSpPr>
        <p:grpSp>
          <p:nvGrpSpPr>
            <p:cNvPr id="85" name="Group 84"/>
            <p:cNvGrpSpPr/>
            <p:nvPr/>
          </p:nvGrpSpPr>
          <p:grpSpPr>
            <a:xfrm>
              <a:off x="1010436" y="1999261"/>
              <a:ext cx="9789368" cy="3270113"/>
              <a:chOff x="1628274" y="2198471"/>
              <a:chExt cx="9789368" cy="3270113"/>
            </a:xfrm>
          </p:grpSpPr>
          <p:sp>
            <p:nvSpPr>
              <p:cNvPr id="54" name="Shape 1347">
                <a:extLst>
                  <a:ext uri="{FF2B5EF4-FFF2-40B4-BE49-F238E27FC236}">
                    <a16:creationId xmlns="" xmlns:a16="http://schemas.microsoft.com/office/drawing/2014/main" id="{05E54C31-4DF7-4A2D-AC79-D5536F31089E}"/>
                  </a:ext>
                </a:extLst>
              </p:cNvPr>
              <p:cNvSpPr/>
              <p:nvPr/>
            </p:nvSpPr>
            <p:spPr>
              <a:xfrm>
                <a:off x="1628274" y="2558796"/>
                <a:ext cx="9789368" cy="2395110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50000"/>
                    </a:schemeClr>
                  </a:gs>
                  <a:gs pos="40000">
                    <a:schemeClr val="bg2"/>
                  </a:gs>
                  <a:gs pos="100000">
                    <a:schemeClr val="bg2">
                      <a:lumMod val="50000"/>
                    </a:schemeClr>
                  </a:gs>
                  <a:gs pos="60000">
                    <a:schemeClr val="bg2"/>
                  </a:gs>
                </a:gsLst>
                <a:lin ang="5400000" scaled="1"/>
                <a:tileRect/>
              </a:gradFill>
              <a:ln w="12700">
                <a:miter lim="400000"/>
              </a:ln>
              <a:effectLst/>
            </p:spPr>
            <p:txBody>
              <a:bodyPr lIns="34289" rIns="34289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1pPr>
                <a:lvl2pPr marL="0" marR="0" indent="457189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2pPr>
                <a:lvl3pPr marL="0" marR="0" indent="914377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3pPr>
                <a:lvl4pPr marL="0" marR="0" indent="1371565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4pPr>
                <a:lvl5pPr marL="0" marR="0" indent="1828754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5pPr>
                <a:lvl6pPr marL="0" marR="0" indent="2285943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0" marR="0" indent="2743131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0" marR="0" indent="3200319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0" marR="0" indent="3657508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endParaRPr sz="1350"/>
              </a:p>
            </p:txBody>
          </p:sp>
          <p:sp>
            <p:nvSpPr>
              <p:cNvPr id="55" name="Shape 1366">
                <a:extLst>
                  <a:ext uri="{FF2B5EF4-FFF2-40B4-BE49-F238E27FC236}">
                    <a16:creationId xmlns="" xmlns:a16="http://schemas.microsoft.com/office/drawing/2014/main" id="{BD12C754-CC68-4BE7-BEAD-EE44E259F143}"/>
                  </a:ext>
                </a:extLst>
              </p:cNvPr>
              <p:cNvSpPr/>
              <p:nvPr/>
            </p:nvSpPr>
            <p:spPr>
              <a:xfrm rot="5400000">
                <a:off x="1431940" y="2975916"/>
                <a:ext cx="3136960" cy="1582070"/>
              </a:xfrm>
              <a:prstGeom prst="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1pPr>
                <a:lvl2pPr marL="0" marR="0" indent="457189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2pPr>
                <a:lvl3pPr marL="0" marR="0" indent="914377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3pPr>
                <a:lvl4pPr marL="0" marR="0" indent="1371565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4pPr>
                <a:lvl5pPr marL="0" marR="0" indent="1828754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5pPr>
                <a:lvl6pPr marL="0" marR="0" indent="2285943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0" marR="0" indent="2743131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0" marR="0" indent="3200319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0" marR="0" indent="3657508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 algn="ctr">
                  <a:defRPr sz="2400">
                    <a:solidFill>
                      <a:srgbClr val="FFFFFF"/>
                    </a:solidFill>
                  </a:defRPr>
                </a:pPr>
                <a:endParaRPr sz="2400"/>
              </a:p>
            </p:txBody>
          </p:sp>
          <p:sp>
            <p:nvSpPr>
              <p:cNvPr id="56" name="Right Triangle 55">
                <a:extLst>
                  <a:ext uri="{FF2B5EF4-FFF2-40B4-BE49-F238E27FC236}">
                    <a16:creationId xmlns="" xmlns:a16="http://schemas.microsoft.com/office/drawing/2014/main" id="{8215423D-44A3-48B2-9D91-51EB1603C82D}"/>
                  </a:ext>
                </a:extLst>
              </p:cNvPr>
              <p:cNvSpPr/>
              <p:nvPr/>
            </p:nvSpPr>
            <p:spPr>
              <a:xfrm flipH="1">
                <a:off x="1928290" y="2198472"/>
                <a:ext cx="281096" cy="362628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7" name="Right Triangle 56">
                <a:extLst>
                  <a:ext uri="{FF2B5EF4-FFF2-40B4-BE49-F238E27FC236}">
                    <a16:creationId xmlns="" xmlns:a16="http://schemas.microsoft.com/office/drawing/2014/main" id="{30CAA52A-E56A-4B81-9F95-C2B3DD18EE3C}"/>
                  </a:ext>
                </a:extLst>
              </p:cNvPr>
              <p:cNvSpPr/>
              <p:nvPr/>
            </p:nvSpPr>
            <p:spPr>
              <a:xfrm flipH="1" flipV="1">
                <a:off x="1928290" y="4953908"/>
                <a:ext cx="281096" cy="381523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8" name="Shape 1366">
                <a:extLst>
                  <a:ext uri="{FF2B5EF4-FFF2-40B4-BE49-F238E27FC236}">
                    <a16:creationId xmlns="" xmlns:a16="http://schemas.microsoft.com/office/drawing/2014/main" id="{ACE6F207-82F0-420C-92DC-BD20EABC0CF4}"/>
                  </a:ext>
                </a:extLst>
              </p:cNvPr>
              <p:cNvSpPr/>
              <p:nvPr/>
            </p:nvSpPr>
            <p:spPr>
              <a:xfrm rot="5400000">
                <a:off x="3711379" y="2975916"/>
                <a:ext cx="3136960" cy="1582070"/>
              </a:xfrm>
              <a:prstGeom prst="rect">
                <a:avLst/>
              </a:prstGeom>
              <a:solidFill>
                <a:srgbClr val="FF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1pPr>
                <a:lvl2pPr marL="0" marR="0" indent="457189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2pPr>
                <a:lvl3pPr marL="0" marR="0" indent="914377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3pPr>
                <a:lvl4pPr marL="0" marR="0" indent="1371565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4pPr>
                <a:lvl5pPr marL="0" marR="0" indent="1828754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5pPr>
                <a:lvl6pPr marL="0" marR="0" indent="2285943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0" marR="0" indent="2743131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0" marR="0" indent="3200319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0" marR="0" indent="3657508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 algn="ctr">
                  <a:defRPr sz="2400">
                    <a:solidFill>
                      <a:srgbClr val="FFFFFF"/>
                    </a:solidFill>
                  </a:defRPr>
                </a:pPr>
                <a:endParaRPr sz="2400"/>
              </a:p>
            </p:txBody>
          </p:sp>
          <p:sp>
            <p:nvSpPr>
              <p:cNvPr id="59" name="Right Triangle 58">
                <a:extLst>
                  <a:ext uri="{FF2B5EF4-FFF2-40B4-BE49-F238E27FC236}">
                    <a16:creationId xmlns="" xmlns:a16="http://schemas.microsoft.com/office/drawing/2014/main" id="{9488C35F-1801-4E9E-8C80-E7D8EAD1ED8B}"/>
                  </a:ext>
                </a:extLst>
              </p:cNvPr>
              <p:cNvSpPr/>
              <p:nvPr/>
            </p:nvSpPr>
            <p:spPr>
              <a:xfrm flipH="1">
                <a:off x="4207729" y="2198472"/>
                <a:ext cx="281096" cy="362628"/>
              </a:xfrm>
              <a:prstGeom prst="rtTriangle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60" name="Right Triangle 59">
                <a:extLst>
                  <a:ext uri="{FF2B5EF4-FFF2-40B4-BE49-F238E27FC236}">
                    <a16:creationId xmlns="" xmlns:a16="http://schemas.microsoft.com/office/drawing/2014/main" id="{9939E863-6CCD-43CA-A8EE-6FCB50551CF9}"/>
                  </a:ext>
                </a:extLst>
              </p:cNvPr>
              <p:cNvSpPr/>
              <p:nvPr/>
            </p:nvSpPr>
            <p:spPr>
              <a:xfrm flipH="1" flipV="1">
                <a:off x="4207729" y="4953908"/>
                <a:ext cx="281096" cy="381523"/>
              </a:xfrm>
              <a:prstGeom prst="rtTriangle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61" name="Right Triangle 60">
                <a:extLst>
                  <a:ext uri="{FF2B5EF4-FFF2-40B4-BE49-F238E27FC236}">
                    <a16:creationId xmlns="" xmlns:a16="http://schemas.microsoft.com/office/drawing/2014/main" id="{4C29A8E2-3749-4DE7-B706-D126B9F50B78}"/>
                  </a:ext>
                </a:extLst>
              </p:cNvPr>
              <p:cNvSpPr/>
              <p:nvPr/>
            </p:nvSpPr>
            <p:spPr>
              <a:xfrm flipH="1">
                <a:off x="6487167" y="2198472"/>
                <a:ext cx="281096" cy="362628"/>
              </a:xfrm>
              <a:prstGeom prst="rt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62" name="Right Triangle 61">
                <a:extLst>
                  <a:ext uri="{FF2B5EF4-FFF2-40B4-BE49-F238E27FC236}">
                    <a16:creationId xmlns="" xmlns:a16="http://schemas.microsoft.com/office/drawing/2014/main" id="{7FBB15E5-4F26-4F4C-A104-E5FD8314E2CD}"/>
                  </a:ext>
                </a:extLst>
              </p:cNvPr>
              <p:cNvSpPr/>
              <p:nvPr/>
            </p:nvSpPr>
            <p:spPr>
              <a:xfrm flipH="1" flipV="1">
                <a:off x="6487167" y="4953908"/>
                <a:ext cx="281096" cy="381523"/>
              </a:xfrm>
              <a:prstGeom prst="rt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63" name="Shape 1366">
                <a:extLst>
                  <a:ext uri="{FF2B5EF4-FFF2-40B4-BE49-F238E27FC236}">
                    <a16:creationId xmlns="" xmlns:a16="http://schemas.microsoft.com/office/drawing/2014/main" id="{D1F9E941-3235-4920-BCFF-7A7AC90BC9A8}"/>
                  </a:ext>
                </a:extLst>
              </p:cNvPr>
              <p:cNvSpPr/>
              <p:nvPr/>
            </p:nvSpPr>
            <p:spPr>
              <a:xfrm rot="5400000">
                <a:off x="8517469" y="2728702"/>
                <a:ext cx="3136960" cy="2076498"/>
              </a:xfrm>
              <a:prstGeom prst="rect">
                <a:avLst/>
              </a:pr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1pPr>
                <a:lvl2pPr marL="0" marR="0" indent="457189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2pPr>
                <a:lvl3pPr marL="0" marR="0" indent="914377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3pPr>
                <a:lvl4pPr marL="0" marR="0" indent="1371565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4pPr>
                <a:lvl5pPr marL="0" marR="0" indent="1828754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5pPr>
                <a:lvl6pPr marL="0" marR="0" indent="2285943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0" marR="0" indent="2743131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0" marR="0" indent="3200319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0" marR="0" indent="3657508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 algn="ctr">
                  <a:defRPr sz="2400">
                    <a:solidFill>
                      <a:srgbClr val="FFFFFF"/>
                    </a:solidFill>
                  </a:defRPr>
                </a:pPr>
                <a:endParaRPr sz="2400"/>
              </a:p>
            </p:txBody>
          </p:sp>
          <p:sp>
            <p:nvSpPr>
              <p:cNvPr id="64" name="Right Triangle 63">
                <a:extLst>
                  <a:ext uri="{FF2B5EF4-FFF2-40B4-BE49-F238E27FC236}">
                    <a16:creationId xmlns="" xmlns:a16="http://schemas.microsoft.com/office/drawing/2014/main" id="{34E45652-9DDD-4654-8E4E-D6E7F7765F4D}"/>
                  </a:ext>
                </a:extLst>
              </p:cNvPr>
              <p:cNvSpPr/>
              <p:nvPr/>
            </p:nvSpPr>
            <p:spPr>
              <a:xfrm flipH="1" flipV="1">
                <a:off x="8766605" y="4953908"/>
                <a:ext cx="281096" cy="381523"/>
              </a:xfrm>
              <a:prstGeom prst="rt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="" xmlns:a16="http://schemas.microsoft.com/office/drawing/2014/main" id="{FB59CE97-356C-45D0-AE32-0DD984CBA68E}"/>
                  </a:ext>
                </a:extLst>
              </p:cNvPr>
              <p:cNvGrpSpPr/>
              <p:nvPr/>
            </p:nvGrpSpPr>
            <p:grpSpPr>
              <a:xfrm>
                <a:off x="2287283" y="2329406"/>
                <a:ext cx="1498152" cy="3139178"/>
                <a:chOff x="777565" y="1751629"/>
                <a:chExt cx="1939922" cy="3761859"/>
              </a:xfrm>
            </p:grpSpPr>
            <p:sp>
              <p:nvSpPr>
                <p:cNvPr id="66" name="TextBox 65">
                  <a:extLst>
                    <a:ext uri="{FF2B5EF4-FFF2-40B4-BE49-F238E27FC236}">
                      <a16:creationId xmlns="" xmlns:a16="http://schemas.microsoft.com/office/drawing/2014/main" id="{816EB25D-4980-4824-8898-D5DB03A259AF}"/>
                    </a:ext>
                  </a:extLst>
                </p:cNvPr>
                <p:cNvSpPr txBox="1"/>
                <p:nvPr/>
              </p:nvSpPr>
              <p:spPr>
                <a:xfrm>
                  <a:off x="878954" y="1751629"/>
                  <a:ext cx="1733380" cy="996031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algn="ctr"/>
                  <a:r>
                    <a:rPr lang="en-US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PEGAWAI  KEWANGAN TERLATIH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="" xmlns:a16="http://schemas.microsoft.com/office/drawing/2014/main" id="{C8078085-ACAA-4529-B283-6BC9E12A04A0}"/>
                    </a:ext>
                  </a:extLst>
                </p:cNvPr>
                <p:cNvSpPr txBox="1"/>
                <p:nvPr/>
              </p:nvSpPr>
              <p:spPr>
                <a:xfrm>
                  <a:off x="777565" y="2821054"/>
                  <a:ext cx="1939922" cy="2692434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171450" indent="-171450" algn="just">
                    <a:buFont typeface="Arial" panose="020B0604020202020204" pitchFamily="34" charset="0"/>
                    <a:buChar char="•"/>
                  </a:pPr>
                  <a:r>
                    <a:rPr lang="en-US" sz="1400" dirty="0" err="1" smtClean="0"/>
                    <a:t>Menghadiri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kursus</a:t>
                  </a:r>
                  <a:endParaRPr lang="en-US" sz="1400" dirty="0" smtClean="0"/>
                </a:p>
                <a:p>
                  <a:pPr marL="171450" indent="-171450" algn="just">
                    <a:buFont typeface="Arial" panose="020B0604020202020204" pitchFamily="34" charset="0"/>
                    <a:buChar char="•"/>
                  </a:pPr>
                  <a:r>
                    <a:rPr lang="en-US" sz="1400" dirty="0" err="1" smtClean="0"/>
                    <a:t>Sesi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perkongsian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semasa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bengkel</a:t>
                  </a:r>
                  <a:r>
                    <a:rPr lang="en-US" sz="1400" dirty="0" smtClean="0"/>
                    <a:t> UA</a:t>
                  </a:r>
                </a:p>
                <a:p>
                  <a:pPr marL="171450" indent="-171450" algn="just">
                    <a:buFont typeface="Arial" panose="020B0604020202020204" pitchFamily="34" charset="0"/>
                    <a:buChar char="•"/>
                  </a:pPr>
                  <a:r>
                    <a:rPr lang="en-US" sz="1400" dirty="0" err="1" smtClean="0"/>
                    <a:t>Memberi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taklimat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kepada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semua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staf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Pejabat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Bendahari</a:t>
                  </a:r>
                  <a:endParaRPr lang="en-US" sz="1400" dirty="0" smtClean="0"/>
                </a:p>
                <a:p>
                  <a:pPr algn="just"/>
                  <a:endParaRPr lang="en-US" sz="1400" dirty="0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="" xmlns:a16="http://schemas.microsoft.com/office/drawing/2014/main" id="{454C2E67-0AAB-43B3-B655-B34BCEE6AA17}"/>
                  </a:ext>
                </a:extLst>
              </p:cNvPr>
              <p:cNvGrpSpPr/>
              <p:nvPr/>
            </p:nvGrpSpPr>
            <p:grpSpPr>
              <a:xfrm>
                <a:off x="4614975" y="2319313"/>
                <a:ext cx="1458750" cy="2994918"/>
                <a:chOff x="776040" y="2053563"/>
                <a:chExt cx="1888903" cy="3588983"/>
              </a:xfrm>
            </p:grpSpPr>
            <p:sp>
              <p:nvSpPr>
                <p:cNvPr id="69" name="TextBox 68">
                  <a:extLst>
                    <a:ext uri="{FF2B5EF4-FFF2-40B4-BE49-F238E27FC236}">
                      <a16:creationId xmlns="" xmlns:a16="http://schemas.microsoft.com/office/drawing/2014/main" id="{6EACE94A-0772-496D-A36B-BDBFAA5C993D}"/>
                    </a:ext>
                  </a:extLst>
                </p:cNvPr>
                <p:cNvSpPr txBox="1"/>
                <p:nvPr/>
              </p:nvSpPr>
              <p:spPr>
                <a:xfrm>
                  <a:off x="778629" y="2053563"/>
                  <a:ext cx="1840134" cy="697222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algn="ctr"/>
                  <a:r>
                    <a:rPr lang="en-US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SISTEM KEWANGAN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="" xmlns:a16="http://schemas.microsoft.com/office/drawing/2014/main" id="{853C58E2-6645-4C7E-897F-F6AD45178F87}"/>
                    </a:ext>
                  </a:extLst>
                </p:cNvPr>
                <p:cNvSpPr txBox="1"/>
                <p:nvPr/>
              </p:nvSpPr>
              <p:spPr>
                <a:xfrm>
                  <a:off x="776040" y="2754057"/>
                  <a:ext cx="1888903" cy="2888489"/>
                </a:xfrm>
                <a:prstGeom prst="rect">
                  <a:avLst/>
                </a:prstGeom>
                <a:solidFill>
                  <a:srgbClr val="FF9999"/>
                </a:solidFill>
              </p:spPr>
              <p:txBody>
                <a:bodyPr wrap="square" lIns="0" rIns="0" rtlCol="0" anchor="t">
                  <a:spAutoFit/>
                </a:bodyPr>
                <a:lstStyle/>
                <a:p>
                  <a:pPr marL="171450" indent="-171450" algn="just" defTabSz="534988">
                    <a:buFont typeface="Arial" panose="020B0604020202020204" pitchFamily="34" charset="0"/>
                    <a:buChar char="•"/>
                  </a:pPr>
                  <a:r>
                    <a:rPr lang="en-US" sz="1400" dirty="0" err="1" smtClean="0"/>
                    <a:t>Seluruh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kampus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UiTM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menggunakan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sistem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kewangan</a:t>
                  </a:r>
                  <a:r>
                    <a:rPr lang="en-US" sz="1400" dirty="0" smtClean="0"/>
                    <a:t> yang </a:t>
                  </a:r>
                  <a:r>
                    <a:rPr lang="en-US" sz="1400" dirty="0" err="1" smtClean="0"/>
                    <a:t>sama</a:t>
                  </a:r>
                  <a:endParaRPr lang="en-US" sz="1400" dirty="0" smtClean="0"/>
                </a:p>
                <a:p>
                  <a:pPr marL="171450" indent="-171450" algn="just" defTabSz="534988">
                    <a:buFont typeface="Arial" panose="020B0604020202020204" pitchFamily="34" charset="0"/>
                    <a:buChar char="•"/>
                  </a:pPr>
                  <a:r>
                    <a:rPr lang="en-US" sz="1400" dirty="0" err="1" smtClean="0"/>
                    <a:t>Sistem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sedia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ada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mengambilkira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/>
                    <a:t>perubahan</a:t>
                  </a:r>
                  <a:r>
                    <a:rPr lang="en-US" sz="1400" dirty="0"/>
                    <a:t> </a:t>
                  </a:r>
                  <a:r>
                    <a:rPr lang="en-US" sz="1400" dirty="0" err="1" smtClean="0"/>
                    <a:t>selaras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/>
                    <a:t>dengan</a:t>
                  </a:r>
                  <a:r>
                    <a:rPr lang="en-US" sz="1400" dirty="0"/>
                    <a:t> </a:t>
                  </a:r>
                  <a:r>
                    <a:rPr lang="en-US" sz="1400" dirty="0" err="1"/>
                    <a:t>piawaian</a:t>
                  </a:r>
                  <a:r>
                    <a:rPr lang="en-US" sz="1400" dirty="0"/>
                    <a:t> </a:t>
                  </a:r>
                  <a:r>
                    <a:rPr lang="en-US" sz="1400" dirty="0" err="1"/>
                    <a:t>perakaunan</a:t>
                  </a:r>
                  <a:r>
                    <a:rPr lang="en-US" sz="1400" dirty="0"/>
                    <a:t> yang </a:t>
                  </a:r>
                  <a:r>
                    <a:rPr lang="en-US" sz="1400" dirty="0" err="1" smtClean="0"/>
                    <a:t>baru</a:t>
                  </a:r>
                  <a:endParaRPr lang="en-US" sz="1400" dirty="0" smtClean="0"/>
                </a:p>
              </p:txBody>
            </p:sp>
          </p:grpSp>
          <p:sp>
            <p:nvSpPr>
              <p:cNvPr id="71" name="Isosceles Triangle 70">
                <a:extLst>
                  <a:ext uri="{FF2B5EF4-FFF2-40B4-BE49-F238E27FC236}">
                    <a16:creationId xmlns="" xmlns:a16="http://schemas.microsoft.com/office/drawing/2014/main" id="{78EC3CAC-207C-4385-B5E4-901D46BEA645}"/>
                  </a:ext>
                </a:extLst>
              </p:cNvPr>
              <p:cNvSpPr/>
              <p:nvPr/>
            </p:nvSpPr>
            <p:spPr>
              <a:xfrm rot="5400000">
                <a:off x="2468502" y="3521426"/>
                <a:ext cx="3136958" cy="491048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72" name="Isosceles Triangle 71">
                <a:extLst>
                  <a:ext uri="{FF2B5EF4-FFF2-40B4-BE49-F238E27FC236}">
                    <a16:creationId xmlns="" xmlns:a16="http://schemas.microsoft.com/office/drawing/2014/main" id="{9C4CE5D5-D839-4774-B85F-7CB0C6615F34}"/>
                  </a:ext>
                </a:extLst>
              </p:cNvPr>
              <p:cNvSpPr/>
              <p:nvPr/>
            </p:nvSpPr>
            <p:spPr>
              <a:xfrm rot="5400000">
                <a:off x="4741919" y="3521426"/>
                <a:ext cx="3136958" cy="491048"/>
              </a:xfrm>
              <a:prstGeom prst="triangle">
                <a:avLst/>
              </a:prstGeom>
              <a:solidFill>
                <a:srgbClr val="FF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73" name="Shape 1366">
                <a:extLst>
                  <a:ext uri="{FF2B5EF4-FFF2-40B4-BE49-F238E27FC236}">
                    <a16:creationId xmlns="" xmlns:a16="http://schemas.microsoft.com/office/drawing/2014/main" id="{B646E9B6-FA46-4651-A422-D0CEF7C27083}"/>
                  </a:ext>
                </a:extLst>
              </p:cNvPr>
              <p:cNvSpPr/>
              <p:nvPr/>
            </p:nvSpPr>
            <p:spPr>
              <a:xfrm rot="5400000">
                <a:off x="5990817" y="2975916"/>
                <a:ext cx="3136960" cy="1582071"/>
              </a:xfrm>
              <a:prstGeom prst="rect">
                <a:avLst/>
              </a:pr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1pPr>
                <a:lvl2pPr marL="0" marR="0" indent="457189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2pPr>
                <a:lvl3pPr marL="0" marR="0" indent="914377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3pPr>
                <a:lvl4pPr marL="0" marR="0" indent="1371565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4pPr>
                <a:lvl5pPr marL="0" marR="0" indent="1828754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5pPr>
                <a:lvl6pPr marL="0" marR="0" indent="2285943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0" marR="0" indent="2743131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0" marR="0" indent="3200319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0" marR="0" indent="3657508" algn="l" defTabSz="91437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 algn="ctr">
                  <a:defRPr sz="2400">
                    <a:solidFill>
                      <a:srgbClr val="FFFFFF"/>
                    </a:solidFill>
                  </a:defRPr>
                </a:pPr>
                <a:endParaRPr sz="2400"/>
              </a:p>
            </p:txBody>
          </p:sp>
          <p:sp>
            <p:nvSpPr>
              <p:cNvPr id="74" name="Isosceles Triangle 73">
                <a:extLst>
                  <a:ext uri="{FF2B5EF4-FFF2-40B4-BE49-F238E27FC236}">
                    <a16:creationId xmlns="" xmlns:a16="http://schemas.microsoft.com/office/drawing/2014/main" id="{15F39081-466D-4126-9E24-EB041B04242D}"/>
                  </a:ext>
                </a:extLst>
              </p:cNvPr>
              <p:cNvSpPr/>
              <p:nvPr/>
            </p:nvSpPr>
            <p:spPr>
              <a:xfrm rot="5400000">
                <a:off x="7027377" y="3521426"/>
                <a:ext cx="3136958" cy="491048"/>
              </a:xfrm>
              <a:prstGeom prst="triangl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75" name="Right Triangle 74">
                <a:extLst>
                  <a:ext uri="{FF2B5EF4-FFF2-40B4-BE49-F238E27FC236}">
                    <a16:creationId xmlns="" xmlns:a16="http://schemas.microsoft.com/office/drawing/2014/main" id="{3E016AAB-8674-4CF7-A922-4505A3A48C46}"/>
                  </a:ext>
                </a:extLst>
              </p:cNvPr>
              <p:cNvSpPr/>
              <p:nvPr/>
            </p:nvSpPr>
            <p:spPr>
              <a:xfrm flipH="1">
                <a:off x="8766605" y="2198472"/>
                <a:ext cx="281096" cy="362628"/>
              </a:xfrm>
              <a:prstGeom prst="rt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289B0D0A-EF4F-44FD-805E-AEAD2BAB0F4F}"/>
                </a:ext>
              </a:extLst>
            </p:cNvPr>
            <p:cNvSpPr txBox="1"/>
            <p:nvPr/>
          </p:nvSpPr>
          <p:spPr>
            <a:xfrm>
              <a:off x="6312349" y="2176067"/>
              <a:ext cx="1305175" cy="83116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PEGAWAI TEKNIKAL DALAMAN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5AE63E52-A973-41B1-9EA2-C039A4ADF9D0}"/>
                </a:ext>
              </a:extLst>
            </p:cNvPr>
            <p:cNvSpPr txBox="1"/>
            <p:nvPr/>
          </p:nvSpPr>
          <p:spPr>
            <a:xfrm>
              <a:off x="8797445" y="2135335"/>
              <a:ext cx="1413657" cy="108051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PENUBUHAN  PASUKAN GERAK KERJA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C8078085-ACAA-4529-B283-6BC9E12A04A0}"/>
              </a:ext>
            </a:extLst>
          </p:cNvPr>
          <p:cNvSpPr txBox="1"/>
          <p:nvPr/>
        </p:nvSpPr>
        <p:spPr>
          <a:xfrm>
            <a:off x="6337062" y="3351305"/>
            <a:ext cx="1498152" cy="203132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 err="1" smtClean="0"/>
              <a:t>Penambahbaikan</a:t>
            </a:r>
            <a:r>
              <a:rPr lang="en-US" sz="1400" dirty="0" smtClean="0"/>
              <a:t> </a:t>
            </a:r>
            <a:r>
              <a:rPr lang="en-US" sz="1400" dirty="0" err="1" smtClean="0"/>
              <a:t>sistem</a:t>
            </a:r>
            <a:r>
              <a:rPr lang="en-US" sz="1400" dirty="0" smtClean="0"/>
              <a:t> </a:t>
            </a:r>
            <a:r>
              <a:rPr lang="en-US" sz="1400" dirty="0" err="1" smtClean="0"/>
              <a:t>boleh</a:t>
            </a:r>
            <a:r>
              <a:rPr lang="en-US" sz="1400" dirty="0" smtClean="0"/>
              <a:t> </a:t>
            </a:r>
            <a:r>
              <a:rPr lang="en-US" sz="1400" dirty="0" err="1" smtClean="0"/>
              <a:t>dilakukan</a:t>
            </a:r>
            <a:r>
              <a:rPr lang="en-US" sz="1400" dirty="0" smtClean="0"/>
              <a:t> </a:t>
            </a:r>
            <a:r>
              <a:rPr lang="en-US" sz="1400" dirty="0" err="1" smtClean="0"/>
              <a:t>segera</a:t>
            </a:r>
            <a:r>
              <a:rPr lang="en-US" sz="1400" dirty="0" smtClean="0"/>
              <a:t> </a:t>
            </a:r>
            <a:r>
              <a:rPr lang="en-US" sz="1400" dirty="0" err="1" smtClean="0"/>
              <a:t>kerana</a:t>
            </a:r>
            <a:r>
              <a:rPr lang="en-US" sz="1400" dirty="0" smtClean="0"/>
              <a:t> </a:t>
            </a:r>
            <a:r>
              <a:rPr lang="en-US" sz="1400" dirty="0" err="1" smtClean="0"/>
              <a:t>dilakukan</a:t>
            </a:r>
            <a:r>
              <a:rPr lang="en-US" sz="1400" dirty="0" smtClean="0"/>
              <a:t>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</a:t>
            </a:r>
            <a:r>
              <a:rPr lang="en-US" sz="1400" i="1" dirty="0" smtClean="0"/>
              <a:t>in-house</a:t>
            </a:r>
          </a:p>
          <a:p>
            <a:pPr marL="171450" indent="-171450" algn="just" defTabSz="534988">
              <a:buFont typeface="Arial" panose="020B0604020202020204" pitchFamily="34" charset="0"/>
              <a:buChar char="•"/>
            </a:pPr>
            <a:r>
              <a:rPr lang="en-US" sz="1400" i="1" dirty="0"/>
              <a:t>Source code </a:t>
            </a:r>
            <a:r>
              <a:rPr lang="en-US" sz="1400" dirty="0" err="1" smtClean="0"/>
              <a:t>sistem</a:t>
            </a:r>
            <a:r>
              <a:rPr lang="en-US" sz="1400" dirty="0" smtClean="0"/>
              <a:t> </a:t>
            </a:r>
            <a:r>
              <a:rPr lang="en-US" sz="1400" dirty="0" err="1" smtClean="0"/>
              <a:t>kewangan</a:t>
            </a:r>
            <a:r>
              <a:rPr lang="en-US" sz="1400" dirty="0" smtClean="0"/>
              <a:t> </a:t>
            </a:r>
            <a:r>
              <a:rPr lang="en-US" sz="1400" dirty="0" err="1" smtClean="0"/>
              <a:t>dimiliki</a:t>
            </a:r>
            <a:r>
              <a:rPr lang="en-US" sz="1400" dirty="0" smtClean="0"/>
              <a:t> </a:t>
            </a:r>
            <a:r>
              <a:rPr lang="en-US" sz="1400" dirty="0" err="1"/>
              <a:t>UiTM</a:t>
            </a:r>
            <a:endParaRPr lang="en-US" sz="1400" dirty="0"/>
          </a:p>
          <a:p>
            <a:pPr algn="just"/>
            <a:endParaRPr lang="en-US" sz="1400" dirty="0"/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C8078085-ACAA-4529-B283-6BC9E12A04A0}"/>
              </a:ext>
            </a:extLst>
          </p:cNvPr>
          <p:cNvSpPr txBox="1"/>
          <p:nvPr/>
        </p:nvSpPr>
        <p:spPr>
          <a:xfrm>
            <a:off x="8686226" y="3551147"/>
            <a:ext cx="1498152" cy="160043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 err="1" smtClean="0"/>
              <a:t>Terdiri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wakil </a:t>
            </a:r>
            <a:r>
              <a:rPr lang="en-US" sz="1400" dirty="0" err="1" smtClean="0"/>
              <a:t>jabatan</a:t>
            </a:r>
            <a:r>
              <a:rPr lang="en-US" sz="1400" dirty="0" smtClean="0"/>
              <a:t> </a:t>
            </a:r>
            <a:r>
              <a:rPr lang="en-US" sz="1400" dirty="0" err="1" smtClean="0"/>
              <a:t>kewangan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terlibat</a:t>
            </a:r>
            <a:r>
              <a:rPr lang="en-US" sz="1400" dirty="0" smtClean="0"/>
              <a:t>, </a:t>
            </a:r>
            <a:r>
              <a:rPr lang="en-US" sz="1400" dirty="0" err="1" smtClean="0"/>
              <a:t>pihak</a:t>
            </a:r>
            <a:r>
              <a:rPr lang="en-US" sz="1400" dirty="0" smtClean="0"/>
              <a:t> </a:t>
            </a:r>
            <a:r>
              <a:rPr lang="en-US" sz="1400" dirty="0" err="1" smtClean="0"/>
              <a:t>teknikal</a:t>
            </a:r>
            <a:r>
              <a:rPr lang="en-US" sz="1400" dirty="0" smtClean="0"/>
              <a:t> (IT)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juru</a:t>
            </a:r>
            <a:r>
              <a:rPr lang="en-US" sz="1400" dirty="0"/>
              <a:t> </a:t>
            </a:r>
            <a:r>
              <a:rPr lang="en-US" sz="1400" dirty="0" err="1" smtClean="0"/>
              <a:t>perunding</a:t>
            </a:r>
            <a:endParaRPr lang="en-US" sz="1400" dirty="0"/>
          </a:p>
          <a:p>
            <a:pPr algn="just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02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accent6">
                    <a:lumMod val="75000"/>
                  </a:schemeClr>
                </a:solidFill>
              </a:rPr>
              <a:pPr/>
              <a:t>8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639" y="360585"/>
            <a:ext cx="7572776" cy="823279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CABARAN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PELAKSANAAN MPSAS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FA7689-BB75-45BC-B2B7-FA12E738888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415" y="327933"/>
            <a:ext cx="1992085" cy="85199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1008528" y="1473946"/>
            <a:ext cx="10476546" cy="5776178"/>
            <a:chOff x="1460865" y="919094"/>
            <a:chExt cx="10476546" cy="5776178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B7838292-E3F9-489F-838F-1E8EDF744AC8}"/>
                </a:ext>
              </a:extLst>
            </p:cNvPr>
            <p:cNvGrpSpPr/>
            <p:nvPr/>
          </p:nvGrpSpPr>
          <p:grpSpPr>
            <a:xfrm>
              <a:off x="1497368" y="919094"/>
              <a:ext cx="3517691" cy="2394569"/>
              <a:chOff x="-623739" y="2267849"/>
              <a:chExt cx="4690253" cy="3192758"/>
            </a:xfrm>
          </p:grpSpPr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EBBECCB0-FA64-4B2B-BD64-262A4C01D4BA}"/>
                  </a:ext>
                </a:extLst>
              </p:cNvPr>
              <p:cNvSpPr txBox="1"/>
              <p:nvPr/>
            </p:nvSpPr>
            <p:spPr>
              <a:xfrm>
                <a:off x="-13274" y="2267849"/>
                <a:ext cx="4079788" cy="943848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cap="all" dirty="0" smtClean="0"/>
                  <a:t>PERBEZAAN PIAWAIAN PERAKAUNAN</a:t>
                </a:r>
                <a:endParaRPr lang="en-US" sz="2000" b="1" cap="all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9E56F585-8161-4F39-9E36-9569C312F2B6}"/>
                  </a:ext>
                </a:extLst>
              </p:cNvPr>
              <p:cNvSpPr txBox="1"/>
              <p:nvPr/>
            </p:nvSpPr>
            <p:spPr>
              <a:xfrm>
                <a:off x="-623739" y="3121506"/>
                <a:ext cx="3957323" cy="2339101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n-US" sz="1200" dirty="0" err="1"/>
                  <a:t>Perbezaan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piawaian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perakaunan</a:t>
                </a:r>
                <a:r>
                  <a:rPr lang="en-US" sz="1200" dirty="0"/>
                  <a:t> yang </a:t>
                </a:r>
                <a:r>
                  <a:rPr lang="en-US" sz="1200" dirty="0" err="1"/>
                  <a:t>digunakan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oleh</a:t>
                </a:r>
                <a:r>
                  <a:rPr lang="en-US" sz="1200" dirty="0"/>
                  <a:t> </a:t>
                </a:r>
                <a:r>
                  <a:rPr lang="en-US" sz="1200" dirty="0" err="1"/>
                  <a:t>anak</a:t>
                </a:r>
                <a:r>
                  <a:rPr lang="en-US" sz="1200" dirty="0"/>
                  <a:t> </a:t>
                </a:r>
                <a:r>
                  <a:rPr lang="en-US" sz="1200" dirty="0" err="1"/>
                  <a:t>syarikat</a:t>
                </a:r>
                <a:r>
                  <a:rPr lang="en-US" sz="1200" dirty="0"/>
                  <a:t> </a:t>
                </a:r>
                <a:r>
                  <a:rPr lang="en-US" sz="1200" dirty="0" err="1"/>
                  <a:t>UiTM</a:t>
                </a:r>
                <a:r>
                  <a:rPr lang="en-US" sz="1200" dirty="0"/>
                  <a:t> </a:t>
                </a:r>
                <a:r>
                  <a:rPr lang="en-US" sz="1200" dirty="0" err="1"/>
                  <a:t>iaitu</a:t>
                </a:r>
                <a:r>
                  <a:rPr lang="en-US" sz="1200" dirty="0"/>
                  <a:t> </a:t>
                </a:r>
                <a:r>
                  <a:rPr lang="en-US" sz="1200" dirty="0" err="1"/>
                  <a:t>UiTM</a:t>
                </a:r>
                <a:r>
                  <a:rPr lang="en-US" sz="1200" dirty="0"/>
                  <a:t> </a:t>
                </a:r>
                <a:r>
                  <a:rPr lang="en-US" sz="1200" dirty="0" smtClean="0"/>
                  <a:t>Holdings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n-US" sz="1200" dirty="0" err="1" smtClean="0"/>
                  <a:t>UiTM</a:t>
                </a:r>
                <a:r>
                  <a:rPr lang="en-US" sz="1200" dirty="0" smtClean="0"/>
                  <a:t> </a:t>
                </a:r>
                <a:r>
                  <a:rPr lang="en-US" sz="1200" dirty="0"/>
                  <a:t>Holdings </a:t>
                </a:r>
                <a:r>
                  <a:rPr lang="en-US" sz="1200" dirty="0" err="1"/>
                  <a:t>menggunapakai</a:t>
                </a:r>
                <a:r>
                  <a:rPr lang="en-US" sz="1200" dirty="0"/>
                  <a:t> </a:t>
                </a:r>
                <a:r>
                  <a:rPr lang="en-US" sz="1200" dirty="0" err="1"/>
                  <a:t>piawaian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perakaunan</a:t>
                </a:r>
                <a:r>
                  <a:rPr lang="en-US" sz="1200" dirty="0"/>
                  <a:t> </a:t>
                </a:r>
                <a:r>
                  <a:rPr lang="en-US" sz="1200" i="1" dirty="0"/>
                  <a:t>Malaysian Private Entity Reporting Standards</a:t>
                </a:r>
                <a:r>
                  <a:rPr lang="en-US" sz="1200" dirty="0"/>
                  <a:t> (MPERS</a:t>
                </a:r>
                <a:r>
                  <a:rPr lang="en-US" sz="1200" dirty="0" smtClean="0"/>
                  <a:t>)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n-US" sz="1200" dirty="0" err="1" smtClean="0"/>
                  <a:t>UiTM</a:t>
                </a:r>
                <a:r>
                  <a:rPr lang="en-US" sz="1200" dirty="0" smtClean="0"/>
                  <a:t> </a:t>
                </a:r>
                <a:r>
                  <a:rPr lang="en-US" sz="1200" dirty="0"/>
                  <a:t>Holdings </a:t>
                </a:r>
                <a:r>
                  <a:rPr lang="en-US" sz="1200" dirty="0" err="1"/>
                  <a:t>dikategorikan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sebagai</a:t>
                </a:r>
                <a:r>
                  <a:rPr lang="en-US" sz="1200" dirty="0"/>
                  <a:t> </a:t>
                </a:r>
                <a:r>
                  <a:rPr lang="en-US" sz="1200" i="1" dirty="0"/>
                  <a:t>Government Business Enterprise (GBE)</a:t>
                </a:r>
                <a:r>
                  <a:rPr lang="en-US" sz="1200" dirty="0"/>
                  <a:t> yang </a:t>
                </a:r>
                <a:r>
                  <a:rPr lang="en-US" sz="1200" dirty="0" err="1"/>
                  <a:t>tidak</a:t>
                </a:r>
                <a:r>
                  <a:rPr lang="en-US" sz="1200" dirty="0"/>
                  <a:t> </a:t>
                </a:r>
                <a:r>
                  <a:rPr lang="en-US" sz="1200" dirty="0" err="1"/>
                  <a:t>tertakluk</a:t>
                </a:r>
                <a:r>
                  <a:rPr lang="en-US" sz="1200" dirty="0"/>
                  <a:t> </a:t>
                </a:r>
                <a:r>
                  <a:rPr lang="en-US" sz="1200" dirty="0" err="1"/>
                  <a:t>kepada</a:t>
                </a:r>
                <a:r>
                  <a:rPr lang="en-US" sz="1200" dirty="0"/>
                  <a:t> </a:t>
                </a:r>
                <a:r>
                  <a:rPr lang="en-US" sz="1200" dirty="0" smtClean="0"/>
                  <a:t>MPSAS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B2255F37-CAD5-4048-BD40-E65133BA4947}"/>
                </a:ext>
              </a:extLst>
            </p:cNvPr>
            <p:cNvSpPr/>
            <p:nvPr/>
          </p:nvSpPr>
          <p:spPr>
            <a:xfrm>
              <a:off x="1460865" y="1003517"/>
              <a:ext cx="418397" cy="4183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innerShdw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Freeform: Shape 63">
              <a:extLst>
                <a:ext uri="{FF2B5EF4-FFF2-40B4-BE49-F238E27FC236}">
                  <a16:creationId xmlns="" xmlns:a16="http://schemas.microsoft.com/office/drawing/2014/main" id="{D1810C54-057B-417B-9F94-A8042F7C525F}"/>
                </a:ext>
              </a:extLst>
            </p:cNvPr>
            <p:cNvSpPr/>
            <p:nvPr/>
          </p:nvSpPr>
          <p:spPr>
            <a:xfrm>
              <a:off x="6413564" y="4927319"/>
              <a:ext cx="2444748" cy="1767953"/>
            </a:xfrm>
            <a:custGeom>
              <a:avLst/>
              <a:gdLst>
                <a:gd name="connsiteX0" fmla="*/ 2431742 w 2444748"/>
                <a:gd name="connsiteY0" fmla="*/ 0 h 1767953"/>
                <a:gd name="connsiteX1" fmla="*/ 2444748 w 2444748"/>
                <a:gd name="connsiteY1" fmla="*/ 1493777 h 1767953"/>
                <a:gd name="connsiteX2" fmla="*/ 2434283 w 2444748"/>
                <a:gd name="connsiteY2" fmla="*/ 1498344 h 1767953"/>
                <a:gd name="connsiteX3" fmla="*/ 2436631 w 2444748"/>
                <a:gd name="connsiteY3" fmla="*/ 1767953 h 1767953"/>
                <a:gd name="connsiteX4" fmla="*/ 0 w 2444748"/>
                <a:gd name="connsiteY4" fmla="*/ 1767953 h 1767953"/>
                <a:gd name="connsiteX5" fmla="*/ 0 w 2444748"/>
                <a:gd name="connsiteY5" fmla="*/ 1532785 h 1767953"/>
                <a:gd name="connsiteX6" fmla="*/ 0 w 2444748"/>
                <a:gd name="connsiteY6" fmla="*/ 1238547 h 1767953"/>
                <a:gd name="connsiteX7" fmla="*/ 0 w 2444748"/>
                <a:gd name="connsiteY7" fmla="*/ 31977 h 176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4748" h="1767953">
                  <a:moveTo>
                    <a:pt x="2431742" y="0"/>
                  </a:moveTo>
                  <a:lnTo>
                    <a:pt x="2444748" y="1493777"/>
                  </a:lnTo>
                  <a:lnTo>
                    <a:pt x="2434283" y="1498344"/>
                  </a:lnTo>
                  <a:lnTo>
                    <a:pt x="2436631" y="1767953"/>
                  </a:lnTo>
                  <a:lnTo>
                    <a:pt x="0" y="1767953"/>
                  </a:lnTo>
                  <a:lnTo>
                    <a:pt x="0" y="1532785"/>
                  </a:lnTo>
                  <a:lnTo>
                    <a:pt x="0" y="1238547"/>
                  </a:lnTo>
                  <a:lnTo>
                    <a:pt x="0" y="31977"/>
                  </a:lnTo>
                  <a:close/>
                </a:path>
              </a:pathLst>
            </a:custGeom>
            <a:gradFill>
              <a:gsLst>
                <a:gs pos="0">
                  <a:srgbClr val="EFEDEE">
                    <a:alpha val="0"/>
                  </a:srgbClr>
                </a:gs>
                <a:gs pos="100000">
                  <a:schemeClr val="tx1">
                    <a:alpha val="87000"/>
                  </a:schemeClr>
                </a:gs>
              </a:gsLst>
              <a:lin ang="15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61">
              <a:extLst>
                <a:ext uri="{FF2B5EF4-FFF2-40B4-BE49-F238E27FC236}">
                  <a16:creationId xmlns="" xmlns:a16="http://schemas.microsoft.com/office/drawing/2014/main" id="{F3AC1D33-A4C4-445A-ABFF-12259320069A}"/>
                </a:ext>
              </a:extLst>
            </p:cNvPr>
            <p:cNvSpPr/>
            <p:nvPr/>
          </p:nvSpPr>
          <p:spPr>
            <a:xfrm>
              <a:off x="4114864" y="4927314"/>
              <a:ext cx="2298701" cy="1767956"/>
            </a:xfrm>
            <a:custGeom>
              <a:avLst/>
              <a:gdLst>
                <a:gd name="connsiteX0" fmla="*/ 2298701 w 2298701"/>
                <a:gd name="connsiteY0" fmla="*/ 0 h 1767956"/>
                <a:gd name="connsiteX1" fmla="*/ 2298701 w 2298701"/>
                <a:gd name="connsiteY1" fmla="*/ 1212654 h 1767956"/>
                <a:gd name="connsiteX2" fmla="*/ 2298701 w 2298701"/>
                <a:gd name="connsiteY2" fmla="*/ 1532787 h 1767956"/>
                <a:gd name="connsiteX3" fmla="*/ 2298701 w 2298701"/>
                <a:gd name="connsiteY3" fmla="*/ 1767956 h 1767956"/>
                <a:gd name="connsiteX4" fmla="*/ 4463 w 2298701"/>
                <a:gd name="connsiteY4" fmla="*/ 1767956 h 1767956"/>
                <a:gd name="connsiteX5" fmla="*/ 0 w 2298701"/>
                <a:gd name="connsiteY5" fmla="*/ 1243829 h 1767956"/>
                <a:gd name="connsiteX6" fmla="*/ 10323 w 2298701"/>
                <a:gd name="connsiteY6" fmla="*/ 1243689 h 1767956"/>
                <a:gd name="connsiteX7" fmla="*/ 0 w 2298701"/>
                <a:gd name="connsiteY7" fmla="*/ 31175 h 1767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701" h="1767956">
                  <a:moveTo>
                    <a:pt x="2298701" y="0"/>
                  </a:moveTo>
                  <a:lnTo>
                    <a:pt x="2298701" y="1212654"/>
                  </a:lnTo>
                  <a:lnTo>
                    <a:pt x="2298701" y="1532787"/>
                  </a:lnTo>
                  <a:lnTo>
                    <a:pt x="2298701" y="1767956"/>
                  </a:lnTo>
                  <a:lnTo>
                    <a:pt x="4463" y="1767956"/>
                  </a:lnTo>
                  <a:lnTo>
                    <a:pt x="0" y="1243829"/>
                  </a:lnTo>
                  <a:lnTo>
                    <a:pt x="10323" y="1243689"/>
                  </a:lnTo>
                  <a:lnTo>
                    <a:pt x="0" y="31175"/>
                  </a:lnTo>
                  <a:close/>
                </a:path>
              </a:pathLst>
            </a:custGeom>
            <a:gradFill>
              <a:gsLst>
                <a:gs pos="0">
                  <a:srgbClr val="EFEDEE">
                    <a:alpha val="0"/>
                  </a:srgbClr>
                </a:gs>
                <a:gs pos="100000">
                  <a:schemeClr val="tx1">
                    <a:alpha val="87000"/>
                  </a:scheme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69E5E633-B29A-4763-8DD0-203AC9CF59F1}"/>
                </a:ext>
              </a:extLst>
            </p:cNvPr>
            <p:cNvGrpSpPr/>
            <p:nvPr/>
          </p:nvGrpSpPr>
          <p:grpSpPr>
            <a:xfrm>
              <a:off x="4417919" y="1061004"/>
              <a:ext cx="4062143" cy="4434517"/>
              <a:chOff x="4339534" y="1294661"/>
              <a:chExt cx="4062143" cy="4434517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="" xmlns:a16="http://schemas.microsoft.com/office/drawing/2014/main" id="{37AA3D52-17C5-4653-935D-FCA3527EC0BF}"/>
                  </a:ext>
                </a:extLst>
              </p:cNvPr>
              <p:cNvGrpSpPr/>
              <p:nvPr/>
            </p:nvGrpSpPr>
            <p:grpSpPr>
              <a:xfrm>
                <a:off x="4359588" y="3508004"/>
                <a:ext cx="4042089" cy="1691319"/>
                <a:chOff x="4339534" y="2666260"/>
                <a:chExt cx="4042089" cy="1691319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Rectangle 20">
                  <a:extLst>
                    <a:ext uri="{FF2B5EF4-FFF2-40B4-BE49-F238E27FC236}">
                      <a16:creationId xmlns="" xmlns:a16="http://schemas.microsoft.com/office/drawing/2014/main" id="{60E9752B-93FC-47EB-BBDF-B8175ADC0D82}"/>
                    </a:ext>
                  </a:extLst>
                </p:cNvPr>
                <p:cNvSpPr/>
                <p:nvPr/>
              </p:nvSpPr>
              <p:spPr>
                <a:xfrm>
                  <a:off x="6703744" y="2666260"/>
                  <a:ext cx="1677879" cy="1677879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isometricOffAxis2Top">
                    <a:rot lat="19339101" lon="3307386" rev="17663656"/>
                  </a:camera>
                  <a:lightRig rig="soft" dir="t"/>
                </a:scene3d>
                <a:sp3d extrusionH="952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="" xmlns:a16="http://schemas.microsoft.com/office/drawing/2014/main" id="{3B339515-D228-44D1-8EE7-C58DDD8899C8}"/>
                    </a:ext>
                  </a:extLst>
                </p:cNvPr>
                <p:cNvSpPr/>
                <p:nvPr/>
              </p:nvSpPr>
              <p:spPr>
                <a:xfrm>
                  <a:off x="4339534" y="2679700"/>
                  <a:ext cx="1677879" cy="1677879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isometricOffAxis2Top">
                    <a:rot lat="19339101" lon="3307386" rev="17663656"/>
                  </a:camera>
                  <a:lightRig rig="soft" dir="t"/>
                </a:scene3d>
                <a:sp3d extrusionH="952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="" xmlns:a16="http://schemas.microsoft.com/office/drawing/2014/main" id="{6EA857D2-934A-4E39-90C5-DC70D817393B}"/>
                  </a:ext>
                </a:extLst>
              </p:cNvPr>
              <p:cNvGrpSpPr/>
              <p:nvPr/>
            </p:nvGrpSpPr>
            <p:grpSpPr>
              <a:xfrm>
                <a:off x="4339534" y="2666260"/>
                <a:ext cx="4042089" cy="1691319"/>
                <a:chOff x="4339534" y="2666260"/>
                <a:chExt cx="4042089" cy="1691319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="" xmlns:a16="http://schemas.microsoft.com/office/drawing/2014/main" id="{8E435651-1227-4236-8F72-D76C2734D6BF}"/>
                    </a:ext>
                  </a:extLst>
                </p:cNvPr>
                <p:cNvSpPr/>
                <p:nvPr/>
              </p:nvSpPr>
              <p:spPr>
                <a:xfrm>
                  <a:off x="6703744" y="2666260"/>
                  <a:ext cx="1677879" cy="1677879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scene3d>
                  <a:camera prst="isometricOffAxis2Top">
                    <a:rot lat="19339101" lon="3307386" rev="17663656"/>
                  </a:camera>
                  <a:lightRig rig="soft" dir="t"/>
                </a:scene3d>
                <a:sp3d extrusionH="952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03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="" xmlns:a16="http://schemas.microsoft.com/office/drawing/2014/main" id="{695CC9A5-EC1E-4FE6-9204-EC34CC2A186E}"/>
                    </a:ext>
                  </a:extLst>
                </p:cNvPr>
                <p:cNvSpPr/>
                <p:nvPr/>
              </p:nvSpPr>
              <p:spPr>
                <a:xfrm>
                  <a:off x="4339534" y="2679700"/>
                  <a:ext cx="1677879" cy="1677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isometricOffAxis2Top">
                    <a:rot lat="19339101" lon="3307386" rev="17663656"/>
                  </a:camera>
                  <a:lightRig rig="soft" dir="t"/>
                </a:scene3d>
                <a:sp3d extrusionH="952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02</a:t>
                  </a:r>
                </a:p>
              </p:txBody>
            </p:sp>
          </p:grpSp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893F052E-BA7C-4D73-A430-4256C7C1BA90}"/>
                  </a:ext>
                </a:extLst>
              </p:cNvPr>
              <p:cNvSpPr/>
              <p:nvPr/>
            </p:nvSpPr>
            <p:spPr>
              <a:xfrm>
                <a:off x="5521639" y="4051299"/>
                <a:ext cx="1677879" cy="1677879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isometricOffAxis2Top">
                  <a:rot lat="19339101" lon="3307386" rev="17663656"/>
                </a:camera>
                <a:lightRig rig="soft" dir="t"/>
              </a:scene3d>
              <a:sp3d extrusionH="952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04</a:t>
                </a:r>
                <a:endParaRPr lang="en-US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9B45FD2C-9EB0-4399-83AC-72B3BDAD24E1}"/>
                  </a:ext>
                </a:extLst>
              </p:cNvPr>
              <p:cNvSpPr/>
              <p:nvPr/>
            </p:nvSpPr>
            <p:spPr>
              <a:xfrm>
                <a:off x="5532169" y="1294661"/>
                <a:ext cx="1677879" cy="167787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isometricOffAxis2Top">
                  <a:rot lat="19339101" lon="3307386" rev="17663656"/>
                </a:camera>
                <a:lightRig rig="soft" dir="t"/>
              </a:scene3d>
              <a:sp3d extrusionH="952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01</a:t>
                </a:r>
                <a:endParaRPr lang="en-US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7FE0181B-4BE3-4CDF-B392-807A0CDB35D1}"/>
                </a:ext>
              </a:extLst>
            </p:cNvPr>
            <p:cNvGrpSpPr/>
            <p:nvPr/>
          </p:nvGrpSpPr>
          <p:grpSpPr>
            <a:xfrm>
              <a:off x="9446198" y="4322094"/>
              <a:ext cx="2294151" cy="1318437"/>
              <a:chOff x="10562926" y="5640533"/>
              <a:chExt cx="3058867" cy="1757917"/>
            </a:xfrm>
          </p:grpSpPr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7BEDA8F1-129F-48D8-8CF0-002D0AB8B904}"/>
                  </a:ext>
                </a:extLst>
              </p:cNvPr>
              <p:cNvSpPr txBox="1"/>
              <p:nvPr/>
            </p:nvSpPr>
            <p:spPr>
              <a:xfrm>
                <a:off x="10562926" y="5640533"/>
                <a:ext cx="3058867" cy="533480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cap="all" dirty="0" smtClean="0"/>
                  <a:t>MASA YANG TERHAD</a:t>
                </a:r>
                <a:endParaRPr lang="en-US" sz="2000" b="1" cap="all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FC2EFD51-E1EE-48A1-9102-0070FC6DC8CE}"/>
                  </a:ext>
                </a:extLst>
              </p:cNvPr>
              <p:cNvSpPr txBox="1"/>
              <p:nvPr/>
            </p:nvSpPr>
            <p:spPr>
              <a:xfrm>
                <a:off x="10562926" y="6044232"/>
                <a:ext cx="2929292" cy="1354218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n-US" sz="1200" dirty="0" err="1" smtClean="0"/>
                  <a:t>Tempoh</a:t>
                </a:r>
                <a:r>
                  <a:rPr lang="en-US" sz="1200" dirty="0" smtClean="0"/>
                  <a:t> masa yang </a:t>
                </a:r>
                <a:r>
                  <a:rPr lang="en-US" sz="1200" dirty="0" err="1" smtClean="0"/>
                  <a:t>terhad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untuk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pelaksanaan</a:t>
                </a:r>
                <a:r>
                  <a:rPr lang="en-US" sz="1200" dirty="0" smtClean="0"/>
                  <a:t> MPSAS </a:t>
                </a:r>
                <a:r>
                  <a:rPr lang="en-US" sz="1200" dirty="0" err="1" smtClean="0"/>
                  <a:t>dengan</a:t>
                </a:r>
                <a:r>
                  <a:rPr lang="en-US" sz="1200" dirty="0" smtClean="0"/>
                  <a:t>  </a:t>
                </a:r>
                <a:r>
                  <a:rPr lang="en-US" sz="1200" dirty="0" err="1" smtClean="0"/>
                  <a:t>mengambilkira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jumlah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kampus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dan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Pusat</a:t>
                </a:r>
                <a:r>
                  <a:rPr lang="en-US" sz="1200" dirty="0" smtClean="0"/>
                  <a:t> </a:t>
                </a:r>
                <a:r>
                  <a:rPr lang="en-US" sz="1200" dirty="0" err="1"/>
                  <a:t>T</a:t>
                </a:r>
                <a:r>
                  <a:rPr lang="en-US" sz="1200" dirty="0" err="1" smtClean="0"/>
                  <a:t>anggungjawab</a:t>
                </a:r>
                <a:r>
                  <a:rPr lang="en-US" sz="1200" dirty="0" smtClean="0"/>
                  <a:t> yang </a:t>
                </a:r>
                <a:r>
                  <a:rPr lang="en-US" sz="1200" dirty="0" err="1" smtClean="0"/>
                  <a:t>banyak</a:t>
                </a:r>
                <a:endParaRPr lang="en-US" sz="1200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B3BC1421-6FB6-48C3-B4A0-77F91E3C8F75}"/>
                </a:ext>
              </a:extLst>
            </p:cNvPr>
            <p:cNvSpPr/>
            <p:nvPr/>
          </p:nvSpPr>
          <p:spPr>
            <a:xfrm>
              <a:off x="8439915" y="1843888"/>
              <a:ext cx="418397" cy="41839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innerShdw dist="50800" dir="27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03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D6EA35B5-B784-41C6-AF16-FF173BBC8CE5}"/>
                </a:ext>
              </a:extLst>
            </p:cNvPr>
            <p:cNvGrpSpPr/>
            <p:nvPr/>
          </p:nvGrpSpPr>
          <p:grpSpPr>
            <a:xfrm>
              <a:off x="1584755" y="3614211"/>
              <a:ext cx="2434861" cy="2831544"/>
              <a:chOff x="81007" y="758050"/>
              <a:chExt cx="3246481" cy="3775385"/>
            </a:xfrm>
          </p:grpSpPr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89E73B39-DDE6-4344-BA3C-49DE52423AB2}"/>
                  </a:ext>
                </a:extLst>
              </p:cNvPr>
              <p:cNvSpPr txBox="1"/>
              <p:nvPr/>
            </p:nvSpPr>
            <p:spPr>
              <a:xfrm>
                <a:off x="719731" y="758050"/>
                <a:ext cx="2607757" cy="943847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cap="all" dirty="0" smtClean="0"/>
                  <a:t>PELAKSANAAN MPSAS 24</a:t>
                </a:r>
                <a:endParaRPr lang="en-US" sz="2000" b="1" cap="all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3297E474-0F24-48CA-A042-E4D2CFD03DF7}"/>
                  </a:ext>
                </a:extLst>
              </p:cNvPr>
              <p:cNvSpPr txBox="1"/>
              <p:nvPr/>
            </p:nvSpPr>
            <p:spPr>
              <a:xfrm>
                <a:off x="81007" y="1701896"/>
                <a:ext cx="2929294" cy="2831539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n-MY" sz="1200" dirty="0" err="1"/>
                  <a:t>P</a:t>
                </a:r>
                <a:r>
                  <a:rPr lang="en-MY" sz="1200" dirty="0" err="1" smtClean="0"/>
                  <a:t>erbandingan</a:t>
                </a:r>
                <a:r>
                  <a:rPr lang="en-MY" sz="1200" dirty="0" smtClean="0"/>
                  <a:t> </a:t>
                </a:r>
                <a:r>
                  <a:rPr lang="en-MY" sz="1200" dirty="0" err="1"/>
                  <a:t>antara</a:t>
                </a:r>
                <a:r>
                  <a:rPr lang="en-MY" sz="1200" dirty="0"/>
                  <a:t> </a:t>
                </a:r>
                <a:r>
                  <a:rPr lang="en-MY" sz="1200" dirty="0" err="1"/>
                  <a:t>jumlah</a:t>
                </a:r>
                <a:r>
                  <a:rPr lang="en-MY" sz="1200" dirty="0"/>
                  <a:t> </a:t>
                </a:r>
                <a:r>
                  <a:rPr lang="en-MY" sz="1200" dirty="0" err="1"/>
                  <a:t>anggaran</a:t>
                </a:r>
                <a:r>
                  <a:rPr lang="en-MY" sz="1200" dirty="0"/>
                  <a:t> </a:t>
                </a:r>
                <a:r>
                  <a:rPr lang="en-MY" sz="1200" dirty="0" err="1"/>
                  <a:t>dan</a:t>
                </a:r>
                <a:r>
                  <a:rPr lang="en-MY" sz="1200" dirty="0"/>
                  <a:t> </a:t>
                </a:r>
                <a:r>
                  <a:rPr lang="en-MY" sz="1200" dirty="0" err="1"/>
                  <a:t>jumlah</a:t>
                </a:r>
                <a:r>
                  <a:rPr lang="en-MY" sz="1200" dirty="0"/>
                  <a:t> </a:t>
                </a:r>
                <a:r>
                  <a:rPr lang="en-MY" sz="1200" dirty="0" err="1" smtClean="0"/>
                  <a:t>sebenar</a:t>
                </a:r>
                <a:endParaRPr lang="en-MY" sz="1200" dirty="0" smtClean="0"/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n-MY" sz="1200" dirty="0" err="1" smtClean="0"/>
                  <a:t>Penyediaan</a:t>
                </a:r>
                <a:r>
                  <a:rPr lang="en-MY" sz="1200" dirty="0" smtClean="0"/>
                  <a:t> </a:t>
                </a:r>
                <a:r>
                  <a:rPr lang="en-MY" sz="1200" dirty="0" err="1" smtClean="0"/>
                  <a:t>penyata</a:t>
                </a:r>
                <a:r>
                  <a:rPr lang="en-MY" sz="1200" dirty="0" smtClean="0"/>
                  <a:t> </a:t>
                </a:r>
                <a:r>
                  <a:rPr lang="en-MY" sz="1200" dirty="0" err="1" smtClean="0"/>
                  <a:t>penyesuaian</a:t>
                </a:r>
                <a:r>
                  <a:rPr lang="en-MY" sz="1200" dirty="0" smtClean="0"/>
                  <a:t> </a:t>
                </a:r>
                <a:r>
                  <a:rPr lang="en-MY" sz="1200" dirty="0" err="1" smtClean="0"/>
                  <a:t>untuk</a:t>
                </a:r>
                <a:r>
                  <a:rPr lang="en-MY" sz="1200" dirty="0" smtClean="0"/>
                  <a:t> 35 </a:t>
                </a:r>
                <a:r>
                  <a:rPr lang="en-MY" sz="1200" dirty="0" err="1" smtClean="0"/>
                  <a:t>kampus</a:t>
                </a:r>
                <a:r>
                  <a:rPr lang="en-MY" sz="1200" dirty="0" smtClean="0"/>
                  <a:t> </a:t>
                </a:r>
                <a:r>
                  <a:rPr lang="en-MY" sz="1200" dirty="0" err="1" smtClean="0"/>
                  <a:t>UiTM</a:t>
                </a:r>
                <a:r>
                  <a:rPr lang="en-MY" sz="1200" dirty="0" smtClean="0"/>
                  <a:t> 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n-MY" sz="1200" dirty="0" err="1" smtClean="0"/>
                  <a:t>Penjelasan</a:t>
                </a:r>
                <a:r>
                  <a:rPr lang="en-MY" sz="1200" dirty="0" smtClean="0"/>
                  <a:t> </a:t>
                </a:r>
                <a:r>
                  <a:rPr lang="en-MY" sz="1200" dirty="0" err="1" smtClean="0"/>
                  <a:t>mengenai</a:t>
                </a:r>
                <a:r>
                  <a:rPr lang="en-MY" sz="1200" dirty="0" smtClean="0"/>
                  <a:t> </a:t>
                </a:r>
                <a:r>
                  <a:rPr lang="en-MY" sz="1200" dirty="0" err="1" smtClean="0"/>
                  <a:t>varians</a:t>
                </a:r>
                <a:r>
                  <a:rPr lang="en-MY" sz="1200" dirty="0" smtClean="0"/>
                  <a:t> </a:t>
                </a:r>
                <a:r>
                  <a:rPr lang="en-MY" sz="1200" dirty="0" err="1" smtClean="0"/>
                  <a:t>bajet</a:t>
                </a:r>
                <a:r>
                  <a:rPr lang="en-MY" sz="1200" dirty="0" smtClean="0"/>
                  <a:t> </a:t>
                </a:r>
                <a:r>
                  <a:rPr lang="en-MY" sz="1200" dirty="0" err="1" smtClean="0"/>
                  <a:t>dan</a:t>
                </a:r>
                <a:r>
                  <a:rPr lang="en-MY" sz="1200" dirty="0" smtClean="0"/>
                  <a:t> </a:t>
                </a:r>
                <a:r>
                  <a:rPr lang="en-MY" sz="1200" dirty="0" err="1" smtClean="0"/>
                  <a:t>perbelanjaan</a:t>
                </a:r>
                <a:r>
                  <a:rPr lang="en-MY" sz="1200" dirty="0" smtClean="0"/>
                  <a:t> </a:t>
                </a:r>
                <a:r>
                  <a:rPr lang="en-MY" sz="1200" dirty="0" err="1" smtClean="0"/>
                  <a:t>sebenar</a:t>
                </a:r>
                <a:endParaRPr lang="en-MY" sz="1200" dirty="0" smtClean="0"/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n-MY" sz="1200" dirty="0" err="1"/>
                  <a:t>Penjelasan</a:t>
                </a:r>
                <a:r>
                  <a:rPr lang="en-MY" sz="1200" dirty="0"/>
                  <a:t> </a:t>
                </a:r>
                <a:r>
                  <a:rPr lang="en-MY" sz="1200" dirty="0" err="1" smtClean="0"/>
                  <a:t>mengenai</a:t>
                </a:r>
                <a:r>
                  <a:rPr lang="en-MY" sz="1200" dirty="0" smtClean="0"/>
                  <a:t> </a:t>
                </a:r>
                <a:r>
                  <a:rPr lang="en-MY" sz="1200" dirty="0" err="1" smtClean="0"/>
                  <a:t>lebihan</a:t>
                </a:r>
                <a:r>
                  <a:rPr lang="en-MY" sz="1200" dirty="0" smtClean="0"/>
                  <a:t> / </a:t>
                </a:r>
                <a:r>
                  <a:rPr lang="en-MY" sz="1200" dirty="0" err="1" smtClean="0"/>
                  <a:t>defisit</a:t>
                </a:r>
                <a:endParaRPr lang="en-MY" sz="1200" dirty="0" smtClean="0"/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endParaRPr lang="en-MY" sz="1200" dirty="0" smtClean="0"/>
              </a:p>
              <a:p>
                <a:pPr algn="just"/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EBA69844-870C-44DF-A429-A35DD1C94FCC}"/>
                </a:ext>
              </a:extLst>
            </p:cNvPr>
            <p:cNvSpPr/>
            <p:nvPr/>
          </p:nvSpPr>
          <p:spPr>
            <a:xfrm>
              <a:off x="1605697" y="3733850"/>
              <a:ext cx="418397" cy="4183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dist="50800" dir="27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02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456B98A9-3B96-4341-8E3C-D60BA56D5D50}"/>
                </a:ext>
              </a:extLst>
            </p:cNvPr>
            <p:cNvGrpSpPr/>
            <p:nvPr/>
          </p:nvGrpSpPr>
          <p:grpSpPr>
            <a:xfrm>
              <a:off x="8901733" y="1699144"/>
              <a:ext cx="3035678" cy="2028075"/>
              <a:chOff x="9836976" y="-349749"/>
              <a:chExt cx="4047570" cy="2704096"/>
            </a:xfrm>
          </p:grpSpPr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E206A556-ABC9-479F-9461-70572A90C078}"/>
                  </a:ext>
                </a:extLst>
              </p:cNvPr>
              <p:cNvSpPr txBox="1"/>
              <p:nvPr/>
            </p:nvSpPr>
            <p:spPr>
              <a:xfrm>
                <a:off x="9884168" y="-349749"/>
                <a:ext cx="4000378" cy="943847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cap="all" dirty="0" smtClean="0"/>
                  <a:t>PERBEZAAN PANDANGAN / PENDAPAT</a:t>
                </a:r>
                <a:endParaRPr lang="en-US" sz="2000" b="1" cap="all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AC0ECE50-0532-4E56-B25A-BD10AA99FB63}"/>
                  </a:ext>
                </a:extLst>
              </p:cNvPr>
              <p:cNvSpPr txBox="1"/>
              <p:nvPr/>
            </p:nvSpPr>
            <p:spPr>
              <a:xfrm>
                <a:off x="9836976" y="507689"/>
                <a:ext cx="3458602" cy="1846658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n-US" sz="1200" dirty="0" err="1" smtClean="0"/>
                  <a:t>Pelaksanaan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pertama</a:t>
                </a:r>
                <a:r>
                  <a:rPr lang="en-US" sz="1200" dirty="0" smtClean="0"/>
                  <a:t> kali </a:t>
                </a:r>
                <a:r>
                  <a:rPr lang="en-US" sz="1200" dirty="0" err="1" smtClean="0"/>
                  <a:t>bagi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semua</a:t>
                </a:r>
                <a:r>
                  <a:rPr lang="en-US" sz="1200" dirty="0" smtClean="0"/>
                  <a:t> UA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n-US" sz="1200" dirty="0" smtClean="0"/>
                  <a:t>Akan </a:t>
                </a:r>
                <a:r>
                  <a:rPr lang="en-US" sz="1200" dirty="0" err="1" smtClean="0"/>
                  <a:t>terdapat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perbezaan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pandangan</a:t>
                </a:r>
                <a:r>
                  <a:rPr lang="en-US" sz="1200" dirty="0" smtClean="0"/>
                  <a:t> / </a:t>
                </a:r>
                <a:r>
                  <a:rPr lang="en-US" sz="1200" dirty="0" err="1" smtClean="0"/>
                  <a:t>pendapat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terhadap</a:t>
                </a:r>
                <a:r>
                  <a:rPr lang="en-US" sz="1200" dirty="0" smtClean="0"/>
                  <a:t> </a:t>
                </a:r>
                <a:r>
                  <a:rPr lang="en-US" sz="1200" i="1" dirty="0" smtClean="0"/>
                  <a:t>accounting treatment</a:t>
                </a:r>
                <a:r>
                  <a:rPr lang="en-US" sz="1200" dirty="0" smtClean="0"/>
                  <a:t> yang </a:t>
                </a:r>
                <a:r>
                  <a:rPr lang="en-US" sz="1200" dirty="0" err="1" smtClean="0"/>
                  <a:t>tepat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untuk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digunakan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memandangkan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transaksi</a:t>
                </a:r>
                <a:r>
                  <a:rPr lang="en-US" sz="1200" dirty="0" smtClean="0"/>
                  <a:t> UA </a:t>
                </a:r>
                <a:r>
                  <a:rPr lang="en-US" sz="1200" dirty="0" err="1" smtClean="0"/>
                  <a:t>adalah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kompleks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dan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pelbagai</a:t>
                </a:r>
                <a:endParaRPr lang="en-US" sz="1200" dirty="0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8E094CBE-1182-434C-B792-3BF2B54EFEA1}"/>
                </a:ext>
              </a:extLst>
            </p:cNvPr>
            <p:cNvSpPr/>
            <p:nvPr/>
          </p:nvSpPr>
          <p:spPr>
            <a:xfrm>
              <a:off x="8937125" y="4339475"/>
              <a:ext cx="418397" cy="41839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innerShdw dist="50800" dir="27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04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7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accent6">
                    <a:lumMod val="75000"/>
                  </a:schemeClr>
                </a:solidFill>
              </a:rPr>
              <a:pPr/>
              <a:t>9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19" y="1766208"/>
            <a:ext cx="10058400" cy="307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443</Words>
  <Application>Microsoft Office PowerPoint</Application>
  <PresentationFormat>Widescreen</PresentationFormat>
  <Paragraphs>97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Wingdings 2</vt:lpstr>
      <vt:lpstr>Office Theme</vt:lpstr>
      <vt:lpstr>PowerPoint Presentation</vt:lpstr>
      <vt:lpstr>ISI KANDUNGAN</vt:lpstr>
      <vt:lpstr>PENGENALAN UITM</vt:lpstr>
      <vt:lpstr>PENGENALAN UITM</vt:lpstr>
      <vt:lpstr>SISTEM KEWANGAN UITM</vt:lpstr>
      <vt:lpstr>PERSEDIAAN PELAKSANAAN MPSAS</vt:lpstr>
      <vt:lpstr>PERSEDIAAN PELAKSANAAN MPSAS</vt:lpstr>
      <vt:lpstr>CABARAN PELAKSANAAN MPSAS</vt:lpstr>
      <vt:lpstr>PowerPoint Presentation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Irnama Bin Kamuri</cp:lastModifiedBy>
  <cp:revision>15</cp:revision>
  <cp:lastPrinted>2019-03-18T06:41:34Z</cp:lastPrinted>
  <dcterms:created xsi:type="dcterms:W3CDTF">2019-03-18T06:31:23Z</dcterms:created>
  <dcterms:modified xsi:type="dcterms:W3CDTF">2019-03-27T02:24:48Z</dcterms:modified>
</cp:coreProperties>
</file>