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46" r:id="rId4"/>
    <p:sldMasterId id="2147484105" r:id="rId5"/>
    <p:sldMasterId id="2147484109" r:id="rId6"/>
    <p:sldMasterId id="2147484120" r:id="rId7"/>
    <p:sldMasterId id="2147484136" r:id="rId8"/>
  </p:sldMasterIdLst>
  <p:notesMasterIdLst>
    <p:notesMasterId r:id="rId39"/>
  </p:notesMasterIdLst>
  <p:handoutMasterIdLst>
    <p:handoutMasterId r:id="rId40"/>
  </p:handoutMasterIdLst>
  <p:sldIdLst>
    <p:sldId id="261" r:id="rId9"/>
    <p:sldId id="2147480864" r:id="rId10"/>
    <p:sldId id="2147481306" r:id="rId11"/>
    <p:sldId id="2147481476" r:id="rId12"/>
    <p:sldId id="2147483115" r:id="rId13"/>
    <p:sldId id="2147483167" r:id="rId14"/>
    <p:sldId id="2147483193" r:id="rId15"/>
    <p:sldId id="2147481403" r:id="rId16"/>
    <p:sldId id="2147481695" r:id="rId17"/>
    <p:sldId id="2147481401" r:id="rId18"/>
    <p:sldId id="2147481404" r:id="rId19"/>
    <p:sldId id="2147481405" r:id="rId20"/>
    <p:sldId id="2147481722" r:id="rId21"/>
    <p:sldId id="2147483194" r:id="rId22"/>
    <p:sldId id="2147481706" r:id="rId23"/>
    <p:sldId id="2147481708" r:id="rId24"/>
    <p:sldId id="2147483195" r:id="rId25"/>
    <p:sldId id="2147483196" r:id="rId26"/>
    <p:sldId id="2147483123" r:id="rId27"/>
    <p:sldId id="2147481702" r:id="rId28"/>
    <p:sldId id="2147483197" r:id="rId29"/>
    <p:sldId id="2147483198" r:id="rId30"/>
    <p:sldId id="2147483150" r:id="rId31"/>
    <p:sldId id="2147483114" r:id="rId32"/>
    <p:sldId id="2147483116" r:id="rId33"/>
    <p:sldId id="2147483117" r:id="rId34"/>
    <p:sldId id="2147483199" r:id="rId35"/>
    <p:sldId id="2147483200" r:id="rId36"/>
    <p:sldId id="2147481024" r:id="rId37"/>
    <p:sldId id="2147483146" r:id="rId38"/>
  </p:sldIdLst>
  <p:sldSz cx="12198350" cy="6858000"/>
  <p:notesSz cx="6950075" cy="9236075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ew" id="{BA74F3D6-CB38-445E-852C-EB5829E13C52}">
          <p14:sldIdLst>
            <p14:sldId id="261"/>
            <p14:sldId id="2147480864"/>
            <p14:sldId id="2147481306"/>
            <p14:sldId id="2147481476"/>
            <p14:sldId id="2147483115"/>
            <p14:sldId id="2147483167"/>
            <p14:sldId id="2147483193"/>
            <p14:sldId id="2147481403"/>
            <p14:sldId id="2147481695"/>
            <p14:sldId id="2147481401"/>
            <p14:sldId id="2147481404"/>
            <p14:sldId id="2147481405"/>
            <p14:sldId id="2147481722"/>
            <p14:sldId id="2147483194"/>
            <p14:sldId id="2147481706"/>
            <p14:sldId id="2147481708"/>
            <p14:sldId id="2147483195"/>
            <p14:sldId id="2147483196"/>
            <p14:sldId id="2147483123"/>
            <p14:sldId id="2147481702"/>
            <p14:sldId id="2147483197"/>
            <p14:sldId id="2147483198"/>
            <p14:sldId id="2147483150"/>
            <p14:sldId id="2147483114"/>
            <p14:sldId id="2147483116"/>
            <p14:sldId id="2147483117"/>
            <p14:sldId id="2147483199"/>
            <p14:sldId id="2147483200"/>
            <p14:sldId id="2147481024"/>
            <p14:sldId id="21474831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" userDrawn="1">
          <p15:clr>
            <a:srgbClr val="A4A3A4"/>
          </p15:clr>
        </p15:guide>
        <p15:guide id="3" orient="horz" pos="624" userDrawn="1">
          <p15:clr>
            <a:srgbClr val="A4A3A4"/>
          </p15:clr>
        </p15:guide>
        <p15:guide id="4" pos="213" userDrawn="1">
          <p15:clr>
            <a:srgbClr val="A4A3A4"/>
          </p15:clr>
        </p15:guide>
        <p15:guide id="5" orient="horz" pos="663" userDrawn="1">
          <p15:clr>
            <a:srgbClr val="A4A3A4"/>
          </p15:clr>
        </p15:guide>
        <p15:guide id="6" pos="7448" userDrawn="1">
          <p15:clr>
            <a:srgbClr val="A4A3A4"/>
          </p15:clr>
        </p15:guide>
        <p15:guide id="7" pos="395" userDrawn="1">
          <p15:clr>
            <a:srgbClr val="A4A3A4"/>
          </p15:clr>
        </p15:guide>
        <p15:guide id="8" orient="horz" pos="1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2C6DF112-44C7-AD7A-0EE2-9B30D00CB678}" name="EYMY" initials="EY" userId="EYMY" providerId="None"/>
  <p188:author id="{A1149519-0AB5-2A3D-47A1-CF9BFF633C7E}" name="Avelyn David" initials="" userId="S::Avelyn.David@my.ey.com::328f6b81-4773-403e-84ee-2eb7639588c0" providerId="AD"/>
  <p188:author id="{7C91542C-4CB9-EFBC-4DC1-E938E0BB5906}" name="LHDNM_PMC" initials="EY" userId="LHDNM_PMC" providerId="None"/>
  <p188:author id="{A4DC544D-9BBD-E2B2-7DA4-E2220C65F1FC}" name="Bee Aik Yeap" initials="BY" userId="S::Bee-Aik.Yeap@my.ey.com::5e8f7b56-cfa1-4e64-b76d-499fa72f9832" providerId="AD"/>
  <p188:author id="{30D1524F-0B55-2D58-9C09-42932DF5EAAD}" name="PMC" initials="PMC" userId="PMC" providerId="None"/>
  <p188:author id="{54AFFF5B-3B46-74C4-E3DA-BFE7EE1C9456}" name="Nuzula" initials="NMS" userId="Nuzula" providerId="None"/>
  <p188:author id="{CBF6E471-4739-E29C-611E-6DF4FD7AEAE0}" name="Azreena Rastom" initials="AR" userId="S::Azreena.Rastom@my.ey.com::1afdb56d-a710-4086-bb1f-0bc7eaf4b85c" providerId="AD"/>
  <p188:author id="{42FFCC7E-33AE-E884-82D5-D50EDCCC022A}" name="Afif Alimeen Sabri" initials="AAS" userId="S::Afif.Alimeen.Sabri@my.ey.com::003b3b89-4b91-404b-aa7a-df25be909f1a" providerId="AD"/>
  <p188:author id="{7541848A-749A-47D4-D5B0-BD1DED7913AE}" name="MXW" initials="EY" userId="MXW" providerId="None"/>
  <p188:author id="{5860B3C9-95B2-CCB3-11FB-7281FA2FFDE1}" name="Siti Sarah Sheikh Abd Aziz" initials="SSSAA" userId="S::Siti-Sarah.Abd-Aziz@my.ey.com::62dacb5e-73f8-416d-8f54-e92b5821d52e" providerId="AD"/>
  <p188:author id="{395477DA-746B-7C18-2B50-3DEEF0220961}" name="EYTC" initials="EY" userId="EYTC" providerId="None"/>
  <p188:author id="{A09219E9-ACB3-8ED7-17A8-BCDF07D14E04}" name="Bee Aik Yeap" initials="BY" userId="S::bee-aik.yeap@my.ey.com::5e8f7b56-cfa1-4e64-b76d-499fa72f9832" providerId="AD"/>
  <p188:author id="{9F9482EB-CAD4-1CF2-9971-4C639A56BA36}" name="Airinna Hasnul Bahri" initials="AHB" userId="S::Airinna.Hasnul-Bahri@my.ey.com::e27be922-b621-40f5-8a3a-de91fcbf2782" providerId="AD"/>
  <p188:author id="{1D753BF5-4F52-D80D-357C-C802D41C566A}" name="ASD" initials="AD" userId="ASD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7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404"/>
    <a:srgbClr val="D2DEEF"/>
    <a:srgbClr val="F2F2F2"/>
    <a:srgbClr val="243D95"/>
    <a:srgbClr val="BDD7EE"/>
    <a:srgbClr val="ED7D31"/>
    <a:srgbClr val="00B050"/>
    <a:srgbClr val="FFFFFF"/>
    <a:srgbClr val="101664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"/>
        <p:guide orient="horz" pos="624"/>
        <p:guide pos="213"/>
        <p:guide orient="horz" pos="663"/>
        <p:guide pos="7448"/>
        <p:guide pos="395"/>
        <p:guide orient="horz" pos="14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GB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5A85089-C692-4DEA-AC49-04CF34D4FE14}" type="datetimeFigureOut">
              <a:rPr lang="en-GB" smtClean="0">
                <a:latin typeface="Arial" pitchFamily="34" charset="0"/>
              </a:rPr>
              <a:pPr/>
              <a:t>06/08/2025</a:t>
            </a:fld>
            <a:endParaRPr lang="en-GB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GB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3A5C721-4BB5-4DB6-AD65-4BA2A62B05B6}" type="slidenum">
              <a:rPr lang="en-GB" smtClean="0">
                <a:latin typeface="Arial" pitchFamily="34" charset="0"/>
              </a:rPr>
              <a:pPr/>
              <a:t>‹#›</a:t>
            </a:fld>
            <a:endParaRPr lang="en-GB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32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045EBA9-A28D-4849-BFEA-AA04F6A21B63}" type="datetimeFigureOut">
              <a:rPr lang="en-GB" smtClean="0"/>
              <a:pPr/>
              <a:t>06/08/2025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16267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B43D19E-BFDB-4C92-8EDD-32EDDA8F41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27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975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55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5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54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58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3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5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841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61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F1CF2-2386-D14F-8333-711DF3DD4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43B8AA-D961-96D5-7826-629E5002BE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8FD6E9-37FD-F22A-CDEA-B278B47B7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A07C0-8467-015D-7847-1A4959E20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539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at night&#10;&#10;Description automatically generated">
            <a:extLst>
              <a:ext uri="{FF2B5EF4-FFF2-40B4-BE49-F238E27FC236}">
                <a16:creationId xmlns:a16="http://schemas.microsoft.com/office/drawing/2014/main" id="{060E5FEB-504D-7BFD-1946-2E51E1FEE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" y="-1"/>
            <a:ext cx="12198349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F2F15F-1CE6-4A2D-AAF1-18A3F8A1E152}"/>
              </a:ext>
            </a:extLst>
          </p:cNvPr>
          <p:cNvSpPr/>
          <p:nvPr userDrawn="1"/>
        </p:nvSpPr>
        <p:spPr>
          <a:xfrm>
            <a:off x="1" y="0"/>
            <a:ext cx="7979753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252FB3-7B62-43F2-84FF-3FC08D4A69DE}"/>
              </a:ext>
            </a:extLst>
          </p:cNvPr>
          <p:cNvSpPr/>
          <p:nvPr userDrawn="1"/>
        </p:nvSpPr>
        <p:spPr>
          <a:xfrm>
            <a:off x="0" y="1717040"/>
            <a:ext cx="7979754" cy="342392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5470BA-BF5A-8ED5-6433-1E1B10B6C9A2}"/>
              </a:ext>
            </a:extLst>
          </p:cNvPr>
          <p:cNvSpPr txBox="1"/>
          <p:nvPr userDrawn="1"/>
        </p:nvSpPr>
        <p:spPr>
          <a:xfrm>
            <a:off x="379396" y="1900300"/>
            <a:ext cx="7350889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Lembaga Hasil Dalam Negeri Malaysia (LHDNM)</a:t>
            </a:r>
            <a:endParaRPr kumimoji="0" lang="fi-FI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E2FCFA99-DCD2-AE0E-74C3-59D443FFD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397" y="2558980"/>
            <a:ext cx="6962208" cy="1413581"/>
          </a:xfrm>
        </p:spPr>
        <p:txBody>
          <a:bodyPr anchor="t">
            <a:noAutofit/>
          </a:bodyPr>
          <a:lstStyle>
            <a:lvl1pPr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DAE4E1D-63E2-BD25-B19C-5B67971591F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969" y="4328160"/>
            <a:ext cx="6961637" cy="4572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C1B89B-59B9-12EA-F771-660635C7E2EA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7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A33D081A-4496-8406-1ACB-E16EC8E887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hdn-logo - Another random keystrokes from hendraptr">
              <a:extLst>
                <a:ext uri="{FF2B5EF4-FFF2-40B4-BE49-F238E27FC236}">
                  <a16:creationId xmlns:a16="http://schemas.microsoft.com/office/drawing/2014/main" id="{4FBA3688-5DD1-91E9-449B-18668FDAEB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2558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tall buildings and trees&#10;&#10;Description automatically generated">
            <a:extLst>
              <a:ext uri="{FF2B5EF4-FFF2-40B4-BE49-F238E27FC236}">
                <a16:creationId xmlns:a16="http://schemas.microsoft.com/office/drawing/2014/main" id="{07FF2F62-2815-519D-7342-E8227F015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4" b="22279"/>
          <a:stretch/>
        </p:blipFill>
        <p:spPr>
          <a:xfrm flipH="1">
            <a:off x="7624" y="-1"/>
            <a:ext cx="12190724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BB6DDB-A2DC-6519-09E2-F7E4CAF1BDC3}"/>
              </a:ext>
            </a:extLst>
          </p:cNvPr>
          <p:cNvSpPr/>
          <p:nvPr userDrawn="1"/>
        </p:nvSpPr>
        <p:spPr>
          <a:xfrm>
            <a:off x="2" y="0"/>
            <a:ext cx="10272090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F3B2CC-9B2A-4308-8380-E3FBF26E2E74}"/>
              </a:ext>
            </a:extLst>
          </p:cNvPr>
          <p:cNvCxnSpPr>
            <a:cxnSpLocks/>
          </p:cNvCxnSpPr>
          <p:nvPr userDrawn="1"/>
        </p:nvCxnSpPr>
        <p:spPr>
          <a:xfrm>
            <a:off x="788829" y="0"/>
            <a:ext cx="0" cy="42477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5">
            <a:extLst>
              <a:ext uri="{FF2B5EF4-FFF2-40B4-BE49-F238E27FC236}">
                <a16:creationId xmlns:a16="http://schemas.microsoft.com/office/drawing/2014/main" id="{1796D72F-3852-473B-A71D-70C4F7886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546" y="1423938"/>
            <a:ext cx="6962208" cy="1028841"/>
          </a:xfrm>
        </p:spPr>
        <p:txBody>
          <a:bodyPr anchor="t">
            <a:noAutofit/>
          </a:bodyPr>
          <a:lstStyle>
            <a:lvl1pPr>
              <a:defRPr sz="7996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01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D353D5D-C694-48C7-9436-65376E7CFF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87118" y="2592572"/>
            <a:ext cx="6961637" cy="1471428"/>
          </a:xfrm>
        </p:spPr>
        <p:txBody>
          <a:bodyPr>
            <a:noAutofit/>
          </a:bodyPr>
          <a:lstStyle>
            <a:lvl1pPr marL="0" indent="0">
              <a:buNone/>
              <a:defRPr sz="359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6AB8B1-4C5D-3260-0663-A418F1210D46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4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1DBE97CA-7CA4-9F80-65C8-B736D96EE5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lhdn-logo - Another random keystrokes from hendraptr">
              <a:extLst>
                <a:ext uri="{FF2B5EF4-FFF2-40B4-BE49-F238E27FC236}">
                  <a16:creationId xmlns:a16="http://schemas.microsoft.com/office/drawing/2014/main" id="{2E356EF7-3238-0C7C-36F5-25973C56E6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0686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-section Breakers">
    <p:bg>
      <p:bgPr>
        <a:gradFill flip="none" rotWithShape="1">
          <a:gsLst>
            <a:gs pos="1800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8E40B7D-92AB-4E68-BA08-560ADA862E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5639288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8E40B7D-92AB-4E68-BA08-560ADA862E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369514-9F54-41E2-A479-C7E12E3FB852}"/>
              </a:ext>
            </a:extLst>
          </p:cNvPr>
          <p:cNvCxnSpPr/>
          <p:nvPr userDrawn="1"/>
        </p:nvCxnSpPr>
        <p:spPr>
          <a:xfrm>
            <a:off x="1993024" y="2855390"/>
            <a:ext cx="0" cy="156421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DC779E1D-9759-4B0D-B6EE-F043276BA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58542" y="3441433"/>
            <a:ext cx="7921030" cy="39273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l">
              <a:buClr>
                <a:schemeClr val="tx2"/>
              </a:buClr>
              <a:buFontTx/>
              <a:buNone/>
              <a:defRPr sz="2168" b="1" i="0">
                <a:solidFill>
                  <a:srgbClr val="101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2763" indent="0" algn="ctr">
              <a:buClr>
                <a:schemeClr val="tx2"/>
              </a:buClr>
              <a:buFontTx/>
              <a:buNone/>
              <a:defRPr b="1" i="0">
                <a:solidFill>
                  <a:schemeClr val="tx2"/>
                </a:solidFill>
                <a:latin typeface="EYInterstate Regular" panose="02000503020000020004" pitchFamily="2" charset="0"/>
              </a:defRPr>
            </a:lvl2pPr>
            <a:lvl3pPr marL="465510" indent="0" algn="ctr">
              <a:buClr>
                <a:schemeClr val="tx2"/>
              </a:buClr>
              <a:buFontTx/>
              <a:buNone/>
              <a:defRPr b="1" i="0">
                <a:solidFill>
                  <a:schemeClr val="tx2"/>
                </a:solidFill>
                <a:latin typeface="EYInterstate Regular" panose="02000503020000020004" pitchFamily="2" charset="0"/>
              </a:defRPr>
            </a:lvl3pPr>
            <a:lvl4pPr marL="698267" indent="0" algn="ctr">
              <a:buClr>
                <a:schemeClr val="tx2"/>
              </a:buClr>
              <a:buFontTx/>
              <a:buNone/>
              <a:defRPr b="1" i="0">
                <a:solidFill>
                  <a:schemeClr val="tx2"/>
                </a:solidFill>
                <a:latin typeface="EYInterstate Regular" panose="02000503020000020004" pitchFamily="2" charset="0"/>
              </a:defRPr>
            </a:lvl4pPr>
            <a:lvl5pPr marL="931024" indent="0" algn="ctr">
              <a:buClr>
                <a:schemeClr val="tx2"/>
              </a:buClr>
              <a:buFontTx/>
              <a:buNone/>
              <a:defRPr b="1" i="0">
                <a:solidFill>
                  <a:schemeClr val="tx2"/>
                </a:solidFill>
                <a:latin typeface="EYInterstate Regular" panose="0200050302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179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kyline at night&#10;&#10;Description automatically generated">
            <a:extLst>
              <a:ext uri="{FF2B5EF4-FFF2-40B4-BE49-F238E27FC236}">
                <a16:creationId xmlns:a16="http://schemas.microsoft.com/office/drawing/2014/main" id="{9B7D86FD-3E24-5378-B492-0B06EC556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3" t="4747" r="38127" b="26446"/>
          <a:stretch/>
        </p:blipFill>
        <p:spPr>
          <a:xfrm>
            <a:off x="0" y="-1"/>
            <a:ext cx="380844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BAE020-3401-7D92-3502-EDE9C91B6115}"/>
              </a:ext>
            </a:extLst>
          </p:cNvPr>
          <p:cNvSpPr/>
          <p:nvPr userDrawn="1"/>
        </p:nvSpPr>
        <p:spPr>
          <a:xfrm>
            <a:off x="2" y="0"/>
            <a:ext cx="3808439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11" name="Title 19">
            <a:extLst>
              <a:ext uri="{FF2B5EF4-FFF2-40B4-BE49-F238E27FC236}">
                <a16:creationId xmlns:a16="http://schemas.microsoft.com/office/drawing/2014/main" id="{908D442B-4F48-91C4-F07A-B5C8E1A3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119" y="365126"/>
            <a:ext cx="7186595" cy="822960"/>
          </a:xfrm>
        </p:spPr>
        <p:txBody>
          <a:bodyPr>
            <a:normAutofit/>
          </a:bodyPr>
          <a:lstStyle>
            <a:lvl1pPr>
              <a:defRPr sz="239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3090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2" y="365126"/>
            <a:ext cx="10741631" cy="822960"/>
          </a:xfrm>
        </p:spPr>
        <p:txBody>
          <a:bodyPr anchor="t">
            <a:normAutofit/>
          </a:bodyPr>
          <a:lstStyle>
            <a:lvl1pPr>
              <a:defRPr sz="239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799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799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513542"/>
            <a:ext cx="455198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D08A3EB-BCA2-6F42-2455-2FC1CFB9C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291" y="6428469"/>
            <a:ext cx="10822859" cy="2936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None/>
              <a:defRPr sz="900"/>
            </a:lvl2pPr>
            <a:lvl3pPr marL="914352" indent="0">
              <a:buNone/>
              <a:defRPr sz="900"/>
            </a:lvl3pPr>
            <a:lvl4pPr marL="1371530" indent="0">
              <a:buNone/>
              <a:defRPr sz="900"/>
            </a:lvl4pPr>
            <a:lvl5pPr marL="1828708" indent="0">
              <a:buNone/>
              <a:defRPr sz="900"/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410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9">
            <a:extLst>
              <a:ext uri="{FF2B5EF4-FFF2-40B4-BE49-F238E27FC236}">
                <a16:creationId xmlns:a16="http://schemas.microsoft.com/office/drawing/2014/main" id="{908D442B-4F48-91C4-F07A-B5C8E1A3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119" y="365126"/>
            <a:ext cx="7186595" cy="822960"/>
          </a:xfrm>
        </p:spPr>
        <p:txBody>
          <a:bodyPr>
            <a:normAutofit/>
          </a:bodyPr>
          <a:lstStyle>
            <a:lvl1pPr>
              <a:defRPr sz="239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ity with tall buildings and trees&#10;&#10;Description automatically generated">
            <a:extLst>
              <a:ext uri="{FF2B5EF4-FFF2-40B4-BE49-F238E27FC236}">
                <a16:creationId xmlns:a16="http://schemas.microsoft.com/office/drawing/2014/main" id="{12F872EA-0D3B-7F61-9C82-1E7E9F153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0" t="3886" r="51812" b="18393"/>
          <a:stretch/>
        </p:blipFill>
        <p:spPr>
          <a:xfrm flipH="1">
            <a:off x="0" y="1"/>
            <a:ext cx="3583265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274723-EC30-89BC-47B9-222CB1958566}"/>
              </a:ext>
            </a:extLst>
          </p:cNvPr>
          <p:cNvSpPr/>
          <p:nvPr userDrawn="1"/>
        </p:nvSpPr>
        <p:spPr>
          <a:xfrm>
            <a:off x="1" y="0"/>
            <a:ext cx="2604855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4342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3861D6-8D45-46BA-B8EB-9687FB3DA2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0934" y="125022"/>
            <a:ext cx="1049149" cy="823031"/>
          </a:xfrm>
          <a:prstGeom prst="rect">
            <a:avLst/>
          </a:prstGeom>
        </p:spPr>
      </p:pic>
      <p:pic>
        <p:nvPicPr>
          <p:cNvPr id="2" name="Picture 1" descr="A city skyline at night&#10;&#10;Description automatically generated">
            <a:extLst>
              <a:ext uri="{FF2B5EF4-FFF2-40B4-BE49-F238E27FC236}">
                <a16:creationId xmlns:a16="http://schemas.microsoft.com/office/drawing/2014/main" id="{9B7D86FD-3E24-5378-B492-0B06EC556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1" b="30940"/>
          <a:stretch/>
        </p:blipFill>
        <p:spPr>
          <a:xfrm>
            <a:off x="1" y="-25151"/>
            <a:ext cx="12198349" cy="6883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6422C-850C-C885-8AB1-144940718241}"/>
              </a:ext>
            </a:extLst>
          </p:cNvPr>
          <p:cNvSpPr/>
          <p:nvPr userDrawn="1"/>
        </p:nvSpPr>
        <p:spPr>
          <a:xfrm>
            <a:off x="2" y="0"/>
            <a:ext cx="12005208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0E1E3-AA94-B2B3-2C13-B8F6054CE3A7}"/>
              </a:ext>
            </a:extLst>
          </p:cNvPr>
          <p:cNvSpPr txBox="1"/>
          <p:nvPr userDrawn="1"/>
        </p:nvSpPr>
        <p:spPr>
          <a:xfrm>
            <a:off x="-1410401" y="1266269"/>
            <a:ext cx="9577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TERIMA KASIH</a:t>
            </a:r>
            <a:endParaRPr lang="en-GB" sz="5400" b="0" i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44BC30-BB79-BB5B-1115-DF1BB06FC1F8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7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99396874-F02B-E44A-1C9E-11F52D68AB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hdn-logo - Another random keystrokes from hendraptr">
              <a:extLst>
                <a:ext uri="{FF2B5EF4-FFF2-40B4-BE49-F238E27FC236}">
                  <a16:creationId xmlns:a16="http://schemas.microsoft.com/office/drawing/2014/main" id="{F8E3EB98-4F63-6D5B-4C1E-99AC651840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EE77C9-FA7F-EFAC-CAF0-6422AD04AD46}"/>
              </a:ext>
            </a:extLst>
          </p:cNvPr>
          <p:cNvSpPr txBox="1"/>
          <p:nvPr userDrawn="1"/>
        </p:nvSpPr>
        <p:spPr>
          <a:xfrm>
            <a:off x="596279" y="2458720"/>
            <a:ext cx="556388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‘Bersama-Sama </a:t>
            </a:r>
            <a:r>
              <a:rPr kumimoji="0" lang="en-GB" sz="36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Membangunkan</a:t>
            </a:r>
            <a:r>
              <a:rPr kumimoji="0" lang="en-GB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Negara’</a:t>
            </a:r>
          </a:p>
          <a:p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952503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2" y="365126"/>
            <a:ext cx="10872443" cy="822960"/>
          </a:xfrm>
        </p:spPr>
        <p:txBody>
          <a:bodyPr>
            <a:normAutofit/>
          </a:bodyPr>
          <a:lstStyle>
            <a:lvl1pPr>
              <a:defRPr sz="239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799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799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513542"/>
            <a:ext cx="455198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199" smtClean="0"/>
              <a:pPr/>
              <a:t>‹#›</a:t>
            </a:fld>
            <a:endParaRPr lang="en-US" sz="1199"/>
          </a:p>
        </p:txBody>
      </p:sp>
    </p:spTree>
    <p:extLst>
      <p:ext uri="{BB962C8B-B14F-4D97-AF65-F5344CB8AC3E}">
        <p14:creationId xmlns:p14="http://schemas.microsoft.com/office/powerpoint/2010/main" val="62942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at night&#10;&#10;Description automatically generated">
            <a:extLst>
              <a:ext uri="{FF2B5EF4-FFF2-40B4-BE49-F238E27FC236}">
                <a16:creationId xmlns:a16="http://schemas.microsoft.com/office/drawing/2014/main" id="{060E5FEB-504D-7BFD-1946-2E51E1FEE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84" r="19878" b="30209"/>
          <a:stretch/>
        </p:blipFill>
        <p:spPr>
          <a:xfrm>
            <a:off x="1" y="-1"/>
            <a:ext cx="12198349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F2F15F-1CE6-4A2D-AAF1-18A3F8A1E152}"/>
              </a:ext>
            </a:extLst>
          </p:cNvPr>
          <p:cNvSpPr/>
          <p:nvPr userDrawn="1"/>
        </p:nvSpPr>
        <p:spPr>
          <a:xfrm>
            <a:off x="1" y="0"/>
            <a:ext cx="7979753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252FB3-7B62-43F2-84FF-3FC08D4A69DE}"/>
              </a:ext>
            </a:extLst>
          </p:cNvPr>
          <p:cNvSpPr/>
          <p:nvPr userDrawn="1"/>
        </p:nvSpPr>
        <p:spPr>
          <a:xfrm>
            <a:off x="0" y="1717040"/>
            <a:ext cx="7979754" cy="342392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274E81-9D02-EEE9-823B-372A4EA52AE1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5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0C2FD855-0FE1-C887-A5A0-92800699DA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lhdn-logo - Another random keystrokes from hendraptr">
              <a:extLst>
                <a:ext uri="{FF2B5EF4-FFF2-40B4-BE49-F238E27FC236}">
                  <a16:creationId xmlns:a16="http://schemas.microsoft.com/office/drawing/2014/main" id="{2B53FF19-2420-575B-1E5B-35C7FE48A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5470BA-BF5A-8ED5-6433-1E1B10B6C9A2}"/>
              </a:ext>
            </a:extLst>
          </p:cNvPr>
          <p:cNvSpPr txBox="1"/>
          <p:nvPr userDrawn="1"/>
        </p:nvSpPr>
        <p:spPr>
          <a:xfrm>
            <a:off x="379397" y="1900300"/>
            <a:ext cx="7768720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Lembaga Hasil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Dalam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Negeri Malaysia (IRBM)</a:t>
            </a:r>
            <a:endParaRPr kumimoji="0" lang="fi-FI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E2FCFA99-DCD2-AE0E-74C3-59D443FFD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397" y="2558980"/>
            <a:ext cx="6962208" cy="1413581"/>
          </a:xfrm>
        </p:spPr>
        <p:txBody>
          <a:bodyPr anchor="t">
            <a:noAutofit/>
          </a:bodyPr>
          <a:lstStyle>
            <a:lvl1pPr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DAE4E1D-63E2-BD25-B19C-5B67971591F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969" y="4328160"/>
            <a:ext cx="6961637" cy="4572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25060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tall buildings and trees&#10;&#10;Description automatically generated">
            <a:extLst>
              <a:ext uri="{FF2B5EF4-FFF2-40B4-BE49-F238E27FC236}">
                <a16:creationId xmlns:a16="http://schemas.microsoft.com/office/drawing/2014/main" id="{07FF2F62-2815-519D-7342-E8227F015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4" b="22279"/>
          <a:stretch/>
        </p:blipFill>
        <p:spPr>
          <a:xfrm flipH="1">
            <a:off x="7624" y="-1"/>
            <a:ext cx="12190724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BB6DDB-A2DC-6519-09E2-F7E4CAF1BDC3}"/>
              </a:ext>
            </a:extLst>
          </p:cNvPr>
          <p:cNvSpPr/>
          <p:nvPr userDrawn="1"/>
        </p:nvSpPr>
        <p:spPr>
          <a:xfrm>
            <a:off x="2" y="0"/>
            <a:ext cx="10272090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F3B2CC-9B2A-4308-8380-E3FBF26E2E74}"/>
              </a:ext>
            </a:extLst>
          </p:cNvPr>
          <p:cNvCxnSpPr>
            <a:cxnSpLocks/>
          </p:cNvCxnSpPr>
          <p:nvPr userDrawn="1"/>
        </p:nvCxnSpPr>
        <p:spPr>
          <a:xfrm>
            <a:off x="788829" y="0"/>
            <a:ext cx="0" cy="42477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5">
            <a:extLst>
              <a:ext uri="{FF2B5EF4-FFF2-40B4-BE49-F238E27FC236}">
                <a16:creationId xmlns:a16="http://schemas.microsoft.com/office/drawing/2014/main" id="{1796D72F-3852-473B-A71D-70C4F7886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546" y="1423938"/>
            <a:ext cx="6962208" cy="1028841"/>
          </a:xfrm>
        </p:spPr>
        <p:txBody>
          <a:bodyPr anchor="t">
            <a:noAutofit/>
          </a:bodyPr>
          <a:lstStyle>
            <a:lvl1pPr>
              <a:defRPr sz="7996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01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D353D5D-C694-48C7-9436-65376E7CFF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87118" y="2592572"/>
            <a:ext cx="6961637" cy="1471428"/>
          </a:xfrm>
        </p:spPr>
        <p:txBody>
          <a:bodyPr>
            <a:noAutofit/>
          </a:bodyPr>
          <a:lstStyle>
            <a:lvl1pPr marL="0" indent="0">
              <a:buNone/>
              <a:defRPr sz="359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CBE5DD-0ECE-B016-957B-DCFF18A72CED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7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350057D3-DC3D-F0A1-4634-544FFAEBD0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lhdn-logo - Another random keystrokes from hendraptr">
              <a:extLst>
                <a:ext uri="{FF2B5EF4-FFF2-40B4-BE49-F238E27FC236}">
                  <a16:creationId xmlns:a16="http://schemas.microsoft.com/office/drawing/2014/main" id="{EA4D4784-E50A-3855-C245-CB2F5D759A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9890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kyline at night&#10;&#10;Description automatically generated">
            <a:extLst>
              <a:ext uri="{FF2B5EF4-FFF2-40B4-BE49-F238E27FC236}">
                <a16:creationId xmlns:a16="http://schemas.microsoft.com/office/drawing/2014/main" id="{9B7D86FD-3E24-5378-B492-0B06EC556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3" t="4747" r="38127" b="26446"/>
          <a:stretch/>
        </p:blipFill>
        <p:spPr>
          <a:xfrm>
            <a:off x="0" y="-1"/>
            <a:ext cx="380844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BAE020-3401-7D92-3502-EDE9C91B6115}"/>
              </a:ext>
            </a:extLst>
          </p:cNvPr>
          <p:cNvSpPr/>
          <p:nvPr userDrawn="1"/>
        </p:nvSpPr>
        <p:spPr>
          <a:xfrm>
            <a:off x="2" y="0"/>
            <a:ext cx="3808439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11" name="Title 19">
            <a:extLst>
              <a:ext uri="{FF2B5EF4-FFF2-40B4-BE49-F238E27FC236}">
                <a16:creationId xmlns:a16="http://schemas.microsoft.com/office/drawing/2014/main" id="{908D442B-4F48-91C4-F07A-B5C8E1A3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119" y="365126"/>
            <a:ext cx="7186595" cy="822960"/>
          </a:xfrm>
        </p:spPr>
        <p:txBody>
          <a:bodyPr>
            <a:normAutofit/>
          </a:bodyPr>
          <a:lstStyle>
            <a:lvl1pPr>
              <a:defRPr sz="239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0C04CDB1-03E4-D435-3476-17D5A69741CB}"/>
              </a:ext>
            </a:extLst>
          </p:cNvPr>
          <p:cNvSpPr/>
          <p:nvPr userDrawn="1"/>
        </p:nvSpPr>
        <p:spPr>
          <a:xfrm>
            <a:off x="11302081" y="148089"/>
            <a:ext cx="633846" cy="523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3866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1" y="365126"/>
            <a:ext cx="10872443" cy="82296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494290"/>
            <a:ext cx="455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200" smtClean="0"/>
              <a:pPr/>
              <a:t>‹#›</a:t>
            </a:fld>
            <a:endParaRPr lang="en-US" sz="12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828EEF-A54C-4E48-B3BD-5CCDD69EE205}"/>
              </a:ext>
            </a:extLst>
          </p:cNvPr>
          <p:cNvGrpSpPr/>
          <p:nvPr userDrawn="1"/>
        </p:nvGrpSpPr>
        <p:grpSpPr>
          <a:xfrm>
            <a:off x="11273189" y="153156"/>
            <a:ext cx="674862" cy="509385"/>
            <a:chOff x="2441575" y="628650"/>
            <a:chExt cx="7315200" cy="5521508"/>
          </a:xfrm>
        </p:grpSpPr>
        <p:pic>
          <p:nvPicPr>
            <p:cNvPr id="6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75863D81-743A-53E8-6BED-B6AA8718F3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hdn-logo - Another random keystrokes from hendraptr">
              <a:extLst>
                <a:ext uri="{FF2B5EF4-FFF2-40B4-BE49-F238E27FC236}">
                  <a16:creationId xmlns:a16="http://schemas.microsoft.com/office/drawing/2014/main" id="{DD374B71-3A22-A417-2E2A-5B160B9273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0562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9">
            <a:extLst>
              <a:ext uri="{FF2B5EF4-FFF2-40B4-BE49-F238E27FC236}">
                <a16:creationId xmlns:a16="http://schemas.microsoft.com/office/drawing/2014/main" id="{908D442B-4F48-91C4-F07A-B5C8E1A3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119" y="365126"/>
            <a:ext cx="7186595" cy="822960"/>
          </a:xfrm>
        </p:spPr>
        <p:txBody>
          <a:bodyPr>
            <a:normAutofit/>
          </a:bodyPr>
          <a:lstStyle>
            <a:lvl1pPr>
              <a:defRPr sz="239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ity with tall buildings and trees&#10;&#10;Description automatically generated">
            <a:extLst>
              <a:ext uri="{FF2B5EF4-FFF2-40B4-BE49-F238E27FC236}">
                <a16:creationId xmlns:a16="http://schemas.microsoft.com/office/drawing/2014/main" id="{12F872EA-0D3B-7F61-9C82-1E7E9F153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0" t="3886" r="51812" b="18393"/>
          <a:stretch/>
        </p:blipFill>
        <p:spPr>
          <a:xfrm flipH="1">
            <a:off x="0" y="1"/>
            <a:ext cx="3583265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274723-EC30-89BC-47B9-222CB1958566}"/>
              </a:ext>
            </a:extLst>
          </p:cNvPr>
          <p:cNvSpPr/>
          <p:nvPr userDrawn="1"/>
        </p:nvSpPr>
        <p:spPr>
          <a:xfrm>
            <a:off x="1" y="0"/>
            <a:ext cx="2604855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8114C957-DB4D-B3B2-9203-9793AB3E9E21}"/>
              </a:ext>
            </a:extLst>
          </p:cNvPr>
          <p:cNvSpPr/>
          <p:nvPr userDrawn="1"/>
        </p:nvSpPr>
        <p:spPr>
          <a:xfrm>
            <a:off x="11302081" y="148089"/>
            <a:ext cx="633846" cy="523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31525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2" y="365126"/>
            <a:ext cx="10872443" cy="822960"/>
          </a:xfrm>
        </p:spPr>
        <p:txBody>
          <a:bodyPr>
            <a:normAutofit/>
          </a:bodyPr>
          <a:lstStyle>
            <a:lvl1pPr>
              <a:defRPr sz="239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799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799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513542"/>
            <a:ext cx="455198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199" smtClean="0"/>
              <a:pPr/>
              <a:t>‹#›</a:t>
            </a:fld>
            <a:endParaRPr lang="en-US" sz="1199"/>
          </a:p>
        </p:txBody>
      </p:sp>
      <p:sp>
        <p:nvSpPr>
          <p:cNvPr id="43" name="object 6">
            <a:extLst>
              <a:ext uri="{FF2B5EF4-FFF2-40B4-BE49-F238E27FC236}">
                <a16:creationId xmlns:a16="http://schemas.microsoft.com/office/drawing/2014/main" id="{91C1DC54-6EEF-456C-AC24-2E6C8D6BBC95}"/>
              </a:ext>
            </a:extLst>
          </p:cNvPr>
          <p:cNvSpPr/>
          <p:nvPr userDrawn="1"/>
        </p:nvSpPr>
        <p:spPr>
          <a:xfrm>
            <a:off x="11302081" y="148089"/>
            <a:ext cx="633846" cy="523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69703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1" y="365126"/>
            <a:ext cx="10872443" cy="822960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Date Placeholder 1">
            <a:extLst>
              <a:ext uri="{FF2B5EF4-FFF2-40B4-BE49-F238E27FC236}">
                <a16:creationId xmlns:a16="http://schemas.microsoft.com/office/drawing/2014/main" id="{32F78D6B-5DD8-4DBA-ADF3-98237384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36" y="6356351"/>
            <a:ext cx="2744629" cy="365125"/>
          </a:xfrm>
        </p:spPr>
        <p:txBody>
          <a:bodyPr/>
          <a:lstStyle/>
          <a:p>
            <a:fld id="{5CB1CC32-AFBA-4A9E-84AD-425A0E1BAEDA}" type="datetimeFigureOut">
              <a:rPr lang="en-MY" smtClean="0"/>
              <a:t>6/8/2025</a:t>
            </a:fld>
            <a:endParaRPr lang="en-MY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9036D7B2-AC87-49B7-95B0-CAC4760B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704" y="6356351"/>
            <a:ext cx="4116943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3921CAD0-A64E-4B0B-8A7A-AAB2349C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5085" y="6356351"/>
            <a:ext cx="2744629" cy="365125"/>
          </a:xfrm>
        </p:spPr>
        <p:txBody>
          <a:bodyPr/>
          <a:lstStyle/>
          <a:p>
            <a:fld id="{3FE3CE13-3835-40C3-B35B-87CA7E8F11FD}" type="slidenum">
              <a:rPr lang="en-MY" smtClean="0"/>
              <a:t>‹#›</a:t>
            </a:fld>
            <a:endParaRPr lang="en-MY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3" name="object 6">
            <a:extLst>
              <a:ext uri="{FF2B5EF4-FFF2-40B4-BE49-F238E27FC236}">
                <a16:creationId xmlns:a16="http://schemas.microsoft.com/office/drawing/2014/main" id="{08911365-975C-4DB5-A0A8-3241F7BF8F3C}"/>
              </a:ext>
            </a:extLst>
          </p:cNvPr>
          <p:cNvSpPr/>
          <p:nvPr userDrawn="1"/>
        </p:nvSpPr>
        <p:spPr>
          <a:xfrm>
            <a:off x="11307968" y="148089"/>
            <a:ext cx="634176" cy="523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263283"/>
            <a:ext cx="455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0115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1" y="365126"/>
            <a:ext cx="10872443" cy="822960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Date Placeholder 1">
            <a:extLst>
              <a:ext uri="{FF2B5EF4-FFF2-40B4-BE49-F238E27FC236}">
                <a16:creationId xmlns:a16="http://schemas.microsoft.com/office/drawing/2014/main" id="{32F78D6B-5DD8-4DBA-ADF3-98237384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36" y="6356351"/>
            <a:ext cx="2744629" cy="365125"/>
          </a:xfrm>
        </p:spPr>
        <p:txBody>
          <a:bodyPr/>
          <a:lstStyle/>
          <a:p>
            <a:fld id="{5CB1CC32-AFBA-4A9E-84AD-425A0E1BAEDA}" type="datetimeFigureOut">
              <a:rPr lang="en-MY" smtClean="0"/>
              <a:t>6/8/2025</a:t>
            </a:fld>
            <a:endParaRPr lang="en-MY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9036D7B2-AC87-49B7-95B0-CAC4760B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704" y="6356351"/>
            <a:ext cx="4116943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3921CAD0-A64E-4B0B-8A7A-AAB2349C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5085" y="6356351"/>
            <a:ext cx="2744629" cy="365125"/>
          </a:xfrm>
        </p:spPr>
        <p:txBody>
          <a:bodyPr/>
          <a:lstStyle/>
          <a:p>
            <a:fld id="{3FE3CE13-3835-40C3-B35B-87CA7E8F11FD}" type="slidenum">
              <a:rPr lang="en-MY" smtClean="0"/>
              <a:t>‹#›</a:t>
            </a:fld>
            <a:endParaRPr lang="en-MY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3" name="object 6">
            <a:extLst>
              <a:ext uri="{FF2B5EF4-FFF2-40B4-BE49-F238E27FC236}">
                <a16:creationId xmlns:a16="http://schemas.microsoft.com/office/drawing/2014/main" id="{08911365-975C-4DB5-A0A8-3241F7BF8F3C}"/>
              </a:ext>
            </a:extLst>
          </p:cNvPr>
          <p:cNvSpPr/>
          <p:nvPr userDrawn="1"/>
        </p:nvSpPr>
        <p:spPr>
          <a:xfrm>
            <a:off x="11307968" y="148089"/>
            <a:ext cx="634176" cy="523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263283"/>
            <a:ext cx="455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49682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1" y="365126"/>
            <a:ext cx="10872443" cy="822960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Date Placeholder 1">
            <a:extLst>
              <a:ext uri="{FF2B5EF4-FFF2-40B4-BE49-F238E27FC236}">
                <a16:creationId xmlns:a16="http://schemas.microsoft.com/office/drawing/2014/main" id="{32F78D6B-5DD8-4DBA-ADF3-98237384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36" y="6356351"/>
            <a:ext cx="2744629" cy="365125"/>
          </a:xfrm>
        </p:spPr>
        <p:txBody>
          <a:bodyPr/>
          <a:lstStyle/>
          <a:p>
            <a:fld id="{5CB1CC32-AFBA-4A9E-84AD-425A0E1BAEDA}" type="datetimeFigureOut">
              <a:rPr lang="en-MY" smtClean="0"/>
              <a:t>6/8/2025</a:t>
            </a:fld>
            <a:endParaRPr lang="en-MY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9036D7B2-AC87-49B7-95B0-CAC4760B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704" y="6356351"/>
            <a:ext cx="4116943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3921CAD0-A64E-4B0B-8A7A-AAB2349C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5085" y="6356351"/>
            <a:ext cx="2744629" cy="365125"/>
          </a:xfrm>
        </p:spPr>
        <p:txBody>
          <a:bodyPr/>
          <a:lstStyle/>
          <a:p>
            <a:fld id="{3FE3CE13-3835-40C3-B35B-87CA7E8F11FD}" type="slidenum">
              <a:rPr lang="en-MY" smtClean="0"/>
              <a:t>‹#›</a:t>
            </a:fld>
            <a:endParaRPr lang="en-MY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3" name="object 6">
            <a:extLst>
              <a:ext uri="{FF2B5EF4-FFF2-40B4-BE49-F238E27FC236}">
                <a16:creationId xmlns:a16="http://schemas.microsoft.com/office/drawing/2014/main" id="{08911365-975C-4DB5-A0A8-3241F7BF8F3C}"/>
              </a:ext>
            </a:extLst>
          </p:cNvPr>
          <p:cNvSpPr/>
          <p:nvPr userDrawn="1"/>
        </p:nvSpPr>
        <p:spPr>
          <a:xfrm>
            <a:off x="11307968" y="148089"/>
            <a:ext cx="634176" cy="523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263283"/>
            <a:ext cx="455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69268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2" y="365126"/>
            <a:ext cx="10872443" cy="822960"/>
          </a:xfrm>
        </p:spPr>
        <p:txBody>
          <a:bodyPr>
            <a:normAutofit/>
          </a:bodyPr>
          <a:lstStyle>
            <a:lvl1pPr>
              <a:defRPr sz="239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799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799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513542"/>
            <a:ext cx="455198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199" smtClean="0"/>
              <a:pPr/>
              <a:t>‹#›</a:t>
            </a:fld>
            <a:endParaRPr lang="en-US" sz="1199"/>
          </a:p>
        </p:txBody>
      </p:sp>
      <p:sp>
        <p:nvSpPr>
          <p:cNvPr id="43" name="object 6">
            <a:extLst>
              <a:ext uri="{FF2B5EF4-FFF2-40B4-BE49-F238E27FC236}">
                <a16:creationId xmlns:a16="http://schemas.microsoft.com/office/drawing/2014/main" id="{91C1DC54-6EEF-456C-AC24-2E6C8D6BBC95}"/>
              </a:ext>
            </a:extLst>
          </p:cNvPr>
          <p:cNvSpPr/>
          <p:nvPr userDrawn="1"/>
        </p:nvSpPr>
        <p:spPr>
          <a:xfrm>
            <a:off x="11302081" y="148089"/>
            <a:ext cx="633846" cy="523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C0B04-67AB-A0CF-E301-076B389CA2F0}"/>
              </a:ext>
            </a:extLst>
          </p:cNvPr>
          <p:cNvSpPr txBox="1"/>
          <p:nvPr userDrawn="1"/>
        </p:nvSpPr>
        <p:spPr>
          <a:xfrm>
            <a:off x="392124" y="99409"/>
            <a:ext cx="4426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WORKSTREAM 3: MYINVOIS SYSTEM IMPLEMENTATION </a:t>
            </a:r>
            <a:endParaRPr lang="en-GB" sz="10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98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7098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3861D6-8D45-46BA-B8EB-9687FB3DA2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0934" y="125022"/>
            <a:ext cx="1049149" cy="823031"/>
          </a:xfrm>
          <a:prstGeom prst="rect">
            <a:avLst/>
          </a:prstGeom>
        </p:spPr>
      </p:pic>
      <p:pic>
        <p:nvPicPr>
          <p:cNvPr id="2" name="Picture 1" descr="A city skyline at night&#10;&#10;Description automatically generated">
            <a:extLst>
              <a:ext uri="{FF2B5EF4-FFF2-40B4-BE49-F238E27FC236}">
                <a16:creationId xmlns:a16="http://schemas.microsoft.com/office/drawing/2014/main" id="{9B7D86FD-3E24-5378-B492-0B06EC556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1" b="30940"/>
          <a:stretch/>
        </p:blipFill>
        <p:spPr>
          <a:xfrm>
            <a:off x="1" y="-25151"/>
            <a:ext cx="12198349" cy="6883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6422C-850C-C885-8AB1-144940718241}"/>
              </a:ext>
            </a:extLst>
          </p:cNvPr>
          <p:cNvSpPr/>
          <p:nvPr userDrawn="1"/>
        </p:nvSpPr>
        <p:spPr>
          <a:xfrm>
            <a:off x="2" y="0"/>
            <a:ext cx="12005208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0E1E3-AA94-B2B3-2C13-B8F6054CE3A7}"/>
              </a:ext>
            </a:extLst>
          </p:cNvPr>
          <p:cNvSpPr txBox="1"/>
          <p:nvPr userDrawn="1"/>
        </p:nvSpPr>
        <p:spPr>
          <a:xfrm>
            <a:off x="-1613707" y="1266269"/>
            <a:ext cx="9577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44BC30-BB79-BB5B-1115-DF1BB06FC1F8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7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99396874-F02B-E44A-1C9E-11F52D68AB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hdn-logo - Another random keystrokes from hendraptr">
              <a:extLst>
                <a:ext uri="{FF2B5EF4-FFF2-40B4-BE49-F238E27FC236}">
                  <a16:creationId xmlns:a16="http://schemas.microsoft.com/office/drawing/2014/main" id="{F8E3EB98-4F63-6D5B-4C1E-99AC651840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9980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3861D6-8D45-46BA-B8EB-9687FB3DA2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0934" y="125022"/>
            <a:ext cx="1049149" cy="823031"/>
          </a:xfrm>
          <a:prstGeom prst="rect">
            <a:avLst/>
          </a:prstGeom>
        </p:spPr>
      </p:pic>
      <p:pic>
        <p:nvPicPr>
          <p:cNvPr id="2" name="Picture 1" descr="A city skyline at night&#10;&#10;Description automatically generated">
            <a:extLst>
              <a:ext uri="{FF2B5EF4-FFF2-40B4-BE49-F238E27FC236}">
                <a16:creationId xmlns:a16="http://schemas.microsoft.com/office/drawing/2014/main" id="{9B7D86FD-3E24-5378-B492-0B06EC556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1" b="30940"/>
          <a:stretch/>
        </p:blipFill>
        <p:spPr>
          <a:xfrm>
            <a:off x="1" y="-25151"/>
            <a:ext cx="12198349" cy="6883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6422C-850C-C885-8AB1-144940718241}"/>
              </a:ext>
            </a:extLst>
          </p:cNvPr>
          <p:cNvSpPr/>
          <p:nvPr userDrawn="1"/>
        </p:nvSpPr>
        <p:spPr>
          <a:xfrm>
            <a:off x="2" y="0"/>
            <a:ext cx="12005208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0E1E3-AA94-B2B3-2C13-B8F6054CE3A7}"/>
              </a:ext>
            </a:extLst>
          </p:cNvPr>
          <p:cNvSpPr txBox="1"/>
          <p:nvPr userDrawn="1"/>
        </p:nvSpPr>
        <p:spPr>
          <a:xfrm>
            <a:off x="-1410401" y="1266269"/>
            <a:ext cx="9577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GB" sz="5400" b="0" i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44BC30-BB79-BB5B-1115-DF1BB06FC1F8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7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99396874-F02B-E44A-1C9E-11F52D68AB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hdn-logo - Another random keystrokes from hendraptr">
              <a:extLst>
                <a:ext uri="{FF2B5EF4-FFF2-40B4-BE49-F238E27FC236}">
                  <a16:creationId xmlns:a16="http://schemas.microsoft.com/office/drawing/2014/main" id="{F8E3EB98-4F63-6D5B-4C1E-99AC651840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EE77C9-FA7F-EFAC-CAF0-6422AD04AD46}"/>
              </a:ext>
            </a:extLst>
          </p:cNvPr>
          <p:cNvSpPr txBox="1"/>
          <p:nvPr userDrawn="1"/>
        </p:nvSpPr>
        <p:spPr>
          <a:xfrm>
            <a:off x="596279" y="2458720"/>
            <a:ext cx="556388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‘Bersama-Sama </a:t>
            </a:r>
            <a:r>
              <a:rPr kumimoji="0" lang="en-GB" sz="36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Membangunkan</a:t>
            </a:r>
            <a:r>
              <a:rPr kumimoji="0" lang="en-GB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Negara’</a:t>
            </a:r>
          </a:p>
          <a:p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807990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at night&#10;&#10;Description automatically generated">
            <a:extLst>
              <a:ext uri="{FF2B5EF4-FFF2-40B4-BE49-F238E27FC236}">
                <a16:creationId xmlns:a16="http://schemas.microsoft.com/office/drawing/2014/main" id="{060E5FEB-504D-7BFD-1946-2E51E1FEE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84" r="19878" b="30209"/>
          <a:stretch/>
        </p:blipFill>
        <p:spPr>
          <a:xfrm>
            <a:off x="1" y="-1"/>
            <a:ext cx="12198349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F2F15F-1CE6-4A2D-AAF1-18A3F8A1E152}"/>
              </a:ext>
            </a:extLst>
          </p:cNvPr>
          <p:cNvSpPr/>
          <p:nvPr userDrawn="1"/>
        </p:nvSpPr>
        <p:spPr>
          <a:xfrm>
            <a:off x="1" y="0"/>
            <a:ext cx="7979753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252FB3-7B62-43F2-84FF-3FC08D4A69DE}"/>
              </a:ext>
            </a:extLst>
          </p:cNvPr>
          <p:cNvSpPr/>
          <p:nvPr userDrawn="1"/>
        </p:nvSpPr>
        <p:spPr>
          <a:xfrm>
            <a:off x="0" y="1717040"/>
            <a:ext cx="7979754" cy="342392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5470BA-BF5A-8ED5-6433-1E1B10B6C9A2}"/>
              </a:ext>
            </a:extLst>
          </p:cNvPr>
          <p:cNvSpPr txBox="1"/>
          <p:nvPr userDrawn="1"/>
        </p:nvSpPr>
        <p:spPr>
          <a:xfrm>
            <a:off x="379396" y="1900300"/>
            <a:ext cx="7350889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Lembaga Hasil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Dalam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Negeri Malaysia (IRBM)</a:t>
            </a:r>
            <a:endParaRPr kumimoji="0" lang="fi-FI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E2FCFA99-DCD2-AE0E-74C3-59D443FFD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397" y="2558980"/>
            <a:ext cx="6962208" cy="1413581"/>
          </a:xfrm>
        </p:spPr>
        <p:txBody>
          <a:bodyPr anchor="t">
            <a:noAutofit/>
          </a:bodyPr>
          <a:lstStyle>
            <a:lvl1pPr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DAE4E1D-63E2-BD25-B19C-5B67971591F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969" y="4328160"/>
            <a:ext cx="6961637" cy="4572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C1B89B-59B9-12EA-F771-660635C7E2EA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7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A33D081A-4496-8406-1ACB-E16EC8E887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hdn-logo - Another random keystrokes from hendraptr">
              <a:extLst>
                <a:ext uri="{FF2B5EF4-FFF2-40B4-BE49-F238E27FC236}">
                  <a16:creationId xmlns:a16="http://schemas.microsoft.com/office/drawing/2014/main" id="{4FBA3688-5DD1-91E9-449B-18668FDAEB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6873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3861D6-8D45-46BA-B8EB-9687FB3DA2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0934" y="125022"/>
            <a:ext cx="1049149" cy="823031"/>
          </a:xfrm>
          <a:prstGeom prst="rect">
            <a:avLst/>
          </a:prstGeom>
        </p:spPr>
      </p:pic>
      <p:pic>
        <p:nvPicPr>
          <p:cNvPr id="2" name="Picture 1" descr="A city skyline at night&#10;&#10;Description automatically generated">
            <a:extLst>
              <a:ext uri="{FF2B5EF4-FFF2-40B4-BE49-F238E27FC236}">
                <a16:creationId xmlns:a16="http://schemas.microsoft.com/office/drawing/2014/main" id="{9B7D86FD-3E24-5378-B492-0B06EC556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5151"/>
            <a:ext cx="12198349" cy="6883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6422C-850C-C885-8AB1-144940718241}"/>
              </a:ext>
            </a:extLst>
          </p:cNvPr>
          <p:cNvSpPr/>
          <p:nvPr userDrawn="1"/>
        </p:nvSpPr>
        <p:spPr>
          <a:xfrm>
            <a:off x="2" y="0"/>
            <a:ext cx="12005208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0E1E3-AA94-B2B3-2C13-B8F6054CE3A7}"/>
              </a:ext>
            </a:extLst>
          </p:cNvPr>
          <p:cNvSpPr txBox="1"/>
          <p:nvPr userDrawn="1"/>
        </p:nvSpPr>
        <p:spPr>
          <a:xfrm>
            <a:off x="-1410401" y="1266269"/>
            <a:ext cx="9577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GB" sz="5400" b="0" i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44BC30-BB79-BB5B-1115-DF1BB06FC1F8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7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99396874-F02B-E44A-1C9E-11F52D68AB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hdn-logo - Another random keystrokes from hendraptr">
              <a:extLst>
                <a:ext uri="{FF2B5EF4-FFF2-40B4-BE49-F238E27FC236}">
                  <a16:creationId xmlns:a16="http://schemas.microsoft.com/office/drawing/2014/main" id="{F8E3EB98-4F63-6D5B-4C1E-99AC651840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EE77C9-FA7F-EFAC-CAF0-6422AD04AD46}"/>
              </a:ext>
            </a:extLst>
          </p:cNvPr>
          <p:cNvSpPr txBox="1"/>
          <p:nvPr userDrawn="1"/>
        </p:nvSpPr>
        <p:spPr>
          <a:xfrm>
            <a:off x="596279" y="2458720"/>
            <a:ext cx="556388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‘Bersama-Sama Membangunkan Negara’</a:t>
            </a:r>
          </a:p>
          <a:p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1721604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2" y="365126"/>
            <a:ext cx="10872443" cy="822960"/>
          </a:xfrm>
        </p:spPr>
        <p:txBody>
          <a:bodyPr>
            <a:normAutofit/>
          </a:bodyPr>
          <a:lstStyle>
            <a:lvl1pPr>
              <a:defRPr sz="2399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799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799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263285"/>
            <a:ext cx="455198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199" smtClean="0"/>
              <a:pPr/>
              <a:t>‹#›</a:t>
            </a:fld>
            <a:endParaRPr lang="en-US" sz="1199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828EEF-A54C-4E48-B3BD-5CCDD69EE205}"/>
              </a:ext>
            </a:extLst>
          </p:cNvPr>
          <p:cNvGrpSpPr/>
          <p:nvPr userDrawn="1"/>
        </p:nvGrpSpPr>
        <p:grpSpPr>
          <a:xfrm>
            <a:off x="11273189" y="153158"/>
            <a:ext cx="674862" cy="509385"/>
            <a:chOff x="2441575" y="628650"/>
            <a:chExt cx="7315200" cy="5521508"/>
          </a:xfrm>
        </p:grpSpPr>
        <p:pic>
          <p:nvPicPr>
            <p:cNvPr id="6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75863D81-743A-53E8-6BED-B6AA8718F3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hdn-logo - Another random keystrokes from hendraptr">
              <a:extLst>
                <a:ext uri="{FF2B5EF4-FFF2-40B4-BE49-F238E27FC236}">
                  <a16:creationId xmlns:a16="http://schemas.microsoft.com/office/drawing/2014/main" id="{DD374B71-3A22-A417-2E2A-5B160B9273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4450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2" y="365126"/>
            <a:ext cx="10872443" cy="822960"/>
          </a:xfrm>
        </p:spPr>
        <p:txBody>
          <a:bodyPr>
            <a:normAutofit/>
          </a:bodyPr>
          <a:lstStyle>
            <a:lvl1pPr>
              <a:defRPr sz="2399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263285"/>
            <a:ext cx="455198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49C54-83A9-4408-B977-D89B7A0C8D6C}" type="slidenum">
              <a:rPr kumimoji="0" lang="en-US" sz="11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828EEF-A54C-4E48-B3BD-5CCDD69EE205}"/>
              </a:ext>
            </a:extLst>
          </p:cNvPr>
          <p:cNvGrpSpPr/>
          <p:nvPr userDrawn="1"/>
        </p:nvGrpSpPr>
        <p:grpSpPr>
          <a:xfrm>
            <a:off x="11273189" y="153158"/>
            <a:ext cx="674862" cy="509385"/>
            <a:chOff x="2441575" y="628650"/>
            <a:chExt cx="7315200" cy="5521508"/>
          </a:xfrm>
        </p:grpSpPr>
        <p:pic>
          <p:nvPicPr>
            <p:cNvPr id="6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75863D81-743A-53E8-6BED-B6AA8718F3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hdn-logo - Another random keystrokes from hendraptr">
              <a:extLst>
                <a:ext uri="{FF2B5EF4-FFF2-40B4-BE49-F238E27FC236}">
                  <a16:creationId xmlns:a16="http://schemas.microsoft.com/office/drawing/2014/main" id="{DD374B71-3A22-A417-2E2A-5B160B9273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7071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7064" y="124969"/>
            <a:ext cx="1049057" cy="82295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2204448" cy="685799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0108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33685" y="1281429"/>
            <a:ext cx="9537331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0706" y="3840480"/>
            <a:ext cx="85432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MY" smtClean="0"/>
              <a:pPr marL="38100">
                <a:lnSpc>
                  <a:spcPts val="1240"/>
                </a:lnSpc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010997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MY" smtClean="0"/>
              <a:pPr marL="38100">
                <a:lnSpc>
                  <a:spcPts val="1240"/>
                </a:lnSpc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933743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0235" y="1577340"/>
            <a:ext cx="53090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5422" y="1577340"/>
            <a:ext cx="53090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MY" smtClean="0"/>
              <a:pPr marL="38100">
                <a:lnSpc>
                  <a:spcPts val="1240"/>
                </a:lnSpc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593574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MY" smtClean="0"/>
              <a:pPr marL="38100">
                <a:lnSpc>
                  <a:spcPts val="1240"/>
                </a:lnSpc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59370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MY" smtClean="0"/>
              <a:pPr marL="38100">
                <a:lnSpc>
                  <a:spcPts val="1240"/>
                </a:lnSpc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1451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2" y="365126"/>
            <a:ext cx="10872443" cy="822960"/>
          </a:xfrm>
        </p:spPr>
        <p:txBody>
          <a:bodyPr>
            <a:normAutofit/>
          </a:bodyPr>
          <a:lstStyle>
            <a:lvl1pPr>
              <a:defRPr sz="239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799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799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513542"/>
            <a:ext cx="455198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199" smtClean="0"/>
              <a:pPr/>
              <a:t>‹#›</a:t>
            </a:fld>
            <a:endParaRPr lang="en-US" sz="1199"/>
          </a:p>
        </p:txBody>
      </p:sp>
      <p:sp>
        <p:nvSpPr>
          <p:cNvPr id="43" name="object 6">
            <a:extLst>
              <a:ext uri="{FF2B5EF4-FFF2-40B4-BE49-F238E27FC236}">
                <a16:creationId xmlns:a16="http://schemas.microsoft.com/office/drawing/2014/main" id="{91C1DC54-6EEF-456C-AC24-2E6C8D6BBC95}"/>
              </a:ext>
            </a:extLst>
          </p:cNvPr>
          <p:cNvSpPr/>
          <p:nvPr userDrawn="1"/>
        </p:nvSpPr>
        <p:spPr>
          <a:xfrm>
            <a:off x="11302081" y="148089"/>
            <a:ext cx="633846" cy="523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33783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1" y="365126"/>
            <a:ext cx="10872443" cy="82296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494290"/>
            <a:ext cx="455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200" smtClean="0"/>
              <a:pPr/>
              <a:t>‹#›</a:t>
            </a:fld>
            <a:endParaRPr lang="en-US" sz="12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828EEF-A54C-4E48-B3BD-5CCDD69EE205}"/>
              </a:ext>
            </a:extLst>
          </p:cNvPr>
          <p:cNvGrpSpPr/>
          <p:nvPr userDrawn="1"/>
        </p:nvGrpSpPr>
        <p:grpSpPr>
          <a:xfrm>
            <a:off x="11273189" y="153156"/>
            <a:ext cx="674862" cy="509385"/>
            <a:chOff x="2441575" y="628650"/>
            <a:chExt cx="7315200" cy="5521508"/>
          </a:xfrm>
        </p:grpSpPr>
        <p:pic>
          <p:nvPicPr>
            <p:cNvPr id="6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75863D81-743A-53E8-6BED-B6AA8718F3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hdn-logo - Another random keystrokes from hendraptr">
              <a:extLst>
                <a:ext uri="{FF2B5EF4-FFF2-40B4-BE49-F238E27FC236}">
                  <a16:creationId xmlns:a16="http://schemas.microsoft.com/office/drawing/2014/main" id="{DD374B71-3A22-A417-2E2A-5B160B9273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990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tall buildings and trees&#10;&#10;Description automatically generated">
            <a:extLst>
              <a:ext uri="{FF2B5EF4-FFF2-40B4-BE49-F238E27FC236}">
                <a16:creationId xmlns:a16="http://schemas.microsoft.com/office/drawing/2014/main" id="{07FF2F62-2815-519D-7342-E8227F015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4" b="22279"/>
          <a:stretch/>
        </p:blipFill>
        <p:spPr>
          <a:xfrm flipH="1">
            <a:off x="7624" y="-1"/>
            <a:ext cx="12190724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BB6DDB-A2DC-6519-09E2-F7E4CAF1BDC3}"/>
              </a:ext>
            </a:extLst>
          </p:cNvPr>
          <p:cNvSpPr/>
          <p:nvPr userDrawn="1"/>
        </p:nvSpPr>
        <p:spPr>
          <a:xfrm>
            <a:off x="2" y="0"/>
            <a:ext cx="10272090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F3B2CC-9B2A-4308-8380-E3FBF26E2E74}"/>
              </a:ext>
            </a:extLst>
          </p:cNvPr>
          <p:cNvCxnSpPr>
            <a:cxnSpLocks/>
          </p:cNvCxnSpPr>
          <p:nvPr userDrawn="1"/>
        </p:nvCxnSpPr>
        <p:spPr>
          <a:xfrm>
            <a:off x="788829" y="0"/>
            <a:ext cx="0" cy="42477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5">
            <a:extLst>
              <a:ext uri="{FF2B5EF4-FFF2-40B4-BE49-F238E27FC236}">
                <a16:creationId xmlns:a16="http://schemas.microsoft.com/office/drawing/2014/main" id="{1796D72F-3852-473B-A71D-70C4F7886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546" y="1423938"/>
            <a:ext cx="6962208" cy="1028841"/>
          </a:xfrm>
        </p:spPr>
        <p:txBody>
          <a:bodyPr anchor="t">
            <a:noAutofit/>
          </a:bodyPr>
          <a:lstStyle>
            <a:lvl1pPr>
              <a:defRPr sz="7996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01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D353D5D-C694-48C7-9436-65376E7CFF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87118" y="2592572"/>
            <a:ext cx="6961637" cy="1471428"/>
          </a:xfrm>
        </p:spPr>
        <p:txBody>
          <a:bodyPr>
            <a:noAutofit/>
          </a:bodyPr>
          <a:lstStyle>
            <a:lvl1pPr marL="0" indent="0">
              <a:buNone/>
              <a:defRPr sz="359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CBE5DD-0ECE-B016-957B-DCFF18A72CED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7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350057D3-DC3D-F0A1-4634-544FFAEBD0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lhdn-logo - Another random keystrokes from hendraptr">
              <a:extLst>
                <a:ext uri="{FF2B5EF4-FFF2-40B4-BE49-F238E27FC236}">
                  <a16:creationId xmlns:a16="http://schemas.microsoft.com/office/drawing/2014/main" id="{EA4D4784-E50A-3855-C245-CB2F5D759A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452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1" y="365126"/>
            <a:ext cx="10872443" cy="82296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263283"/>
            <a:ext cx="455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200" smtClean="0"/>
              <a:pPr/>
              <a:t>‹#›</a:t>
            </a:fld>
            <a:endParaRPr lang="en-US" sz="12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828EEF-A54C-4E48-B3BD-5CCDD69EE205}"/>
              </a:ext>
            </a:extLst>
          </p:cNvPr>
          <p:cNvGrpSpPr/>
          <p:nvPr userDrawn="1"/>
        </p:nvGrpSpPr>
        <p:grpSpPr>
          <a:xfrm>
            <a:off x="11273189" y="153156"/>
            <a:ext cx="674862" cy="509385"/>
            <a:chOff x="2441575" y="628650"/>
            <a:chExt cx="7315200" cy="5521508"/>
          </a:xfrm>
        </p:grpSpPr>
        <p:pic>
          <p:nvPicPr>
            <p:cNvPr id="6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75863D81-743A-53E8-6BED-B6AA8718F3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hdn-logo - Another random keystrokes from hendraptr">
              <a:extLst>
                <a:ext uri="{FF2B5EF4-FFF2-40B4-BE49-F238E27FC236}">
                  <a16:creationId xmlns:a16="http://schemas.microsoft.com/office/drawing/2014/main" id="{DD374B71-3A22-A417-2E2A-5B160B9273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259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at night&#10;&#10;Description automatically generated">
            <a:extLst>
              <a:ext uri="{FF2B5EF4-FFF2-40B4-BE49-F238E27FC236}">
                <a16:creationId xmlns:a16="http://schemas.microsoft.com/office/drawing/2014/main" id="{060E5FEB-504D-7BFD-1946-2E51E1FEE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" y="-1"/>
            <a:ext cx="12198349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F2F15F-1CE6-4A2D-AAF1-18A3F8A1E152}"/>
              </a:ext>
            </a:extLst>
          </p:cNvPr>
          <p:cNvSpPr/>
          <p:nvPr userDrawn="1"/>
        </p:nvSpPr>
        <p:spPr>
          <a:xfrm>
            <a:off x="2" y="0"/>
            <a:ext cx="7979753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7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252FB3-7B62-43F2-84FF-3FC08D4A69DE}"/>
              </a:ext>
            </a:extLst>
          </p:cNvPr>
          <p:cNvSpPr/>
          <p:nvPr userDrawn="1"/>
        </p:nvSpPr>
        <p:spPr>
          <a:xfrm>
            <a:off x="0" y="1717040"/>
            <a:ext cx="7979754" cy="342392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5470BA-BF5A-8ED5-6433-1E1B10B6C9A2}"/>
              </a:ext>
            </a:extLst>
          </p:cNvPr>
          <p:cNvSpPr txBox="1"/>
          <p:nvPr userDrawn="1"/>
        </p:nvSpPr>
        <p:spPr>
          <a:xfrm>
            <a:off x="379396" y="1900302"/>
            <a:ext cx="7350889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Lembaga Hasil Dalam Negeri Malaysia (LHDNM)</a:t>
            </a:r>
            <a:endParaRPr kumimoji="0" lang="fi-FI" sz="4798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E2FCFA99-DCD2-AE0E-74C3-59D443FFD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397" y="2558982"/>
            <a:ext cx="6962208" cy="1413581"/>
          </a:xfrm>
        </p:spPr>
        <p:txBody>
          <a:bodyPr anchor="t">
            <a:noAutofit/>
          </a:bodyPr>
          <a:lstStyle>
            <a:lvl1pPr>
              <a:defRPr sz="539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DAE4E1D-63E2-BD25-B19C-5B67971591F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970" y="4328160"/>
            <a:ext cx="6961637" cy="457200"/>
          </a:xfrm>
        </p:spPr>
        <p:txBody>
          <a:bodyPr>
            <a:noAutofit/>
          </a:bodyPr>
          <a:lstStyle>
            <a:lvl1pPr marL="0" indent="0">
              <a:buNone/>
              <a:defRPr sz="17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C1B89B-59B9-12EA-F771-660635C7E2EA}"/>
              </a:ext>
            </a:extLst>
          </p:cNvPr>
          <p:cNvGrpSpPr/>
          <p:nvPr userDrawn="1"/>
        </p:nvGrpSpPr>
        <p:grpSpPr>
          <a:xfrm>
            <a:off x="11147224" y="153156"/>
            <a:ext cx="807051" cy="608844"/>
            <a:chOff x="2441575" y="628650"/>
            <a:chExt cx="7315200" cy="5521508"/>
          </a:xfrm>
        </p:grpSpPr>
        <p:pic>
          <p:nvPicPr>
            <p:cNvPr id="7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A33D081A-4496-8406-1ACB-E16EC8E887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hdn-logo - Another random keystrokes from hendraptr">
              <a:extLst>
                <a:ext uri="{FF2B5EF4-FFF2-40B4-BE49-F238E27FC236}">
                  <a16:creationId xmlns:a16="http://schemas.microsoft.com/office/drawing/2014/main" id="{4FBA3688-5DD1-91E9-449B-18668FDAEB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710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767C22-F15E-4643-84D9-2B99D5C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2" y="365126"/>
            <a:ext cx="10872443" cy="822960"/>
          </a:xfrm>
        </p:spPr>
        <p:txBody>
          <a:bodyPr>
            <a:normAutofit/>
          </a:bodyPr>
          <a:lstStyle>
            <a:lvl1pPr>
              <a:defRPr sz="2399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36CC8-0D1D-42EC-87B1-4B95D9C6E0D4}"/>
              </a:ext>
            </a:extLst>
          </p:cNvPr>
          <p:cNvGrpSpPr/>
          <p:nvPr userDrawn="1"/>
        </p:nvGrpSpPr>
        <p:grpSpPr>
          <a:xfrm>
            <a:off x="-597535" y="153157"/>
            <a:ext cx="459345" cy="2764104"/>
            <a:chOff x="-597224" y="2941639"/>
            <a:chExt cx="459106" cy="2764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6E81-F65C-490F-8778-50F067C94011}"/>
                </a:ext>
              </a:extLst>
            </p:cNvPr>
            <p:cNvGrpSpPr/>
            <p:nvPr userDrawn="1"/>
          </p:nvGrpSpPr>
          <p:grpSpPr>
            <a:xfrm>
              <a:off x="-597224" y="2941639"/>
              <a:ext cx="459106" cy="2764104"/>
              <a:chOff x="-597224" y="2941639"/>
              <a:chExt cx="459106" cy="27641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FE5C11-CBF6-42A1-ACE8-822D261C4967}"/>
                  </a:ext>
                </a:extLst>
              </p:cNvPr>
              <p:cNvGrpSpPr/>
              <p:nvPr userDrawn="1"/>
            </p:nvGrpSpPr>
            <p:grpSpPr>
              <a:xfrm rot="5400000">
                <a:off x="-1747668" y="4096192"/>
                <a:ext cx="2764104" cy="454997"/>
                <a:chOff x="3422544" y="2100372"/>
                <a:chExt cx="5316276" cy="902127"/>
              </a:xfrm>
            </p:grpSpPr>
            <p:sp>
              <p:nvSpPr>
                <p:cNvPr id="30" name="Google Shape;2035;g1b6dcbad597_0_101">
                  <a:extLst>
                    <a:ext uri="{FF2B5EF4-FFF2-40B4-BE49-F238E27FC236}">
                      <a16:creationId xmlns:a16="http://schemas.microsoft.com/office/drawing/2014/main" id="{54E0F056-64B9-470C-B4CA-889ED48A7367}"/>
                    </a:ext>
                  </a:extLst>
                </p:cNvPr>
                <p:cNvSpPr/>
                <p:nvPr/>
              </p:nvSpPr>
              <p:spPr>
                <a:xfrm>
                  <a:off x="5590826" y="2100372"/>
                  <a:ext cx="979714" cy="265515"/>
                </a:xfrm>
                <a:prstGeom prst="rect">
                  <a:avLst/>
                </a:prstGeom>
                <a:solidFill>
                  <a:srgbClr val="0054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1" name="Google Shape;2035;g1b6dcbad597_0_101">
                  <a:extLst>
                    <a:ext uri="{FF2B5EF4-FFF2-40B4-BE49-F238E27FC236}">
                      <a16:creationId xmlns:a16="http://schemas.microsoft.com/office/drawing/2014/main" id="{473E510F-5550-4143-BA73-5F60A407F560}"/>
                    </a:ext>
                  </a:extLst>
                </p:cNvPr>
                <p:cNvSpPr/>
                <p:nvPr/>
              </p:nvSpPr>
              <p:spPr>
                <a:xfrm>
                  <a:off x="4506685" y="2100372"/>
                  <a:ext cx="979714" cy="265515"/>
                </a:xfrm>
                <a:prstGeom prst="rect">
                  <a:avLst/>
                </a:prstGeom>
                <a:solidFill>
                  <a:srgbClr val="243D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2" name="Google Shape;2035;g1b6dcbad597_0_101">
                  <a:extLst>
                    <a:ext uri="{FF2B5EF4-FFF2-40B4-BE49-F238E27FC236}">
                      <a16:creationId xmlns:a16="http://schemas.microsoft.com/office/drawing/2014/main" id="{B44FE201-E2C4-47AC-AF53-56E39F216332}"/>
                    </a:ext>
                  </a:extLst>
                </p:cNvPr>
                <p:cNvSpPr/>
                <p:nvPr/>
              </p:nvSpPr>
              <p:spPr>
                <a:xfrm>
                  <a:off x="6674966" y="2100372"/>
                  <a:ext cx="979714" cy="265515"/>
                </a:xfrm>
                <a:prstGeom prst="rect">
                  <a:avLst/>
                </a:prstGeom>
                <a:solidFill>
                  <a:srgbClr val="193F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3" name="Google Shape;2035;g1b6dcbad597_0_101">
                  <a:extLst>
                    <a:ext uri="{FF2B5EF4-FFF2-40B4-BE49-F238E27FC236}">
                      <a16:creationId xmlns:a16="http://schemas.microsoft.com/office/drawing/2014/main" id="{358504BB-015E-4656-BD5F-2F9BE001C875}"/>
                    </a:ext>
                  </a:extLst>
                </p:cNvPr>
                <p:cNvSpPr/>
                <p:nvPr/>
              </p:nvSpPr>
              <p:spPr>
                <a:xfrm>
                  <a:off x="7759106" y="2100372"/>
                  <a:ext cx="979714" cy="265515"/>
                </a:xfrm>
                <a:prstGeom prst="rect">
                  <a:avLst/>
                </a:prstGeom>
                <a:solidFill>
                  <a:srgbClr val="0E11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4" name="Google Shape;2035;g1b6dcbad597_0_101">
                  <a:extLst>
                    <a:ext uri="{FF2B5EF4-FFF2-40B4-BE49-F238E27FC236}">
                      <a16:creationId xmlns:a16="http://schemas.microsoft.com/office/drawing/2014/main" id="{BECA53A7-131C-4EC3-8A74-C1CAB5DB6CA1}"/>
                    </a:ext>
                  </a:extLst>
                </p:cNvPr>
                <p:cNvSpPr/>
                <p:nvPr/>
              </p:nvSpPr>
              <p:spPr>
                <a:xfrm>
                  <a:off x="3422544" y="2100372"/>
                  <a:ext cx="979714" cy="265515"/>
                </a:xfrm>
                <a:prstGeom prst="rect">
                  <a:avLst/>
                </a:prstGeom>
                <a:solidFill>
                  <a:srgbClr val="1016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5" name="Google Shape;2035;g1b6dcbad597_0_101">
                  <a:extLst>
                    <a:ext uri="{FF2B5EF4-FFF2-40B4-BE49-F238E27FC236}">
                      <a16:creationId xmlns:a16="http://schemas.microsoft.com/office/drawing/2014/main" id="{CDC1A3A6-3C2E-4E10-8BD5-89576FC50243}"/>
                    </a:ext>
                  </a:extLst>
                </p:cNvPr>
                <p:cNvSpPr/>
                <p:nvPr/>
              </p:nvSpPr>
              <p:spPr>
                <a:xfrm>
                  <a:off x="5590826" y="2413600"/>
                  <a:ext cx="979714" cy="265515"/>
                </a:xfrm>
                <a:prstGeom prst="rect">
                  <a:avLst/>
                </a:prstGeom>
                <a:solidFill>
                  <a:srgbClr val="BB2B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6" name="Google Shape;2035;g1b6dcbad597_0_101">
                  <a:extLst>
                    <a:ext uri="{FF2B5EF4-FFF2-40B4-BE49-F238E27FC236}">
                      <a16:creationId xmlns:a16="http://schemas.microsoft.com/office/drawing/2014/main" id="{1E342366-4B8B-4E77-8406-75AD7511477F}"/>
                    </a:ext>
                  </a:extLst>
                </p:cNvPr>
                <p:cNvSpPr/>
                <p:nvPr/>
              </p:nvSpPr>
              <p:spPr>
                <a:xfrm>
                  <a:off x="4506685" y="2413600"/>
                  <a:ext cx="979714" cy="265515"/>
                </a:xfrm>
                <a:prstGeom prst="rect">
                  <a:avLst/>
                </a:prstGeom>
                <a:solidFill>
                  <a:srgbClr val="DA2A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7" name="Google Shape;2035;g1b6dcbad597_0_101">
                  <a:extLst>
                    <a:ext uri="{FF2B5EF4-FFF2-40B4-BE49-F238E27FC236}">
                      <a16:creationId xmlns:a16="http://schemas.microsoft.com/office/drawing/2014/main" id="{0223279D-1828-433A-BB5C-F6EEA98427BD}"/>
                    </a:ext>
                  </a:extLst>
                </p:cNvPr>
                <p:cNvSpPr/>
                <p:nvPr/>
              </p:nvSpPr>
              <p:spPr>
                <a:xfrm>
                  <a:off x="6674966" y="2413600"/>
                  <a:ext cx="979714" cy="265515"/>
                </a:xfrm>
                <a:prstGeom prst="rect">
                  <a:avLst/>
                </a:prstGeom>
                <a:solidFill>
                  <a:srgbClr val="952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8" name="Google Shape;2035;g1b6dcbad597_0_101">
                  <a:extLst>
                    <a:ext uri="{FF2B5EF4-FFF2-40B4-BE49-F238E27FC236}">
                      <a16:creationId xmlns:a16="http://schemas.microsoft.com/office/drawing/2014/main" id="{41671DBE-010B-492D-97D0-D163EE071763}"/>
                    </a:ext>
                  </a:extLst>
                </p:cNvPr>
                <p:cNvSpPr/>
                <p:nvPr/>
              </p:nvSpPr>
              <p:spPr>
                <a:xfrm>
                  <a:off x="7759106" y="2413600"/>
                  <a:ext cx="979714" cy="265515"/>
                </a:xfrm>
                <a:prstGeom prst="rect">
                  <a:avLst/>
                </a:prstGeom>
                <a:solidFill>
                  <a:srgbClr val="6819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39" name="Google Shape;2035;g1b6dcbad597_0_101">
                  <a:extLst>
                    <a:ext uri="{FF2B5EF4-FFF2-40B4-BE49-F238E27FC236}">
                      <a16:creationId xmlns:a16="http://schemas.microsoft.com/office/drawing/2014/main" id="{24948059-37A4-498E-8DE7-6E2AA0BC9450}"/>
                    </a:ext>
                  </a:extLst>
                </p:cNvPr>
                <p:cNvSpPr/>
                <p:nvPr/>
              </p:nvSpPr>
              <p:spPr>
                <a:xfrm>
                  <a:off x="3422544" y="2413600"/>
                  <a:ext cx="979714" cy="265515"/>
                </a:xfrm>
                <a:prstGeom prst="rect">
                  <a:avLst/>
                </a:prstGeom>
                <a:solidFill>
                  <a:srgbClr val="F296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0" name="Google Shape;2035;g1b6dcbad597_0_101">
                  <a:extLst>
                    <a:ext uri="{FF2B5EF4-FFF2-40B4-BE49-F238E27FC236}">
                      <a16:creationId xmlns:a16="http://schemas.microsoft.com/office/drawing/2014/main" id="{E320C101-39EA-4F39-ACB7-69777B936B57}"/>
                    </a:ext>
                  </a:extLst>
                </p:cNvPr>
                <p:cNvSpPr/>
                <p:nvPr/>
              </p:nvSpPr>
              <p:spPr>
                <a:xfrm>
                  <a:off x="4506685" y="2736983"/>
                  <a:ext cx="979714" cy="265515"/>
                </a:xfrm>
                <a:prstGeom prst="rect">
                  <a:avLst/>
                </a:prstGeom>
                <a:solidFill>
                  <a:srgbClr val="DDD40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1" name="Google Shape;2035;g1b6dcbad597_0_101">
                  <a:extLst>
                    <a:ext uri="{FF2B5EF4-FFF2-40B4-BE49-F238E27FC236}">
                      <a16:creationId xmlns:a16="http://schemas.microsoft.com/office/drawing/2014/main" id="{1E126965-0136-4230-AEA7-2240018390D0}"/>
                    </a:ext>
                  </a:extLst>
                </p:cNvPr>
                <p:cNvSpPr/>
                <p:nvPr/>
              </p:nvSpPr>
              <p:spPr>
                <a:xfrm>
                  <a:off x="3422544" y="2736984"/>
                  <a:ext cx="979714" cy="265515"/>
                </a:xfrm>
                <a:prstGeom prst="rect">
                  <a:avLst/>
                </a:prstGeom>
                <a:solidFill>
                  <a:srgbClr val="CCC5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42" name="Google Shape;2035;g1b6dcbad597_0_101">
                  <a:extLst>
                    <a:ext uri="{FF2B5EF4-FFF2-40B4-BE49-F238E27FC236}">
                      <a16:creationId xmlns:a16="http://schemas.microsoft.com/office/drawing/2014/main" id="{B7298A6C-9128-4FE0-99D9-46D125717694}"/>
                    </a:ext>
                  </a:extLst>
                </p:cNvPr>
                <p:cNvSpPr/>
                <p:nvPr/>
              </p:nvSpPr>
              <p:spPr>
                <a:xfrm>
                  <a:off x="5590826" y="2736983"/>
                  <a:ext cx="979714" cy="265515"/>
                </a:xfrm>
                <a:prstGeom prst="rect">
                  <a:avLst/>
                </a:prstGeom>
                <a:solidFill>
                  <a:srgbClr val="958D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799" b="0" i="0" u="none" strike="noStrike" cap="none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29" name="Google Shape;2035;g1b6dcbad597_0_101">
                <a:extLst>
                  <a:ext uri="{FF2B5EF4-FFF2-40B4-BE49-F238E27FC236}">
                    <a16:creationId xmlns:a16="http://schemas.microsoft.com/office/drawing/2014/main" id="{5279EF69-2C7B-4B5A-BD26-2E74E647EBFD}"/>
                  </a:ext>
                </a:extLst>
              </p:cNvPr>
              <p:cNvSpPr/>
              <p:nvPr userDrawn="1"/>
            </p:nvSpPr>
            <p:spPr>
              <a:xfrm rot="5400000">
                <a:off x="-784959" y="4818675"/>
                <a:ext cx="509385" cy="133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799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7" name="Google Shape;2035;g1b6dcbad597_0_101">
              <a:extLst>
                <a:ext uri="{FF2B5EF4-FFF2-40B4-BE49-F238E27FC236}">
                  <a16:creationId xmlns:a16="http://schemas.microsoft.com/office/drawing/2014/main" id="{821E6B9E-4D8A-46EE-B4B1-7DCC72DB93AA}"/>
                </a:ext>
              </a:extLst>
            </p:cNvPr>
            <p:cNvSpPr/>
            <p:nvPr userDrawn="1"/>
          </p:nvSpPr>
          <p:spPr>
            <a:xfrm rot="5400000">
              <a:off x="-784959" y="5384092"/>
              <a:ext cx="509385" cy="133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799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8E0EE93A-EC10-4379-8CEB-E895DF548ED0}"/>
              </a:ext>
            </a:extLst>
          </p:cNvPr>
          <p:cNvSpPr txBox="1">
            <a:spLocks/>
          </p:cNvSpPr>
          <p:nvPr userDrawn="1"/>
        </p:nvSpPr>
        <p:spPr>
          <a:xfrm>
            <a:off x="11383021" y="6263285"/>
            <a:ext cx="455198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B49C54-83A9-4408-B977-D89B7A0C8D6C}" type="slidenum">
              <a:rPr lang="en-US" sz="1199" smtClean="0"/>
              <a:pPr/>
              <a:t>‹#›</a:t>
            </a:fld>
            <a:endParaRPr lang="en-US" sz="1199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828EEF-A54C-4E48-B3BD-5CCDD69EE205}"/>
              </a:ext>
            </a:extLst>
          </p:cNvPr>
          <p:cNvGrpSpPr/>
          <p:nvPr userDrawn="1"/>
        </p:nvGrpSpPr>
        <p:grpSpPr>
          <a:xfrm>
            <a:off x="11273189" y="153158"/>
            <a:ext cx="674862" cy="509385"/>
            <a:chOff x="2441575" y="628650"/>
            <a:chExt cx="7315200" cy="5521508"/>
          </a:xfrm>
        </p:grpSpPr>
        <p:pic>
          <p:nvPicPr>
            <p:cNvPr id="6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75863D81-743A-53E8-6BED-B6AA8718F3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hdn-logo - Another random keystrokes from hendraptr">
              <a:extLst>
                <a:ext uri="{FF2B5EF4-FFF2-40B4-BE49-F238E27FC236}">
                  <a16:creationId xmlns:a16="http://schemas.microsoft.com/office/drawing/2014/main" id="{DD374B71-3A22-A417-2E2A-5B160B9273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428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3861D6-8D45-46BA-B8EB-9687FB3DA2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0935" y="125024"/>
            <a:ext cx="1049149" cy="823031"/>
          </a:xfrm>
          <a:prstGeom prst="rect">
            <a:avLst/>
          </a:prstGeom>
        </p:spPr>
      </p:pic>
      <p:pic>
        <p:nvPicPr>
          <p:cNvPr id="2" name="Picture 1" descr="A city skyline at night&#10;&#10;Description automatically generated">
            <a:extLst>
              <a:ext uri="{FF2B5EF4-FFF2-40B4-BE49-F238E27FC236}">
                <a16:creationId xmlns:a16="http://schemas.microsoft.com/office/drawing/2014/main" id="{9B7D86FD-3E24-5378-B492-0B06EC556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25151"/>
            <a:ext cx="12198349" cy="6883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6422C-850C-C885-8AB1-144940718241}"/>
              </a:ext>
            </a:extLst>
          </p:cNvPr>
          <p:cNvSpPr/>
          <p:nvPr userDrawn="1"/>
        </p:nvSpPr>
        <p:spPr>
          <a:xfrm>
            <a:off x="3" y="0"/>
            <a:ext cx="12005208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7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0E1E3-AA94-B2B3-2C13-B8F6054CE3A7}"/>
              </a:ext>
            </a:extLst>
          </p:cNvPr>
          <p:cNvSpPr txBox="1"/>
          <p:nvPr userDrawn="1"/>
        </p:nvSpPr>
        <p:spPr>
          <a:xfrm>
            <a:off x="-1410400" y="1266269"/>
            <a:ext cx="9577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TERIMA KASIH</a:t>
            </a:r>
            <a:endParaRPr lang="en-GB" sz="5397" b="0" i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44BC30-BB79-BB5B-1115-DF1BB06FC1F8}"/>
              </a:ext>
            </a:extLst>
          </p:cNvPr>
          <p:cNvGrpSpPr/>
          <p:nvPr userDrawn="1"/>
        </p:nvGrpSpPr>
        <p:grpSpPr>
          <a:xfrm>
            <a:off x="11147224" y="153156"/>
            <a:ext cx="807051" cy="608844"/>
            <a:chOff x="2441575" y="628650"/>
            <a:chExt cx="7315200" cy="5521508"/>
          </a:xfrm>
        </p:grpSpPr>
        <p:pic>
          <p:nvPicPr>
            <p:cNvPr id="7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99396874-F02B-E44A-1C9E-11F52D68AB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hdn-logo - Another random keystrokes from hendraptr">
              <a:extLst>
                <a:ext uri="{FF2B5EF4-FFF2-40B4-BE49-F238E27FC236}">
                  <a16:creationId xmlns:a16="http://schemas.microsoft.com/office/drawing/2014/main" id="{F8E3EB98-4F63-6D5B-4C1E-99AC651840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EE77C9-FA7F-EFAC-CAF0-6422AD04AD46}"/>
              </a:ext>
            </a:extLst>
          </p:cNvPr>
          <p:cNvSpPr txBox="1"/>
          <p:nvPr userDrawn="1"/>
        </p:nvSpPr>
        <p:spPr>
          <a:xfrm>
            <a:off x="596279" y="2458720"/>
            <a:ext cx="556388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98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‘Bersama-Sama Membangunkan Negara’</a:t>
            </a:r>
          </a:p>
          <a:p>
            <a:endParaRPr lang="en-US" sz="1099"/>
          </a:p>
        </p:txBody>
      </p:sp>
    </p:spTree>
    <p:extLst>
      <p:ext uri="{BB962C8B-B14F-4D97-AF65-F5344CB8AC3E}">
        <p14:creationId xmlns:p14="http://schemas.microsoft.com/office/powerpoint/2010/main" val="182817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at night&#10;&#10;Description automatically generated">
            <a:extLst>
              <a:ext uri="{FF2B5EF4-FFF2-40B4-BE49-F238E27FC236}">
                <a16:creationId xmlns:a16="http://schemas.microsoft.com/office/drawing/2014/main" id="{060E5FEB-504D-7BFD-1946-2E51E1FEE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84" r="19878" b="30209"/>
          <a:stretch/>
        </p:blipFill>
        <p:spPr>
          <a:xfrm>
            <a:off x="1" y="-1"/>
            <a:ext cx="12198349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F2F15F-1CE6-4A2D-AAF1-18A3F8A1E152}"/>
              </a:ext>
            </a:extLst>
          </p:cNvPr>
          <p:cNvSpPr/>
          <p:nvPr userDrawn="1"/>
        </p:nvSpPr>
        <p:spPr>
          <a:xfrm>
            <a:off x="1" y="0"/>
            <a:ext cx="7979753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1000"/>
                </a:srgbClr>
              </a:gs>
              <a:gs pos="69000">
                <a:srgbClr val="000000">
                  <a:alpha val="3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94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348" kern="0">
              <a:solidFill>
                <a:prstClr val="white"/>
              </a:solidFill>
              <a:latin typeface="EYInterstate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252FB3-7B62-43F2-84FF-3FC08D4A69DE}"/>
              </a:ext>
            </a:extLst>
          </p:cNvPr>
          <p:cNvSpPr/>
          <p:nvPr userDrawn="1"/>
        </p:nvSpPr>
        <p:spPr>
          <a:xfrm>
            <a:off x="0" y="1717040"/>
            <a:ext cx="7979754" cy="342392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5470BA-BF5A-8ED5-6433-1E1B10B6C9A2}"/>
              </a:ext>
            </a:extLst>
          </p:cNvPr>
          <p:cNvSpPr txBox="1"/>
          <p:nvPr userDrawn="1"/>
        </p:nvSpPr>
        <p:spPr>
          <a:xfrm>
            <a:off x="379396" y="1900300"/>
            <a:ext cx="7350889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Lembaga Hasil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Dalam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Negeri Malaysia (LHDNM)</a:t>
            </a:r>
            <a:endParaRPr kumimoji="0" lang="fi-FI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E2FCFA99-DCD2-AE0E-74C3-59D443FFD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397" y="2558980"/>
            <a:ext cx="6962208" cy="1413581"/>
          </a:xfrm>
        </p:spPr>
        <p:txBody>
          <a:bodyPr anchor="t">
            <a:noAutofit/>
          </a:bodyPr>
          <a:lstStyle>
            <a:lvl1pPr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DAE4E1D-63E2-BD25-B19C-5B67971591F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969" y="4328160"/>
            <a:ext cx="6961637" cy="4572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C1B89B-59B9-12EA-F771-660635C7E2EA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7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A33D081A-4496-8406-1ACB-E16EC8E887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hdn-logo - Another random keystrokes from hendraptr">
              <a:extLst>
                <a:ext uri="{FF2B5EF4-FFF2-40B4-BE49-F238E27FC236}">
                  <a16:creationId xmlns:a16="http://schemas.microsoft.com/office/drawing/2014/main" id="{4FBA3688-5DD1-91E9-449B-18668FDAEB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6384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637" y="365126"/>
            <a:ext cx="105210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637" y="1825625"/>
            <a:ext cx="105210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636" y="6356351"/>
            <a:ext cx="2744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6/7/2023</a:t>
            </a:r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704" y="6356351"/>
            <a:ext cx="4116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5085" y="6356351"/>
            <a:ext cx="2744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CE13-3835-40C3-B35B-87CA7E8F11F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2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52" r:id="rId2"/>
    <p:sldLayoutId id="2147484103" r:id="rId3"/>
    <p:sldLayoutId id="2147484118" r:id="rId4"/>
    <p:sldLayoutId id="214748414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638" y="365128"/>
            <a:ext cx="105210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638" y="1825625"/>
            <a:ext cx="105210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636" y="6356353"/>
            <a:ext cx="2744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6/7/2023</a:t>
            </a:r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705" y="6356353"/>
            <a:ext cx="4116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5086" y="6356353"/>
            <a:ext cx="2744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CE13-3835-40C3-B35B-87CA7E8F11F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9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</p:sldLayoutIdLst>
  <p:hf hdr="0" ftr="0" dt="0"/>
  <p:txStyles>
    <p:titleStyle>
      <a:lvl1pPr algn="l" defTabSz="913943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6" indent="-228486" algn="l" defTabSz="913943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457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3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4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7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638" y="365128"/>
            <a:ext cx="105210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638" y="1825625"/>
            <a:ext cx="105210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636" y="6356353"/>
            <a:ext cx="2744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705" y="6356353"/>
            <a:ext cx="4116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5086" y="6356353"/>
            <a:ext cx="2744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CE13-3835-40C3-B35B-87CA7E8F11FD}" type="slidenum">
              <a:rPr lang="en-MY" smtClean="0"/>
              <a:t>‹#›</a:t>
            </a:fld>
            <a:endParaRPr lang="en-MY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B1D3E9-A0AD-95F2-0724-DCC40F0AE6D3}"/>
              </a:ext>
            </a:extLst>
          </p:cNvPr>
          <p:cNvGrpSpPr/>
          <p:nvPr userDrawn="1"/>
        </p:nvGrpSpPr>
        <p:grpSpPr>
          <a:xfrm>
            <a:off x="11147223" y="153156"/>
            <a:ext cx="807051" cy="608844"/>
            <a:chOff x="2441575" y="628650"/>
            <a:chExt cx="7315200" cy="5521508"/>
          </a:xfrm>
        </p:grpSpPr>
        <p:pic>
          <p:nvPicPr>
            <p:cNvPr id="8" name="Picture 2" descr="lhdn-logo - Another random keystrokes from hendraptr">
              <a:extLst>
                <a:ext uri="{FF2B5EF4-FFF2-40B4-BE49-F238E27FC236}">
                  <a16:creationId xmlns:a16="http://schemas.microsoft.com/office/drawing/2014/main" id="{43122780-4F19-499F-50D1-FE6E89EC9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 contras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5407208"/>
              <a:ext cx="73152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lhdn-logo - Another random keystrokes from hendraptr">
              <a:extLst>
                <a:ext uri="{FF2B5EF4-FFF2-40B4-BE49-F238E27FC236}">
                  <a16:creationId xmlns:a16="http://schemas.microsoft.com/office/drawing/2014/main" id="{F210ED30-EB3B-E013-6120-0E5DEE590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1575" y="628650"/>
              <a:ext cx="7315200" cy="481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87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</p:sldLayoutIdLst>
  <p:hf hdr="0" ftr="0" dt="0"/>
  <p:txStyles>
    <p:titleStyle>
      <a:lvl1pPr algn="l" defTabSz="913943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6" indent="-228486" algn="l" defTabSz="913943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457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3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4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7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638" y="365128"/>
            <a:ext cx="105210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638" y="1825625"/>
            <a:ext cx="105210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636" y="6356353"/>
            <a:ext cx="2744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705" y="6356353"/>
            <a:ext cx="4116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5086" y="6356353"/>
            <a:ext cx="2744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CE13-3835-40C3-B35B-87CA7E8F11F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4156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5" r:id="rId14"/>
    <p:sldLayoutId id="2147484144" r:id="rId15"/>
  </p:sldLayoutIdLst>
  <p:hf hdr="0" ftr="0" dt="0"/>
  <p:txStyles>
    <p:titleStyle>
      <a:lvl1pPr algn="l" defTabSz="913943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6" indent="-228486" algn="l" defTabSz="913943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457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3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4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7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204703" cy="6858000"/>
          </a:xfrm>
          <a:custGeom>
            <a:avLst/>
            <a:gdLst/>
            <a:ahLst/>
            <a:cxnLst/>
            <a:rect l="l" t="t" r="r" b="b"/>
            <a:pathLst>
              <a:path w="12198350" h="6858000">
                <a:moveTo>
                  <a:pt x="12198096" y="0"/>
                </a:moveTo>
                <a:lnTo>
                  <a:pt x="0" y="0"/>
                </a:lnTo>
                <a:lnTo>
                  <a:pt x="0" y="6858000"/>
                </a:lnTo>
                <a:lnTo>
                  <a:pt x="12198096" y="6858000"/>
                </a:lnTo>
                <a:lnTo>
                  <a:pt x="12198096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5987" y="1832609"/>
            <a:ext cx="78781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7501" y="1934717"/>
            <a:ext cx="109924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9599" y="6377940"/>
            <a:ext cx="39055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0235" y="6377940"/>
            <a:ext cx="280708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37479" y="6371946"/>
            <a:ext cx="15375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MY" smtClean="0"/>
              <a:pPr marL="38100">
                <a:lnSpc>
                  <a:spcPts val="1240"/>
                </a:lnSpc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17716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75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76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73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png"/><Relationship Id="rId10" Type="http://schemas.openxmlformats.org/officeDocument/2006/relationships/image" Target="../media/image9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hyperlink" Target="https://www.hasil.gov.my/" TargetMode="External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gif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Relationship Id="rId22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701F305-D1E6-4091-90A8-533ABC06B53A}"/>
              </a:ext>
            </a:extLst>
          </p:cNvPr>
          <p:cNvSpPr txBox="1">
            <a:spLocks/>
          </p:cNvSpPr>
          <p:nvPr/>
        </p:nvSpPr>
        <p:spPr>
          <a:xfrm>
            <a:off x="428926" y="2256666"/>
            <a:ext cx="7862220" cy="17757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943">
              <a:lnSpc>
                <a:spcPct val="100000"/>
              </a:lnSpc>
            </a:pPr>
            <a:br>
              <a:rPr lang="en-GB" sz="15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Inisiatif</a:t>
            </a:r>
            <a:r>
              <a:rPr lang="en-GB" sz="2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e-Invois</a:t>
            </a:r>
            <a:r>
              <a:rPr lang="en-GB" sz="2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Kebangsaan</a:t>
            </a:r>
            <a:r>
              <a:rPr lang="en-GB" sz="2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Anjakan</a:t>
            </a:r>
            <a:r>
              <a:rPr lang="en-GB" sz="2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Digital </a:t>
            </a:r>
            <a:r>
              <a:rPr lang="en-GB" sz="2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GB" sz="2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GB" sz="2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Percukaian</a:t>
            </a:r>
            <a:r>
              <a:rPr lang="en-GB" sz="2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Negara</a:t>
            </a:r>
            <a:endParaRPr lang="en-GB" sz="3598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EA6A1A2F-0CCE-4BC2-C55C-2C7897E113FB}"/>
              </a:ext>
            </a:extLst>
          </p:cNvPr>
          <p:cNvSpPr txBox="1">
            <a:spLocks/>
          </p:cNvSpPr>
          <p:nvPr/>
        </p:nvSpPr>
        <p:spPr>
          <a:xfrm>
            <a:off x="428927" y="3826792"/>
            <a:ext cx="7410185" cy="4111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MY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SAGA GOVERNMENT AGENCIES CONFERENCE 2025 (</a:t>
            </a:r>
            <a:r>
              <a:rPr lang="en-MY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SeGAC</a:t>
            </a:r>
            <a:r>
              <a:rPr lang="en-MY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2025)</a:t>
            </a:r>
            <a:r>
              <a:rPr lang="en-MY" dirty="0">
                <a:solidFill>
                  <a:schemeClr val="bg1"/>
                </a:solidFill>
              </a:rPr>
              <a:t>	</a:t>
            </a:r>
          </a:p>
          <a:p>
            <a:pPr marL="0" indent="0">
              <a:buNone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Ogos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05944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25C16E4-A964-A426-C88A-6190D68B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81" y="83616"/>
            <a:ext cx="10872443" cy="822960"/>
          </a:xfrm>
        </p:spPr>
        <p:txBody>
          <a:bodyPr/>
          <a:lstStyle/>
          <a:p>
            <a:r>
              <a:rPr lang="en-US" err="1"/>
              <a:t>Definisi</a:t>
            </a:r>
            <a:r>
              <a:rPr lang="en-US"/>
              <a:t> e-</a:t>
            </a:r>
            <a:r>
              <a:rPr lang="en-US" err="1"/>
              <a:t>Invois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2A5E06-DA23-42E7-B648-CF5B11A960FD}"/>
              </a:ext>
            </a:extLst>
          </p:cNvPr>
          <p:cNvGrpSpPr/>
          <p:nvPr/>
        </p:nvGrpSpPr>
        <p:grpSpPr>
          <a:xfrm>
            <a:off x="7048767" y="4402481"/>
            <a:ext cx="2670150" cy="1501581"/>
            <a:chOff x="7728837" y="1113257"/>
            <a:chExt cx="3692532" cy="21025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B983A5-D681-4F0D-8D66-70F34068B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4602"/>
            <a:stretch/>
          </p:blipFill>
          <p:spPr>
            <a:xfrm>
              <a:off x="7728837" y="1113257"/>
              <a:ext cx="3692532" cy="210258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75288-C704-401F-938C-6665EEADFE45}"/>
                </a:ext>
              </a:extLst>
            </p:cNvPr>
            <p:cNvSpPr/>
            <p:nvPr/>
          </p:nvSpPr>
          <p:spPr>
            <a:xfrm>
              <a:off x="8538210" y="2828307"/>
              <a:ext cx="712470" cy="109203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3958">
                <a:defRPr/>
              </a:pPr>
              <a:endParaRPr lang="en-US" sz="400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AF4848-FDF5-4AC5-BB40-3340DE20DFD0}"/>
                </a:ext>
              </a:extLst>
            </p:cNvPr>
            <p:cNvSpPr/>
            <p:nvPr/>
          </p:nvSpPr>
          <p:spPr>
            <a:xfrm>
              <a:off x="8538210" y="2945313"/>
              <a:ext cx="1139190" cy="89826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3958">
                <a:defRPr/>
              </a:pPr>
              <a:endParaRPr lang="en-US" sz="400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748D50-28AB-4628-AB60-96AD694B19C0}"/>
                </a:ext>
              </a:extLst>
            </p:cNvPr>
            <p:cNvSpPr/>
            <p:nvPr/>
          </p:nvSpPr>
          <p:spPr>
            <a:xfrm>
              <a:off x="10213975" y="1969684"/>
              <a:ext cx="954405" cy="7702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3958">
                <a:defRPr/>
              </a:pPr>
              <a:endParaRPr lang="en-US" sz="400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EBE3ED-01F9-4B5C-B067-CC0160D19B21}"/>
                </a:ext>
              </a:extLst>
            </p:cNvPr>
            <p:cNvSpPr/>
            <p:nvPr/>
          </p:nvSpPr>
          <p:spPr>
            <a:xfrm>
              <a:off x="10213975" y="1461684"/>
              <a:ext cx="954405" cy="7702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3958">
                <a:defRPr/>
              </a:pPr>
              <a:r>
                <a:rPr lang="en-US" sz="400" kern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23354646534224R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7C8247-89F3-4F41-9DE0-5E328D3FA4B2}"/>
                </a:ext>
              </a:extLst>
            </p:cNvPr>
            <p:cNvSpPr/>
            <p:nvPr/>
          </p:nvSpPr>
          <p:spPr>
            <a:xfrm>
              <a:off x="8549625" y="1455471"/>
              <a:ext cx="981129" cy="7702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3958">
                <a:defRPr/>
              </a:pPr>
              <a:endParaRPr lang="en-US" sz="400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847384-2813-4D7A-94B8-779382301C13}"/>
                </a:ext>
              </a:extLst>
            </p:cNvPr>
            <p:cNvSpPr/>
            <p:nvPr/>
          </p:nvSpPr>
          <p:spPr>
            <a:xfrm>
              <a:off x="8549625" y="1571676"/>
              <a:ext cx="981129" cy="7702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3958">
                <a:defRPr/>
              </a:pPr>
              <a:endParaRPr lang="en-US" sz="400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D93EC4-B032-4E57-AF47-F6CEEADC1896}"/>
                </a:ext>
              </a:extLst>
            </p:cNvPr>
            <p:cNvSpPr/>
            <p:nvPr/>
          </p:nvSpPr>
          <p:spPr>
            <a:xfrm>
              <a:off x="8549625" y="1671954"/>
              <a:ext cx="981129" cy="16002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3958">
                <a:defRPr/>
              </a:pPr>
              <a:endParaRPr lang="en-US" sz="400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D38C042-AE67-479D-AEFA-29FDE427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1245">
            <a:off x="8215470" y="5351382"/>
            <a:ext cx="1755535" cy="300022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9D9BC325-5A4C-4268-83F3-4B48F787D3B7}"/>
              </a:ext>
            </a:extLst>
          </p:cNvPr>
          <p:cNvSpPr txBox="1">
            <a:spLocks/>
          </p:cNvSpPr>
          <p:nvPr/>
        </p:nvSpPr>
        <p:spPr bwMode="gray">
          <a:xfrm>
            <a:off x="1938483" y="1394768"/>
            <a:ext cx="9518597" cy="2284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prstDash val="solid"/>
          </a:ln>
        </p:spPr>
        <p:txBody>
          <a:bodyPr vert="horz" lIns="182785" tIns="182785" rIns="91393" bIns="91393" numCol="1" rtlCol="0" anchor="ctr" anchorCtr="0">
            <a:noAutofit/>
          </a:bodyPr>
          <a:lstStyle>
            <a:defPPr>
              <a:defRPr lang="en-US"/>
            </a:defPPr>
            <a:lvl1pPr marR="0" lvl="0" indent="0" defTabSz="1043056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ysClr val="windowText" lastClr="000000"/>
                </a:solidFill>
                <a:latin typeface="EYInterstate Regular" panose="02000503020000020004" pitchFamily="2" charset="0"/>
              </a:defRPr>
            </a:lvl1pPr>
            <a:lvl2pPr marL="0" indent="0" defTabSz="1043056">
              <a:spcBef>
                <a:spcPts val="200"/>
              </a:spcBef>
              <a:spcAft>
                <a:spcPts val="500"/>
              </a:spcAft>
              <a:buFontTx/>
              <a:buNone/>
              <a:defRPr sz="1400" b="1"/>
            </a:lvl2pPr>
            <a:lvl3pPr marL="0" indent="0" defTabSz="1043056">
              <a:spcBef>
                <a:spcPts val="200"/>
              </a:spcBef>
              <a:spcAft>
                <a:spcPts val="500"/>
              </a:spcAft>
              <a:buFontTx/>
              <a:buNone/>
              <a:defRPr sz="1200" b="1">
                <a:solidFill>
                  <a:schemeClr val="accent1"/>
                </a:solidFill>
              </a:defRPr>
            </a:lvl3pPr>
            <a:lvl4pPr marL="177800" indent="-177800" defTabSz="1043056">
              <a:spcBef>
                <a:spcPts val="0"/>
              </a:spcBef>
              <a:spcAft>
                <a:spcPts val="500"/>
              </a:spcAft>
              <a:buSzPct val="70000"/>
              <a:buFont typeface="Arial" pitchFamily="34" charset="0"/>
              <a:buChar char="►"/>
              <a:defRPr sz="1000"/>
            </a:lvl4pPr>
            <a:lvl5pPr marL="342900" indent="-165100" defTabSz="1043056">
              <a:spcBef>
                <a:spcPts val="0"/>
              </a:spcBef>
              <a:spcAft>
                <a:spcPts val="500"/>
              </a:spcAft>
              <a:buSzPct val="70000"/>
              <a:buFont typeface="Arial" pitchFamily="34" charset="0"/>
              <a:buChar char="►"/>
              <a:defRPr sz="1000"/>
            </a:lvl5pPr>
            <a:lvl6pPr marL="2868404" indent="-260764" defTabSz="1043056">
              <a:spcBef>
                <a:spcPct val="20000"/>
              </a:spcBef>
              <a:buFont typeface="Arial" pitchFamily="34" charset="0"/>
              <a:buChar char="•"/>
              <a:defRPr sz="2300"/>
            </a:lvl6pPr>
            <a:lvl7pPr marL="3389932" indent="-260764" defTabSz="1043056">
              <a:spcBef>
                <a:spcPct val="20000"/>
              </a:spcBef>
              <a:buFont typeface="Arial" pitchFamily="34" charset="0"/>
              <a:buChar char="•"/>
              <a:defRPr sz="2300"/>
            </a:lvl7pPr>
            <a:lvl8pPr marL="3911460" indent="-260764" defTabSz="1043056">
              <a:spcBef>
                <a:spcPct val="20000"/>
              </a:spcBef>
              <a:buFont typeface="Arial" pitchFamily="34" charset="0"/>
              <a:buChar char="•"/>
              <a:defRPr sz="2300"/>
            </a:lvl8pPr>
            <a:lvl9pPr marL="4432988" indent="-260764" defTabSz="1043056">
              <a:spcBef>
                <a:spcPct val="20000"/>
              </a:spcBef>
              <a:buFont typeface="Arial" pitchFamily="34" charset="0"/>
              <a:buChar char="•"/>
              <a:defRPr sz="2300"/>
            </a:lvl9pPr>
          </a:lstStyle>
          <a:p>
            <a:pPr marL="913599" indent="-285341" defTabSz="894269">
              <a:spcBef>
                <a:spcPts val="0"/>
              </a:spcBef>
              <a:spcAft>
                <a:spcPts val="2399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b="0" kern="0" dirty="0" err="1">
                <a:solidFill>
                  <a:prstClr val="black"/>
                </a:solidFill>
                <a:latin typeface="Arial"/>
                <a:cs typeface="Arial"/>
              </a:rPr>
              <a:t>e-Invois</a:t>
            </a:r>
            <a:r>
              <a:rPr lang="en-US" sz="1800" b="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kern="0" dirty="0" err="1">
                <a:solidFill>
                  <a:prstClr val="black"/>
                </a:solidFill>
                <a:latin typeface="Arial"/>
                <a:cs typeface="Arial"/>
              </a:rPr>
              <a:t>menggantikan</a:t>
            </a:r>
            <a:r>
              <a:rPr lang="en-US" sz="180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kern="0" dirty="0" err="1">
                <a:solidFill>
                  <a:prstClr val="black"/>
                </a:solidFill>
                <a:latin typeface="Arial"/>
                <a:cs typeface="Arial"/>
              </a:rPr>
              <a:t>penggunaan</a:t>
            </a:r>
            <a:r>
              <a:rPr lang="en-US" sz="180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kern="0" dirty="0" err="1">
                <a:solidFill>
                  <a:prstClr val="black"/>
                </a:solidFill>
                <a:latin typeface="Arial"/>
                <a:cs typeface="Arial"/>
              </a:rPr>
              <a:t>dokumen</a:t>
            </a:r>
            <a:r>
              <a:rPr lang="en-US" sz="180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kern="0" dirty="0" err="1">
                <a:solidFill>
                  <a:prstClr val="black"/>
                </a:solidFill>
                <a:latin typeface="Arial"/>
                <a:cs typeface="Arial"/>
              </a:rPr>
              <a:t>kertas</a:t>
            </a:r>
            <a:r>
              <a:rPr lang="en-US" sz="1800" b="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b="0" kern="0" dirty="0" err="1">
                <a:solidFill>
                  <a:prstClr val="black"/>
                </a:solidFill>
                <a:latin typeface="Arial"/>
                <a:cs typeface="Arial"/>
              </a:rPr>
              <a:t>atau</a:t>
            </a:r>
            <a:r>
              <a:rPr lang="en-US" sz="1800" b="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b="0" kern="0" dirty="0" err="1">
                <a:solidFill>
                  <a:prstClr val="black"/>
                </a:solidFill>
                <a:latin typeface="Arial"/>
                <a:cs typeface="Arial"/>
              </a:rPr>
              <a:t>elektronik</a:t>
            </a:r>
            <a:r>
              <a:rPr lang="en-US" sz="1800" b="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b="0" kern="0" dirty="0" err="1">
                <a:solidFill>
                  <a:prstClr val="black"/>
                </a:solidFill>
                <a:latin typeface="Arial"/>
                <a:cs typeface="Arial"/>
              </a:rPr>
              <a:t>contohnya</a:t>
            </a:r>
            <a:r>
              <a:rPr lang="en-US" sz="1800" b="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b="0" kern="0" dirty="0" err="1">
                <a:solidFill>
                  <a:prstClr val="black"/>
                </a:solidFill>
                <a:latin typeface="Arial"/>
                <a:cs typeface="Arial"/>
              </a:rPr>
              <a:t>invois</a:t>
            </a:r>
            <a:r>
              <a:rPr lang="en-US" sz="1800" b="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b="0" kern="0" dirty="0" err="1">
                <a:solidFill>
                  <a:prstClr val="black"/>
                </a:solidFill>
                <a:latin typeface="Arial"/>
                <a:cs typeface="Arial"/>
              </a:rPr>
              <a:t>dalam</a:t>
            </a:r>
            <a:r>
              <a:rPr lang="en-US" sz="1800" b="0" kern="0" dirty="0">
                <a:solidFill>
                  <a:prstClr val="black"/>
                </a:solidFill>
                <a:latin typeface="Arial"/>
                <a:cs typeface="Arial"/>
              </a:rPr>
              <a:t> format PDF, JPEG, DOC dan lain-lain </a:t>
            </a:r>
            <a:endParaRPr lang="en-US" sz="18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3599" indent="-285341" defTabSz="894269">
              <a:spcBef>
                <a:spcPts val="0"/>
              </a:spcBef>
              <a:spcAft>
                <a:spcPts val="2399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kern="0" dirty="0" err="1">
                <a:solidFill>
                  <a:prstClr val="black"/>
                </a:solidFill>
                <a:latin typeface="Arial"/>
                <a:cs typeface="Arial"/>
              </a:rPr>
              <a:t>Jenis</a:t>
            </a:r>
            <a:r>
              <a:rPr lang="en-US" sz="180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kern="0" dirty="0" err="1">
                <a:solidFill>
                  <a:prstClr val="black"/>
                </a:solidFill>
                <a:latin typeface="Arial"/>
                <a:cs typeface="Arial"/>
              </a:rPr>
              <a:t>e-Invois</a:t>
            </a:r>
            <a:r>
              <a:rPr lang="en-US" sz="1800" b="0" kern="0" dirty="0">
                <a:solidFill>
                  <a:prstClr val="black"/>
                </a:solidFill>
                <a:latin typeface="Arial"/>
                <a:cs typeface="Arial"/>
              </a:rPr>
              <a:t> yang </a:t>
            </a:r>
            <a:r>
              <a:rPr lang="en-US" sz="1800" b="0" kern="0" dirty="0" err="1">
                <a:solidFill>
                  <a:prstClr val="black"/>
                </a:solidFill>
                <a:latin typeface="Arial"/>
                <a:cs typeface="Arial"/>
              </a:rPr>
              <a:t>boleh</a:t>
            </a:r>
            <a:r>
              <a:rPr lang="en-US" sz="1800" b="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b="0" kern="0" dirty="0" err="1">
                <a:solidFill>
                  <a:prstClr val="black"/>
                </a:solidFill>
                <a:latin typeface="Arial"/>
                <a:cs typeface="Arial"/>
              </a:rPr>
              <a:t>dikeluarkan</a:t>
            </a:r>
            <a:r>
              <a:rPr lang="en-US" sz="1800" b="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800" b="0" kern="0" dirty="0" err="1">
                <a:solidFill>
                  <a:prstClr val="black"/>
                </a:solidFill>
                <a:latin typeface="Arial"/>
                <a:cs typeface="Arial"/>
              </a:rPr>
              <a:t>adalah</a:t>
            </a:r>
            <a:r>
              <a:rPr lang="en-US" sz="1800" b="0" kern="0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</a:p>
          <a:p>
            <a:pPr marL="913599" indent="-285341" defTabSz="894269">
              <a:spcBef>
                <a:spcPts val="0"/>
              </a:spcBef>
              <a:spcAft>
                <a:spcPts val="2399"/>
              </a:spcAft>
              <a:buFont typeface="Wingdings" panose="05000000000000000000" pitchFamily="2" charset="2"/>
              <a:buChar char="§"/>
              <a:defRPr/>
            </a:pPr>
            <a:endParaRPr lang="en-US" sz="1800" b="0" kern="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913599" indent="-285341" defTabSz="894269">
              <a:spcBef>
                <a:spcPts val="0"/>
              </a:spcBef>
              <a:spcAft>
                <a:spcPts val="2399"/>
              </a:spcAft>
              <a:buFont typeface="Wingdings" panose="05000000000000000000" pitchFamily="2" charset="2"/>
              <a:buChar char="§"/>
              <a:defRPr/>
            </a:pPr>
            <a:endParaRPr lang="en-US" sz="1800" b="0" kern="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AD902B78-5853-4945-AC1E-1A232192495B}"/>
              </a:ext>
            </a:extLst>
          </p:cNvPr>
          <p:cNvSpPr/>
          <p:nvPr/>
        </p:nvSpPr>
        <p:spPr>
          <a:xfrm>
            <a:off x="602448" y="1394768"/>
            <a:ext cx="1929395" cy="2284221"/>
          </a:xfrm>
          <a:prstGeom prst="homePlate">
            <a:avLst>
              <a:gd name="adj" fmla="val 32289"/>
            </a:avLst>
          </a:prstGeom>
          <a:solidFill>
            <a:srgbClr val="243D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 defTabSz="913958">
              <a:defRPr/>
            </a:pPr>
            <a:r>
              <a:rPr lang="en-US" sz="1967" b="1" dirty="0" err="1">
                <a:solidFill>
                  <a:prstClr val="white"/>
                </a:solidFill>
                <a:latin typeface="Arial"/>
                <a:cs typeface="Arial"/>
              </a:rPr>
              <a:t>Apakah</a:t>
            </a:r>
            <a:r>
              <a:rPr lang="en-US" sz="1967" b="1" dirty="0">
                <a:solidFill>
                  <a:prstClr val="white"/>
                </a:solidFill>
                <a:latin typeface="Arial"/>
                <a:cs typeface="Arial"/>
              </a:rPr>
              <a:t> </a:t>
            </a:r>
            <a:endParaRPr lang="en-US" sz="1200" dirty="0">
              <a:solidFill>
                <a:prstClr val="white"/>
              </a:solidFill>
              <a:latin typeface="Calibri"/>
              <a:cs typeface="Calibri"/>
            </a:endParaRPr>
          </a:p>
          <a:p>
            <a:pPr algn="ctr" defTabSz="913958">
              <a:defRPr/>
            </a:pPr>
            <a:r>
              <a:rPr lang="en-US" sz="1967" b="1" dirty="0" err="1">
                <a:solidFill>
                  <a:prstClr val="white"/>
                </a:solidFill>
                <a:latin typeface="Arial"/>
                <a:cs typeface="Arial"/>
              </a:rPr>
              <a:t>e-Invois</a:t>
            </a:r>
            <a:r>
              <a:rPr lang="en-US" sz="1967" b="1" dirty="0">
                <a:solidFill>
                  <a:prstClr val="white"/>
                </a:solidFill>
                <a:latin typeface="Arial"/>
                <a:cs typeface="Arial"/>
              </a:rPr>
              <a:t>?</a:t>
            </a:r>
            <a:endParaRPr lang="en-US" sz="1200" dirty="0">
              <a:solidFill>
                <a:prstClr val="white"/>
              </a:solidFill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95560-D3A8-4FD1-8A61-9373A03F38FC}"/>
              </a:ext>
            </a:extLst>
          </p:cNvPr>
          <p:cNvSpPr txBox="1"/>
          <p:nvPr/>
        </p:nvSpPr>
        <p:spPr>
          <a:xfrm>
            <a:off x="3515104" y="2912202"/>
            <a:ext cx="696987" cy="300082"/>
          </a:xfrm>
          <a:prstGeom prst="rect">
            <a:avLst/>
          </a:prstGeom>
          <a:noFill/>
        </p:spPr>
        <p:txBody>
          <a:bodyPr wrap="none" lIns="60960" tIns="30480" rIns="60960" bIns="30480" rtlCol="0" anchor="t">
            <a:spAutoFit/>
          </a:bodyPr>
          <a:lstStyle/>
          <a:p>
            <a:pPr algn="ctr" defTabSz="913958">
              <a:defRPr/>
            </a:pPr>
            <a:r>
              <a:rPr lang="en-US" sz="1550" b="1" err="1">
                <a:solidFill>
                  <a:prstClr val="black"/>
                </a:solidFill>
                <a:latin typeface="Arial"/>
                <a:cs typeface="Arial"/>
              </a:rPr>
              <a:t>Invois</a:t>
            </a:r>
            <a:endParaRPr lang="en-US" sz="1599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FC2EEA-D61C-4DB6-A1C0-3139DA1F3D25}"/>
              </a:ext>
            </a:extLst>
          </p:cNvPr>
          <p:cNvGrpSpPr/>
          <p:nvPr/>
        </p:nvGrpSpPr>
        <p:grpSpPr>
          <a:xfrm>
            <a:off x="2608830" y="2717826"/>
            <a:ext cx="878467" cy="802959"/>
            <a:chOff x="7360755" y="3482926"/>
            <a:chExt cx="1048794" cy="1022083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7A095524-A829-4BA2-B5B7-B1A84E0C6A4E}"/>
                </a:ext>
              </a:extLst>
            </p:cNvPr>
            <p:cNvSpPr/>
            <p:nvPr/>
          </p:nvSpPr>
          <p:spPr>
            <a:xfrm>
              <a:off x="7380785" y="3490689"/>
              <a:ext cx="1028764" cy="964185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958">
                <a:defRPr/>
              </a:pPr>
              <a:endParaRPr lang="en-US" sz="1599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5C75F3-2CDC-4DE3-9925-3F069B0F0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0755" y="3482926"/>
              <a:ext cx="1022083" cy="102208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95D8AF0-113E-4642-9167-602A5A1BB354}"/>
              </a:ext>
            </a:extLst>
          </p:cNvPr>
          <p:cNvSpPr txBox="1"/>
          <p:nvPr/>
        </p:nvSpPr>
        <p:spPr>
          <a:xfrm>
            <a:off x="7689859" y="2912202"/>
            <a:ext cx="1267655" cy="302712"/>
          </a:xfrm>
          <a:prstGeom prst="rect">
            <a:avLst/>
          </a:prstGeom>
          <a:noFill/>
        </p:spPr>
        <p:txBody>
          <a:bodyPr wrap="none" lIns="60960" tIns="30480" rIns="60960" bIns="30480" rtlCol="0" anchor="t">
            <a:spAutoFit/>
          </a:bodyPr>
          <a:lstStyle/>
          <a:p>
            <a:pPr algn="ctr" defTabSz="913958">
              <a:defRPr/>
            </a:pPr>
            <a:r>
              <a:rPr lang="en-US" sz="1567" b="1">
                <a:solidFill>
                  <a:prstClr val="black"/>
                </a:solidFill>
                <a:latin typeface="Arial"/>
                <a:cs typeface="Arial"/>
              </a:rPr>
              <a:t>Nota Kredit </a:t>
            </a:r>
            <a:endParaRPr lang="en-US" sz="1599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6D395B-856E-42F8-B2DD-CAACD3FC2533}"/>
              </a:ext>
            </a:extLst>
          </p:cNvPr>
          <p:cNvGrpSpPr/>
          <p:nvPr/>
        </p:nvGrpSpPr>
        <p:grpSpPr>
          <a:xfrm>
            <a:off x="6883732" y="2717826"/>
            <a:ext cx="878467" cy="802959"/>
            <a:chOff x="7380786" y="5237275"/>
            <a:chExt cx="1028762" cy="964187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EDFE2AF9-E06A-4182-942F-57B25FEFB01F}"/>
                </a:ext>
              </a:extLst>
            </p:cNvPr>
            <p:cNvSpPr/>
            <p:nvPr/>
          </p:nvSpPr>
          <p:spPr>
            <a:xfrm>
              <a:off x="7380786" y="5237275"/>
              <a:ext cx="1028762" cy="964187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958">
                <a:defRPr/>
              </a:pPr>
              <a:endParaRPr lang="en-US" sz="1599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2F407669-8249-4A88-A13D-27D321A5D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45086" y="5271308"/>
              <a:ext cx="904985" cy="90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16B4A51-4609-4C88-A829-27FED9C71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9930" y="5974717"/>
              <a:ext cx="223121" cy="22312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89237A3-D7D9-41A4-AD00-2BE006602439}"/>
              </a:ext>
            </a:extLst>
          </p:cNvPr>
          <p:cNvSpPr txBox="1"/>
          <p:nvPr/>
        </p:nvSpPr>
        <p:spPr>
          <a:xfrm>
            <a:off x="9961679" y="2912202"/>
            <a:ext cx="1458413" cy="543867"/>
          </a:xfrm>
          <a:prstGeom prst="rect">
            <a:avLst/>
          </a:prstGeom>
          <a:noFill/>
        </p:spPr>
        <p:txBody>
          <a:bodyPr wrap="none" lIns="60960" tIns="30480" rIns="60960" bIns="30480" rtlCol="0" anchor="t">
            <a:spAutoFit/>
          </a:bodyPr>
          <a:lstStyle/>
          <a:p>
            <a:pPr algn="ctr" defTabSz="913958">
              <a:defRPr/>
            </a:pPr>
            <a:r>
              <a:rPr lang="en-US" sz="1567" b="1">
                <a:solidFill>
                  <a:prstClr val="black"/>
                </a:solidFill>
                <a:latin typeface="Arial"/>
                <a:cs typeface="Arial"/>
              </a:rPr>
              <a:t>Nota </a:t>
            </a:r>
            <a:endParaRPr lang="en-US" sz="1200">
              <a:solidFill>
                <a:prstClr val="black"/>
              </a:solidFill>
            </a:endParaRPr>
          </a:p>
          <a:p>
            <a:pPr algn="ctr" defTabSz="913958">
              <a:defRPr/>
            </a:pPr>
            <a:r>
              <a:rPr lang="en-US" sz="1567" b="1" err="1">
                <a:solidFill>
                  <a:prstClr val="black"/>
                </a:solidFill>
                <a:latin typeface="Arial"/>
                <a:cs typeface="Arial"/>
              </a:rPr>
              <a:t>Bayaran</a:t>
            </a:r>
            <a:r>
              <a:rPr lang="en-US" sz="1567" b="1">
                <a:solidFill>
                  <a:prstClr val="black"/>
                </a:solidFill>
                <a:latin typeface="Arial"/>
                <a:cs typeface="Arial"/>
              </a:rPr>
              <a:t> Balik</a:t>
            </a:r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A58DAE-741C-463B-A3F0-6DFA9C0D7D88}"/>
              </a:ext>
            </a:extLst>
          </p:cNvPr>
          <p:cNvGrpSpPr/>
          <p:nvPr/>
        </p:nvGrpSpPr>
        <p:grpSpPr>
          <a:xfrm>
            <a:off x="9169907" y="2717826"/>
            <a:ext cx="878467" cy="802959"/>
            <a:chOff x="5044568" y="3430534"/>
            <a:chExt cx="1028762" cy="964187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95BD32F4-75C8-4EE2-8FCC-3F98FCEFD8B3}"/>
                </a:ext>
              </a:extLst>
            </p:cNvPr>
            <p:cNvSpPr/>
            <p:nvPr/>
          </p:nvSpPr>
          <p:spPr>
            <a:xfrm>
              <a:off x="5044568" y="3430534"/>
              <a:ext cx="1028762" cy="964187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958">
                <a:defRPr/>
              </a:pPr>
              <a:endParaRPr lang="en-US" sz="1599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1FA848C-91E4-4214-AA90-C0876456A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4592" y="3482926"/>
              <a:ext cx="784238" cy="78424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6AF0619-DAFC-425F-AB4F-B905589862DC}"/>
              </a:ext>
            </a:extLst>
          </p:cNvPr>
          <p:cNvSpPr txBox="1"/>
          <p:nvPr/>
        </p:nvSpPr>
        <p:spPr>
          <a:xfrm>
            <a:off x="5484104" y="2912202"/>
            <a:ext cx="1189108" cy="302712"/>
          </a:xfrm>
          <a:prstGeom prst="rect">
            <a:avLst/>
          </a:prstGeom>
          <a:noFill/>
        </p:spPr>
        <p:txBody>
          <a:bodyPr wrap="none" lIns="60960" tIns="30480" rIns="60960" bIns="30480" rtlCol="0" anchor="t">
            <a:spAutoFit/>
          </a:bodyPr>
          <a:lstStyle/>
          <a:p>
            <a:pPr algn="ctr" defTabSz="913958">
              <a:defRPr/>
            </a:pPr>
            <a:r>
              <a:rPr lang="en-US" sz="1567" b="1">
                <a:solidFill>
                  <a:prstClr val="black"/>
                </a:solidFill>
                <a:latin typeface="Arial"/>
                <a:cs typeface="Arial"/>
              </a:rPr>
              <a:t>Nota Debit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A13C25-7082-4F37-8014-CE0D0A0B6EBC}"/>
              </a:ext>
            </a:extLst>
          </p:cNvPr>
          <p:cNvGrpSpPr/>
          <p:nvPr/>
        </p:nvGrpSpPr>
        <p:grpSpPr>
          <a:xfrm>
            <a:off x="4638703" y="2717826"/>
            <a:ext cx="878467" cy="802959"/>
            <a:chOff x="5082328" y="5233110"/>
            <a:chExt cx="1028762" cy="964187"/>
          </a:xfrm>
        </p:grpSpPr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23EC2A49-CD91-4DD3-B541-EC0DC8CA8FD7}"/>
                </a:ext>
              </a:extLst>
            </p:cNvPr>
            <p:cNvSpPr/>
            <p:nvPr/>
          </p:nvSpPr>
          <p:spPr>
            <a:xfrm>
              <a:off x="5082328" y="5233110"/>
              <a:ext cx="1028762" cy="964187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958">
                <a:defRPr/>
              </a:pPr>
              <a:endParaRPr lang="en-US" sz="1599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61D94E2C-01DE-447D-A1DB-6986487FC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63872" y="5262082"/>
              <a:ext cx="904985" cy="90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A7F7F5A-5928-453A-A1F0-63C5D4CF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9496" y="5936395"/>
              <a:ext cx="231614" cy="231615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0B44E4E-F640-4E10-BA35-C3FD2CB36671}"/>
              </a:ext>
            </a:extLst>
          </p:cNvPr>
          <p:cNvSpPr/>
          <p:nvPr/>
        </p:nvSpPr>
        <p:spPr>
          <a:xfrm rot="5400000">
            <a:off x="4558053" y="1858021"/>
            <a:ext cx="453215" cy="4419600"/>
          </a:xfrm>
          <a:prstGeom prst="rect">
            <a:avLst/>
          </a:prstGeom>
          <a:solidFill>
            <a:srgbClr val="243D95"/>
          </a:solidFill>
          <a:ln w="12700" cap="flat" cmpd="sng" algn="ctr">
            <a:solidFill>
              <a:srgbClr val="243D95"/>
            </a:solidFill>
            <a:prstDash val="solid"/>
            <a:miter lim="800000"/>
          </a:ln>
          <a:effectLst/>
        </p:spPr>
        <p:txBody>
          <a:bodyPr vert="vert270" lIns="60960" tIns="30480" rIns="60960" bIns="30480" rtlCol="0" anchor="ctr"/>
          <a:lstStyle/>
          <a:p>
            <a:pPr algn="ctr" defTabSz="913958">
              <a:defRPr/>
            </a:pPr>
            <a:r>
              <a:rPr lang="en-US" b="1" kern="0">
                <a:solidFill>
                  <a:prstClr val="white"/>
                </a:solidFill>
                <a:latin typeface="Arial"/>
                <a:cs typeface="Arial"/>
              </a:rPr>
              <a:t>e-</a:t>
            </a:r>
            <a:r>
              <a:rPr lang="en-US" b="1" kern="0" err="1">
                <a:solidFill>
                  <a:prstClr val="white"/>
                </a:solidFill>
                <a:latin typeface="Arial"/>
                <a:cs typeface="Arial"/>
              </a:rPr>
              <a:t>Invois</a:t>
            </a:r>
            <a:r>
              <a:rPr lang="en-US" b="1" ker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br>
              <a:rPr lang="en-US" b="1" ker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kern="0">
                <a:solidFill>
                  <a:prstClr val="white"/>
                </a:solidFill>
                <a:latin typeface="Arial"/>
                <a:cs typeface="Arial"/>
              </a:rPr>
              <a:t>(JSON/ XML)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F6F066-830F-4CF9-99B2-18A186D2C8EF}"/>
              </a:ext>
            </a:extLst>
          </p:cNvPr>
          <p:cNvSpPr/>
          <p:nvPr/>
        </p:nvSpPr>
        <p:spPr>
          <a:xfrm rot="5400000">
            <a:off x="9020672" y="1858021"/>
            <a:ext cx="453215" cy="4419600"/>
          </a:xfrm>
          <a:prstGeom prst="rect">
            <a:avLst/>
          </a:prstGeom>
          <a:solidFill>
            <a:srgbClr val="243D95"/>
          </a:solidFill>
          <a:ln w="12700" cap="flat" cmpd="sng" algn="ctr">
            <a:solidFill>
              <a:srgbClr val="243D95"/>
            </a:solidFill>
            <a:prstDash val="solid"/>
            <a:miter lim="800000"/>
          </a:ln>
          <a:effectLst/>
        </p:spPr>
        <p:txBody>
          <a:bodyPr vert="vert270" lIns="60960" tIns="30480" rIns="60960" bIns="30480" rtlCol="0" anchor="ctr"/>
          <a:lstStyle/>
          <a:p>
            <a:pPr algn="ctr" defTabSz="913958">
              <a:defRPr/>
            </a:pPr>
            <a:r>
              <a:rPr lang="en-US" b="1" kern="0">
                <a:solidFill>
                  <a:prstClr val="white"/>
                </a:solidFill>
                <a:latin typeface="Arial"/>
                <a:cs typeface="Arial"/>
              </a:rPr>
              <a:t>e-</a:t>
            </a:r>
            <a:r>
              <a:rPr lang="en-US" b="1" kern="0" err="1">
                <a:solidFill>
                  <a:prstClr val="white"/>
                </a:solidFill>
                <a:latin typeface="Arial"/>
                <a:cs typeface="Arial"/>
              </a:rPr>
              <a:t>Invois</a:t>
            </a:r>
            <a:r>
              <a:rPr lang="en-US" b="1" ker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br>
              <a:rPr lang="en-US" b="1" ker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kern="0">
                <a:solidFill>
                  <a:prstClr val="white"/>
                </a:solidFill>
                <a:latin typeface="Arial"/>
                <a:cs typeface="Arial"/>
              </a:rPr>
              <a:t>(</a:t>
            </a:r>
            <a:r>
              <a:rPr lang="en-US" b="1" kern="0" err="1">
                <a:solidFill>
                  <a:prstClr val="white"/>
                </a:solidFill>
                <a:latin typeface="Arial"/>
                <a:cs typeface="Arial"/>
              </a:rPr>
              <a:t>Representasi</a:t>
            </a:r>
            <a:r>
              <a:rPr lang="en-US" b="1" kern="0">
                <a:solidFill>
                  <a:prstClr val="white"/>
                </a:solidFill>
                <a:latin typeface="Arial"/>
                <a:cs typeface="Arial"/>
              </a:rPr>
              <a:t> Visual)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07A1D5-FD51-4098-ACEA-2838B400C6FC}"/>
              </a:ext>
            </a:extLst>
          </p:cNvPr>
          <p:cNvSpPr/>
          <p:nvPr/>
        </p:nvSpPr>
        <p:spPr>
          <a:xfrm rot="5400000">
            <a:off x="298563" y="4148067"/>
            <a:ext cx="2537164" cy="1929395"/>
          </a:xfrm>
          <a:prstGeom prst="rect">
            <a:avLst/>
          </a:prstGeom>
          <a:solidFill>
            <a:srgbClr val="243D95"/>
          </a:solidFill>
          <a:ln w="12700" cap="flat" cmpd="sng" algn="ctr">
            <a:solidFill>
              <a:srgbClr val="243D95"/>
            </a:solidFill>
            <a:prstDash val="solid"/>
            <a:miter lim="800000"/>
          </a:ln>
          <a:effectLst/>
        </p:spPr>
        <p:txBody>
          <a:bodyPr vert="vert270" lIns="60960" tIns="30480" rIns="60960" bIns="30480" rtlCol="0" anchor="ctr"/>
          <a:lstStyle/>
          <a:p>
            <a:pPr algn="ctr" defTabSz="913958">
              <a:defRPr/>
            </a:pPr>
            <a:r>
              <a:rPr lang="en-US" b="1" kern="0" dirty="0" err="1">
                <a:solidFill>
                  <a:prstClr val="white"/>
                </a:solidFill>
                <a:latin typeface="Arial"/>
                <a:cs typeface="Arial"/>
              </a:rPr>
              <a:t>Contoh</a:t>
            </a:r>
            <a:r>
              <a:rPr lang="en-US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b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kern="0" dirty="0" err="1">
                <a:solidFill>
                  <a:prstClr val="white"/>
                </a:solidFill>
                <a:latin typeface="Arial"/>
                <a:cs typeface="Arial"/>
              </a:rPr>
              <a:t>e-Invois</a:t>
            </a:r>
            <a:endParaRPr lang="en-US" b="1" kern="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C8F5066-FD6B-4035-A45A-D2E70AB2BD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3488" y="4387240"/>
            <a:ext cx="2888697" cy="1745435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560E9D-1B21-44CA-A4FD-9EF74A8BDF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9797" y="4694877"/>
            <a:ext cx="3187244" cy="1745435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26E8CAE-D9E3-49CA-8FD6-17ADC243961B}"/>
              </a:ext>
            </a:extLst>
          </p:cNvPr>
          <p:cNvGrpSpPr/>
          <p:nvPr/>
        </p:nvGrpSpPr>
        <p:grpSpPr>
          <a:xfrm>
            <a:off x="8759961" y="4661971"/>
            <a:ext cx="2670150" cy="1778343"/>
            <a:chOff x="7527127" y="3541467"/>
            <a:chExt cx="3692533" cy="2490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FA747C3-DCF9-4C7D-806F-2AB51F74CACB}"/>
                </a:ext>
              </a:extLst>
            </p:cNvPr>
            <p:cNvGrpSpPr/>
            <p:nvPr/>
          </p:nvGrpSpPr>
          <p:grpSpPr>
            <a:xfrm>
              <a:off x="7527127" y="3541467"/>
              <a:ext cx="3692533" cy="2490116"/>
              <a:chOff x="7728837" y="3254625"/>
              <a:chExt cx="3692532" cy="2490119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6F74-6E33-42A3-B617-803B3D873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6235"/>
              <a:stretch/>
            </p:blipFill>
            <p:spPr>
              <a:xfrm>
                <a:off x="7728837" y="3254625"/>
                <a:ext cx="3692532" cy="2490119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616D490-680A-4080-839C-E5F5FD713DCF}"/>
                  </a:ext>
                </a:extLst>
              </p:cNvPr>
              <p:cNvSpPr/>
              <p:nvPr/>
            </p:nvSpPr>
            <p:spPr>
              <a:xfrm>
                <a:off x="7987634" y="3539342"/>
                <a:ext cx="840136" cy="263038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913958">
                  <a:defRPr/>
                </a:pPr>
                <a:r>
                  <a:rPr lang="en-US" sz="400" kern="0">
                    <a:solidFill>
                      <a:prstClr val="black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Superstar Fragrance Treatment / Repair Heat Shampoo Refill Pack 1000ml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E4774B-6BDD-48F7-910F-CB2689B84A86}"/>
                  </a:ext>
                </a:extLst>
              </p:cNvPr>
              <p:cNvSpPr/>
              <p:nvPr/>
            </p:nvSpPr>
            <p:spPr>
              <a:xfrm>
                <a:off x="7987634" y="3842895"/>
                <a:ext cx="840136" cy="15276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913958">
                  <a:defRPr/>
                </a:pPr>
                <a:r>
                  <a:rPr lang="en-US" sz="400" kern="0">
                    <a:solidFill>
                      <a:prstClr val="black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Superstar Fragrance Shampoo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8375FD2-F77E-484A-BA46-5EF768020F8E}"/>
                  </a:ext>
                </a:extLst>
              </p:cNvPr>
              <p:cNvSpPr/>
              <p:nvPr/>
            </p:nvSpPr>
            <p:spPr>
              <a:xfrm>
                <a:off x="8037547" y="3563154"/>
                <a:ext cx="840136" cy="223267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913958">
                  <a:defRPr/>
                </a:pPr>
                <a:endParaRPr lang="en-US" sz="400" kern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3C8983D-9391-4A3D-B02E-843D3416205F}"/>
                  </a:ext>
                </a:extLst>
              </p:cNvPr>
              <p:cNvSpPr/>
              <p:nvPr/>
            </p:nvSpPr>
            <p:spPr>
              <a:xfrm>
                <a:off x="8037547" y="3835987"/>
                <a:ext cx="840136" cy="151987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913958">
                  <a:defRPr/>
                </a:pPr>
                <a:endParaRPr lang="en-US" sz="400" kern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C940A62-EBA6-4B1F-BCD1-02379E8397E8}"/>
                  </a:ext>
                </a:extLst>
              </p:cNvPr>
              <p:cNvSpPr/>
              <p:nvPr/>
            </p:nvSpPr>
            <p:spPr>
              <a:xfrm>
                <a:off x="8037547" y="4034171"/>
                <a:ext cx="840136" cy="110077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913958">
                  <a:defRPr/>
                </a:pPr>
                <a:endParaRPr lang="en-US" sz="400" kern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24A8E53-3354-4226-9D96-2160BAAAB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729017" y="5703635"/>
              <a:ext cx="327955" cy="327955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5F437D39-A74F-4AA1-A6DE-367E7016D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1245">
            <a:off x="9791087" y="5950914"/>
            <a:ext cx="1755535" cy="3000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C67839-3C94-4E6D-AA2B-32C3CBB70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1245">
            <a:off x="5247592" y="5950914"/>
            <a:ext cx="1755535" cy="3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38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25C16E4-A964-A426-C88A-6190D68B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81" y="83616"/>
            <a:ext cx="10872443" cy="822960"/>
          </a:xfrm>
        </p:spPr>
        <p:txBody>
          <a:bodyPr/>
          <a:lstStyle/>
          <a:p>
            <a:r>
              <a:rPr lang="en-US"/>
              <a:t>e-</a:t>
            </a:r>
            <a:r>
              <a:rPr lang="en-US" err="1"/>
              <a:t>Invois</a:t>
            </a:r>
            <a:r>
              <a:rPr lang="en-US"/>
              <a:t> </a:t>
            </a:r>
            <a:r>
              <a:rPr lang="en-US" err="1"/>
              <a:t>telah</a:t>
            </a:r>
            <a:r>
              <a:rPr lang="en-US"/>
              <a:t> </a:t>
            </a:r>
            <a:r>
              <a:rPr lang="en-US" err="1"/>
              <a:t>diperkenalkan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menyokong</a:t>
            </a:r>
            <a:r>
              <a:rPr lang="en-US"/>
              <a:t> </a:t>
            </a:r>
            <a:r>
              <a:rPr lang="en-US" err="1"/>
              <a:t>inisiatif</a:t>
            </a:r>
            <a:r>
              <a:rPr lang="en-US"/>
              <a:t> </a:t>
            </a:r>
            <a:r>
              <a:rPr lang="en-US" err="1"/>
              <a:t>transformasi</a:t>
            </a:r>
            <a:r>
              <a:rPr lang="en-US"/>
              <a:t> digital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91E8AD-74A5-41A0-BE52-F49E0753BF62}"/>
              </a:ext>
            </a:extLst>
          </p:cNvPr>
          <p:cNvSpPr/>
          <p:nvPr/>
        </p:nvSpPr>
        <p:spPr>
          <a:xfrm rot="5400000">
            <a:off x="5869056" y="-3885752"/>
            <a:ext cx="540866" cy="109474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60960" tIns="30480" rIns="60960" bIns="30480" rtlCol="0" anchor="ctr"/>
          <a:lstStyle/>
          <a:p>
            <a:pPr algn="ctr"/>
            <a:r>
              <a:rPr lang="en-US" sz="1767" b="1">
                <a:solidFill>
                  <a:schemeClr val="tx1"/>
                </a:solidFill>
                <a:latin typeface="Arial"/>
                <a:cs typeface="Arial"/>
              </a:rPr>
              <a:t>MODEL </a:t>
            </a:r>
            <a:r>
              <a:rPr lang="en-US" sz="1767" b="1" i="1">
                <a:solidFill>
                  <a:schemeClr val="tx1"/>
                </a:solidFill>
                <a:latin typeface="Arial"/>
                <a:cs typeface="Arial"/>
              </a:rPr>
              <a:t>CONTINUOUS TRANSACTION CONTROL </a:t>
            </a:r>
            <a:r>
              <a:rPr lang="en-US" sz="1767" b="1">
                <a:solidFill>
                  <a:schemeClr val="tx1"/>
                </a:solidFill>
                <a:latin typeface="Arial"/>
                <a:cs typeface="Arial"/>
              </a:rPr>
              <a:t>(CTC) </a:t>
            </a:r>
            <a:endParaRPr lang="en-US" sz="1767">
              <a:latin typeface="Arial"/>
              <a:cs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EB937B-E489-42EB-9FCE-03EB58E244E7}"/>
              </a:ext>
            </a:extLst>
          </p:cNvPr>
          <p:cNvSpPr/>
          <p:nvPr/>
        </p:nvSpPr>
        <p:spPr>
          <a:xfrm>
            <a:off x="785918" y="3404870"/>
            <a:ext cx="5192291" cy="424523"/>
          </a:xfrm>
          <a:prstGeom prst="roundRect">
            <a:avLst/>
          </a:prstGeom>
          <a:solidFill>
            <a:srgbClr val="072AC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>
              <a:spcAft>
                <a:spcPts val="1199"/>
              </a:spcAft>
            </a:pPr>
            <a:r>
              <a:rPr lang="en-US" sz="1567" b="1">
                <a:solidFill>
                  <a:schemeClr val="bg1"/>
                </a:solidFill>
                <a:latin typeface="Arial"/>
                <a:cs typeface="Arial"/>
              </a:rPr>
              <a:t>Portal </a:t>
            </a:r>
            <a:r>
              <a:rPr lang="en-US" sz="1567" b="1" err="1">
                <a:solidFill>
                  <a:schemeClr val="bg1"/>
                </a:solidFill>
                <a:latin typeface="Arial"/>
                <a:cs typeface="Arial"/>
              </a:rPr>
              <a:t>MyInvois</a:t>
            </a:r>
            <a:endParaRPr lang="en-US" sz="1567" err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597AA9-5242-4F9D-BC2E-7053D1C53404}"/>
              </a:ext>
            </a:extLst>
          </p:cNvPr>
          <p:cNvSpPr/>
          <p:nvPr/>
        </p:nvSpPr>
        <p:spPr>
          <a:xfrm>
            <a:off x="6431059" y="3404870"/>
            <a:ext cx="5192291" cy="431265"/>
          </a:xfrm>
          <a:prstGeom prst="roundRect">
            <a:avLst/>
          </a:prstGeom>
          <a:solidFill>
            <a:srgbClr val="072AC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>
              <a:spcAft>
                <a:spcPts val="1199"/>
              </a:spcAft>
            </a:pPr>
            <a:r>
              <a:rPr lang="en-US" sz="1567" b="1" i="1">
                <a:solidFill>
                  <a:schemeClr val="bg1"/>
                </a:solidFill>
                <a:latin typeface="Arial"/>
                <a:cs typeface="Arial"/>
              </a:rPr>
              <a:t>Application Programming Interface</a:t>
            </a:r>
            <a:r>
              <a:rPr lang="en-US" sz="1567" b="1">
                <a:solidFill>
                  <a:schemeClr val="bg1"/>
                </a:solidFill>
                <a:latin typeface="Arial"/>
                <a:cs typeface="Arial"/>
              </a:rPr>
              <a:t> (“API”)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AE0D6-CE08-4577-8CDE-8D51EB3C82E6}"/>
              </a:ext>
            </a:extLst>
          </p:cNvPr>
          <p:cNvSpPr txBox="1"/>
          <p:nvPr/>
        </p:nvSpPr>
        <p:spPr>
          <a:xfrm>
            <a:off x="7196454" y="4710434"/>
            <a:ext cx="4797602" cy="1738296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>
              <a:lnSpc>
                <a:spcPct val="120000"/>
              </a:lnSpc>
              <a:spcAft>
                <a:spcPts val="1999"/>
              </a:spcAft>
            </a:pP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Memerlukan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pelaburan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permulaan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dalam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teknologi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dan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penyesuaian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kepada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sistem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sedia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ada</a:t>
            </a:r>
            <a:endParaRPr lang="en-US" sz="1567" b="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spcAft>
                <a:spcPts val="1999"/>
              </a:spcAft>
            </a:pP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Sesuai</a:t>
            </a:r>
            <a:r>
              <a:rPr lang="en-GB" sz="1567" b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untuk</a:t>
            </a:r>
            <a:r>
              <a:rPr lang="en-GB" sz="1567" b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pembayar</a:t>
            </a:r>
            <a:r>
              <a:rPr lang="en-GB" sz="1567" b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cukai</a:t>
            </a:r>
            <a:r>
              <a:rPr lang="en-GB" sz="1567" b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besar</a:t>
            </a:r>
            <a:r>
              <a:rPr lang="en-GB" sz="1567" b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atau</a:t>
            </a:r>
            <a:r>
              <a:rPr lang="en-GB" sz="1567" b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perniagaan</a:t>
            </a:r>
            <a:r>
              <a:rPr lang="en-GB" sz="1567" b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dengan</a:t>
            </a:r>
            <a:r>
              <a:rPr lang="en-GB" sz="1567" b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jumlah</a:t>
            </a:r>
            <a:r>
              <a:rPr lang="en-GB" sz="1567" b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transaksi</a:t>
            </a:r>
            <a:r>
              <a:rPr lang="en-GB" sz="1567" b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 yang </a:t>
            </a:r>
            <a:r>
              <a:rPr lang="en-GB" sz="1567" b="1" err="1">
                <a:solidFill>
                  <a:schemeClr val="bg1"/>
                </a:solidFill>
                <a:latin typeface="Arial"/>
                <a:ea typeface="Arial MT"/>
                <a:cs typeface="Arial"/>
              </a:rPr>
              <a:t>besar</a:t>
            </a:r>
            <a:endParaRPr lang="en-GB" sz="1567" b="1">
              <a:solidFill>
                <a:schemeClr val="bg1"/>
              </a:solidFill>
              <a:latin typeface="Arial"/>
              <a:ea typeface="Arial MT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5741F3-ACC0-4F0C-AA74-C0B4133B27E2}"/>
              </a:ext>
            </a:extLst>
          </p:cNvPr>
          <p:cNvSpPr txBox="1"/>
          <p:nvPr/>
        </p:nvSpPr>
        <p:spPr>
          <a:xfrm>
            <a:off x="1865923" y="4791416"/>
            <a:ext cx="4173093" cy="1523815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>
              <a:spcAft>
                <a:spcPts val="1999"/>
              </a:spcAft>
            </a:pP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Mudah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diakses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oleh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semua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pembayar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cukai</a:t>
            </a:r>
            <a:endParaRPr lang="en-US" sz="1200">
              <a:solidFill>
                <a:schemeClr val="bg1"/>
              </a:solidFill>
            </a:endParaRPr>
          </a:p>
          <a:p>
            <a:pPr>
              <a:spcAft>
                <a:spcPts val="1999"/>
              </a:spcAft>
            </a:pP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Pembayar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cukai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yang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perlu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mengeluarkan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e-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Invois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tetapi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tiada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ketersediaan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b="1" err="1">
                <a:solidFill>
                  <a:schemeClr val="bg1"/>
                </a:solidFill>
                <a:latin typeface="Arial"/>
                <a:cs typeface="Arial"/>
              </a:rPr>
              <a:t>sambungan</a:t>
            </a:r>
            <a:r>
              <a:rPr lang="en-GB" sz="1567" b="1">
                <a:solidFill>
                  <a:schemeClr val="bg1"/>
                </a:solidFill>
                <a:latin typeface="Arial"/>
                <a:cs typeface="Arial"/>
              </a:rPr>
              <a:t> API</a:t>
            </a: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3626AE-5E7F-406A-A6CA-FA36D7D7AE81}"/>
              </a:ext>
            </a:extLst>
          </p:cNvPr>
          <p:cNvSpPr txBox="1"/>
          <p:nvPr/>
        </p:nvSpPr>
        <p:spPr>
          <a:xfrm>
            <a:off x="775765" y="3988439"/>
            <a:ext cx="5181632" cy="543867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algn="ctr"/>
            <a:r>
              <a:rPr lang="en-GB" sz="1567">
                <a:solidFill>
                  <a:schemeClr val="bg1"/>
                </a:solidFill>
                <a:latin typeface="Arial"/>
                <a:cs typeface="Arial"/>
              </a:rPr>
              <a:t>Portal MyInvois yang </a:t>
            </a:r>
            <a:r>
              <a:rPr lang="en-GB" sz="1567" err="1">
                <a:solidFill>
                  <a:schemeClr val="bg1"/>
                </a:solidFill>
                <a:latin typeface="Arial"/>
                <a:cs typeface="Arial"/>
              </a:rPr>
              <a:t>dibangunkan</a:t>
            </a:r>
            <a:r>
              <a:rPr lang="en-GB" sz="1567">
                <a:solidFill>
                  <a:schemeClr val="bg1"/>
                </a:solidFill>
                <a:latin typeface="Arial"/>
                <a:cs typeface="Arial"/>
              </a:rPr>
              <a:t> oleh LHDNM </a:t>
            </a:r>
            <a:r>
              <a:rPr lang="en-GB" sz="1567" err="1">
                <a:solidFill>
                  <a:schemeClr val="bg1"/>
                </a:solidFill>
                <a:latin typeface="Arial"/>
                <a:cs typeface="Arial"/>
              </a:rPr>
              <a:t>bagi</a:t>
            </a:r>
            <a:r>
              <a:rPr lang="en-GB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err="1">
                <a:solidFill>
                  <a:schemeClr val="bg1"/>
                </a:solidFill>
                <a:latin typeface="Arial"/>
                <a:cs typeface="Arial"/>
              </a:rPr>
              <a:t>kegunaan</a:t>
            </a:r>
            <a:r>
              <a:rPr lang="en-GB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err="1">
                <a:solidFill>
                  <a:schemeClr val="bg1"/>
                </a:solidFill>
                <a:latin typeface="Arial"/>
                <a:cs typeface="Arial"/>
              </a:rPr>
              <a:t>semua</a:t>
            </a:r>
            <a:r>
              <a:rPr lang="en-GB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err="1">
                <a:solidFill>
                  <a:schemeClr val="bg1"/>
                </a:solidFill>
                <a:latin typeface="Arial"/>
                <a:cs typeface="Arial"/>
              </a:rPr>
              <a:t>pembayar</a:t>
            </a:r>
            <a:r>
              <a:rPr lang="en-GB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67" err="1">
                <a:solidFill>
                  <a:schemeClr val="bg1"/>
                </a:solidFill>
                <a:latin typeface="Arial"/>
                <a:cs typeface="Arial"/>
              </a:rPr>
              <a:t>cukai</a:t>
            </a:r>
            <a:r>
              <a:rPr lang="en-GB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E4D1CD-99F7-4BF7-A23D-8DA571FDF83E}"/>
              </a:ext>
            </a:extLst>
          </p:cNvPr>
          <p:cNvSpPr txBox="1"/>
          <p:nvPr/>
        </p:nvSpPr>
        <p:spPr>
          <a:xfrm>
            <a:off x="6420903" y="3880773"/>
            <a:ext cx="5192292" cy="785023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algn="ctr"/>
            <a:r>
              <a:rPr lang="en-US" sz="1567">
                <a:solidFill>
                  <a:schemeClr val="bg1"/>
                </a:solidFill>
                <a:latin typeface="Arial"/>
                <a:cs typeface="Arial"/>
              </a:rPr>
              <a:t>API </a:t>
            </a:r>
            <a:r>
              <a:rPr lang="en-US" sz="1567" err="1">
                <a:solidFill>
                  <a:schemeClr val="bg1"/>
                </a:solidFill>
                <a:latin typeface="Arial"/>
                <a:cs typeface="Arial"/>
              </a:rPr>
              <a:t>adalah</a:t>
            </a:r>
            <a:r>
              <a:rPr lang="en-US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567" err="1">
                <a:solidFill>
                  <a:schemeClr val="bg1"/>
                </a:solidFill>
                <a:latin typeface="Arial"/>
                <a:cs typeface="Arial"/>
              </a:rPr>
              <a:t>satu</a:t>
            </a:r>
            <a:r>
              <a:rPr lang="en-US" sz="1567">
                <a:solidFill>
                  <a:schemeClr val="bg1"/>
                </a:solidFill>
                <a:latin typeface="Arial"/>
                <a:cs typeface="Arial"/>
              </a:rPr>
              <a:t> set </a:t>
            </a:r>
            <a:r>
              <a:rPr lang="en-US" sz="1567" err="1">
                <a:solidFill>
                  <a:schemeClr val="bg1"/>
                </a:solidFill>
                <a:latin typeface="Arial"/>
                <a:cs typeface="Arial"/>
              </a:rPr>
              <a:t>kod</a:t>
            </a:r>
            <a:r>
              <a:rPr lang="en-US" sz="1567">
                <a:solidFill>
                  <a:schemeClr val="bg1"/>
                </a:solidFill>
                <a:latin typeface="Arial"/>
                <a:cs typeface="Arial"/>
              </a:rPr>
              <a:t> program yang </a:t>
            </a:r>
            <a:r>
              <a:rPr lang="en-US" sz="1567" err="1">
                <a:solidFill>
                  <a:schemeClr val="bg1"/>
                </a:solidFill>
                <a:latin typeface="Arial"/>
                <a:cs typeface="Arial"/>
              </a:rPr>
              <a:t>membenarkan</a:t>
            </a:r>
            <a:r>
              <a:rPr lang="en-US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567" err="1">
                <a:solidFill>
                  <a:schemeClr val="bg1"/>
                </a:solidFill>
                <a:latin typeface="Arial"/>
                <a:cs typeface="Arial"/>
              </a:rPr>
              <a:t>pembayar</a:t>
            </a:r>
            <a:r>
              <a:rPr lang="en-US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567" err="1">
                <a:solidFill>
                  <a:schemeClr val="bg1"/>
                </a:solidFill>
                <a:latin typeface="Arial"/>
                <a:cs typeface="Arial"/>
              </a:rPr>
              <a:t>cukai</a:t>
            </a:r>
            <a:r>
              <a:rPr lang="en-US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567" err="1">
                <a:solidFill>
                  <a:schemeClr val="bg1"/>
                </a:solidFill>
                <a:latin typeface="Arial"/>
                <a:cs typeface="Arial"/>
              </a:rPr>
              <a:t>mengemukakan</a:t>
            </a:r>
            <a:r>
              <a:rPr lang="en-US" sz="1567">
                <a:solidFill>
                  <a:schemeClr val="bg1"/>
                </a:solidFill>
                <a:latin typeface="Arial"/>
                <a:cs typeface="Arial"/>
              </a:rPr>
              <a:t> e-</a:t>
            </a:r>
            <a:r>
              <a:rPr lang="en-US" sz="1567" err="1">
                <a:solidFill>
                  <a:schemeClr val="bg1"/>
                </a:solidFill>
                <a:latin typeface="Arial"/>
                <a:cs typeface="Arial"/>
              </a:rPr>
              <a:t>Invois</a:t>
            </a:r>
            <a:r>
              <a:rPr lang="en-US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567" err="1">
                <a:solidFill>
                  <a:schemeClr val="bg1"/>
                </a:solidFill>
                <a:latin typeface="Arial"/>
                <a:cs typeface="Arial"/>
              </a:rPr>
              <a:t>secara</a:t>
            </a:r>
            <a:r>
              <a:rPr lang="en-US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567" err="1">
                <a:solidFill>
                  <a:schemeClr val="bg1"/>
                </a:solidFill>
                <a:latin typeface="Arial"/>
                <a:cs typeface="Arial"/>
              </a:rPr>
              <a:t>integrasi</a:t>
            </a:r>
            <a:r>
              <a:rPr lang="en-US" sz="1567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567" err="1">
                <a:solidFill>
                  <a:schemeClr val="bg1"/>
                </a:solidFill>
                <a:latin typeface="Arial"/>
                <a:cs typeface="Arial"/>
              </a:rPr>
              <a:t>sistem</a:t>
            </a:r>
            <a:endParaRPr lang="en-US" sz="1200">
              <a:solidFill>
                <a:schemeClr val="bg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9509588-2BEA-4991-9819-630354B4DA4E}"/>
              </a:ext>
            </a:extLst>
          </p:cNvPr>
          <p:cNvCxnSpPr>
            <a:cxnSpLocks/>
          </p:cNvCxnSpPr>
          <p:nvPr/>
        </p:nvCxnSpPr>
        <p:spPr>
          <a:xfrm>
            <a:off x="6199304" y="3597541"/>
            <a:ext cx="0" cy="2741772"/>
          </a:xfrm>
          <a:prstGeom prst="line">
            <a:avLst/>
          </a:prstGeom>
          <a:ln w="19050">
            <a:solidFill>
              <a:srgbClr val="76717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rrow: Pentagon 49">
            <a:extLst>
              <a:ext uri="{FF2B5EF4-FFF2-40B4-BE49-F238E27FC236}">
                <a16:creationId xmlns:a16="http://schemas.microsoft.com/office/drawing/2014/main" id="{E513E185-84E0-4417-8A7C-9C2C6A4F0A9C}"/>
              </a:ext>
            </a:extLst>
          </p:cNvPr>
          <p:cNvSpPr/>
          <p:nvPr/>
        </p:nvSpPr>
        <p:spPr>
          <a:xfrm rot="5400000">
            <a:off x="5504180" y="-3036832"/>
            <a:ext cx="1270615" cy="10947416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612" indent="-285612" defTabSz="913958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altLang="en-US" sz="1399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730F1C-45DB-4F7B-9EB2-5297F55F2C3E}"/>
              </a:ext>
            </a:extLst>
          </p:cNvPr>
          <p:cNvSpPr txBox="1"/>
          <p:nvPr/>
        </p:nvSpPr>
        <p:spPr>
          <a:xfrm>
            <a:off x="1231374" y="1843228"/>
            <a:ext cx="9281929" cy="785023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567" b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Satu model yang </a:t>
            </a:r>
            <a:r>
              <a:rPr lang="en-US" sz="1567" b="1" err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mempunyai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tahap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kawalan yang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tinggi</a:t>
            </a:r>
            <a:r>
              <a:rPr lang="en-US" sz="1567" b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bagi</a:t>
            </a:r>
            <a:r>
              <a:rPr lang="en-US" sz="1567" b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validasi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data yang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diterima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oleh LHDNM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serta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memberi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fleksibiliti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kepada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pembayar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cukai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dalam</a:t>
            </a:r>
            <a:r>
              <a:rPr lang="en-US" sz="1567" b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menentukan</a:t>
            </a:r>
            <a:r>
              <a:rPr lang="en-US" sz="1567" b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cara</a:t>
            </a:r>
            <a:r>
              <a:rPr lang="en-US" sz="1567" b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pengemukaan</a:t>
            </a:r>
            <a:r>
              <a:rPr lang="en-US" sz="1567" b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 e-</a:t>
            </a:r>
            <a:r>
              <a:rPr lang="en-US" sz="1567" b="1" err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Invois</a:t>
            </a:r>
            <a:r>
              <a:rPr lang="en-US" sz="1567" b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kepada</a:t>
            </a:r>
            <a:r>
              <a:rPr lang="en-US" sz="1567" b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 LHDNM </a:t>
            </a:r>
            <a:r>
              <a:rPr lang="en-US" sz="1567" b="1" err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bagi</a:t>
            </a:r>
            <a:r>
              <a:rPr lang="en-US" sz="1567" b="1">
                <a:solidFill>
                  <a:srgbClr val="151D85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pengesahan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secara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hampir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err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serta-merta</a:t>
            </a:r>
            <a:r>
              <a:rPr lang="en-US" sz="1567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567" b="1" i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(near real-time)</a:t>
            </a:r>
            <a:endParaRPr lang="en-US" sz="1200" i="1">
              <a:solidFill>
                <a:srgbClr val="00206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36239B-29F7-4824-93AC-B927829E66EE}"/>
              </a:ext>
            </a:extLst>
          </p:cNvPr>
          <p:cNvSpPr txBox="1"/>
          <p:nvPr/>
        </p:nvSpPr>
        <p:spPr>
          <a:xfrm>
            <a:off x="512380" y="2830579"/>
            <a:ext cx="467819" cy="132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58"/>
            <a:r>
              <a:rPr lang="en-US" sz="7994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AB06C4-7E72-4027-A385-CACDDF479CFB}"/>
              </a:ext>
            </a:extLst>
          </p:cNvPr>
          <p:cNvSpPr txBox="1"/>
          <p:nvPr/>
        </p:nvSpPr>
        <p:spPr>
          <a:xfrm>
            <a:off x="6223570" y="2826179"/>
            <a:ext cx="467819" cy="132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58"/>
            <a:r>
              <a:rPr lang="en-US" sz="7994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/>
              </a:rPr>
              <a:t>2</a:t>
            </a:r>
          </a:p>
        </p:txBody>
      </p:sp>
      <p:grpSp>
        <p:nvGrpSpPr>
          <p:cNvPr id="54" name="object 21">
            <a:extLst>
              <a:ext uri="{FF2B5EF4-FFF2-40B4-BE49-F238E27FC236}">
                <a16:creationId xmlns:a16="http://schemas.microsoft.com/office/drawing/2014/main" id="{E3D3C3D7-4DF9-4AFE-A16F-D54C0A4392DA}"/>
              </a:ext>
            </a:extLst>
          </p:cNvPr>
          <p:cNvGrpSpPr/>
          <p:nvPr/>
        </p:nvGrpSpPr>
        <p:grpSpPr>
          <a:xfrm>
            <a:off x="1083692" y="5614416"/>
            <a:ext cx="558165" cy="421005"/>
            <a:chOff x="1080516" y="5614415"/>
            <a:chExt cx="558165" cy="421005"/>
          </a:xfrm>
        </p:grpSpPr>
        <p:sp>
          <p:nvSpPr>
            <p:cNvPr id="55" name="object 22">
              <a:extLst>
                <a:ext uri="{FF2B5EF4-FFF2-40B4-BE49-F238E27FC236}">
                  <a16:creationId xmlns:a16="http://schemas.microsoft.com/office/drawing/2014/main" id="{78B760BF-50BA-4FB2-9275-AFDC299DB0F5}"/>
                </a:ext>
              </a:extLst>
            </p:cNvPr>
            <p:cNvSpPr/>
            <p:nvPr/>
          </p:nvSpPr>
          <p:spPr>
            <a:xfrm>
              <a:off x="1080516" y="5614415"/>
              <a:ext cx="558165" cy="421005"/>
            </a:xfrm>
            <a:custGeom>
              <a:avLst/>
              <a:gdLst/>
              <a:ahLst/>
              <a:cxnLst/>
              <a:rect l="l" t="t" r="r" b="b"/>
              <a:pathLst>
                <a:path w="558164" h="421004">
                  <a:moveTo>
                    <a:pt x="57912" y="25920"/>
                  </a:moveTo>
                  <a:lnTo>
                    <a:pt x="39624" y="25920"/>
                  </a:lnTo>
                  <a:lnTo>
                    <a:pt x="39624" y="38100"/>
                  </a:lnTo>
                  <a:lnTo>
                    <a:pt x="57912" y="38100"/>
                  </a:lnTo>
                  <a:lnTo>
                    <a:pt x="57912" y="25920"/>
                  </a:lnTo>
                  <a:close/>
                </a:path>
                <a:path w="558164" h="421004">
                  <a:moveTo>
                    <a:pt x="89916" y="25920"/>
                  </a:moveTo>
                  <a:lnTo>
                    <a:pt x="71628" y="25920"/>
                  </a:lnTo>
                  <a:lnTo>
                    <a:pt x="71628" y="38100"/>
                  </a:lnTo>
                  <a:lnTo>
                    <a:pt x="89916" y="38100"/>
                  </a:lnTo>
                  <a:lnTo>
                    <a:pt x="89916" y="25920"/>
                  </a:lnTo>
                  <a:close/>
                </a:path>
                <a:path w="558164" h="421004">
                  <a:moveTo>
                    <a:pt x="118872" y="25920"/>
                  </a:moveTo>
                  <a:lnTo>
                    <a:pt x="102108" y="25920"/>
                  </a:lnTo>
                  <a:lnTo>
                    <a:pt x="102108" y="38100"/>
                  </a:lnTo>
                  <a:lnTo>
                    <a:pt x="118872" y="38100"/>
                  </a:lnTo>
                  <a:lnTo>
                    <a:pt x="118872" y="25920"/>
                  </a:lnTo>
                  <a:close/>
                </a:path>
                <a:path w="558164" h="421004">
                  <a:moveTo>
                    <a:pt x="489204" y="157772"/>
                  </a:moveTo>
                  <a:lnTo>
                    <a:pt x="476250" y="157772"/>
                  </a:lnTo>
                  <a:lnTo>
                    <a:pt x="476250" y="323811"/>
                  </a:lnTo>
                  <a:lnTo>
                    <a:pt x="489204" y="323811"/>
                  </a:lnTo>
                  <a:lnTo>
                    <a:pt x="489204" y="157772"/>
                  </a:lnTo>
                  <a:close/>
                </a:path>
                <a:path w="558164" h="421004">
                  <a:moveTo>
                    <a:pt x="489204" y="145034"/>
                  </a:moveTo>
                  <a:lnTo>
                    <a:pt x="68580" y="145034"/>
                  </a:lnTo>
                  <a:lnTo>
                    <a:pt x="68580" y="157734"/>
                  </a:lnTo>
                  <a:lnTo>
                    <a:pt x="68580" y="324104"/>
                  </a:lnTo>
                  <a:lnTo>
                    <a:pt x="68580" y="336804"/>
                  </a:lnTo>
                  <a:lnTo>
                    <a:pt x="489204" y="336804"/>
                  </a:lnTo>
                  <a:lnTo>
                    <a:pt x="489204" y="324104"/>
                  </a:lnTo>
                  <a:lnTo>
                    <a:pt x="81546" y="324104"/>
                  </a:lnTo>
                  <a:lnTo>
                    <a:pt x="81546" y="157734"/>
                  </a:lnTo>
                  <a:lnTo>
                    <a:pt x="489204" y="157734"/>
                  </a:lnTo>
                  <a:lnTo>
                    <a:pt x="489204" y="145034"/>
                  </a:lnTo>
                  <a:close/>
                </a:path>
                <a:path w="558164" h="421004">
                  <a:moveTo>
                    <a:pt x="557784" y="254"/>
                  </a:moveTo>
                  <a:lnTo>
                    <a:pt x="544830" y="254"/>
                  </a:lnTo>
                  <a:lnTo>
                    <a:pt x="544830" y="12954"/>
                  </a:lnTo>
                  <a:lnTo>
                    <a:pt x="544830" y="49707"/>
                  </a:lnTo>
                  <a:lnTo>
                    <a:pt x="161544" y="49784"/>
                  </a:lnTo>
                  <a:lnTo>
                    <a:pt x="161544" y="12954"/>
                  </a:lnTo>
                  <a:lnTo>
                    <a:pt x="544830" y="12954"/>
                  </a:lnTo>
                  <a:lnTo>
                    <a:pt x="544830" y="254"/>
                  </a:lnTo>
                  <a:lnTo>
                    <a:pt x="161544" y="254"/>
                  </a:lnTo>
                  <a:lnTo>
                    <a:pt x="161544" y="0"/>
                  </a:lnTo>
                  <a:lnTo>
                    <a:pt x="147828" y="0"/>
                  </a:lnTo>
                  <a:lnTo>
                    <a:pt x="147828" y="254"/>
                  </a:lnTo>
                  <a:lnTo>
                    <a:pt x="147828" y="12954"/>
                  </a:lnTo>
                  <a:lnTo>
                    <a:pt x="147828" y="49784"/>
                  </a:lnTo>
                  <a:lnTo>
                    <a:pt x="12966" y="49784"/>
                  </a:lnTo>
                  <a:lnTo>
                    <a:pt x="12966" y="12954"/>
                  </a:lnTo>
                  <a:lnTo>
                    <a:pt x="147828" y="12954"/>
                  </a:lnTo>
                  <a:lnTo>
                    <a:pt x="147828" y="254"/>
                  </a:lnTo>
                  <a:lnTo>
                    <a:pt x="0" y="254"/>
                  </a:lnTo>
                  <a:lnTo>
                    <a:pt x="0" y="12954"/>
                  </a:lnTo>
                  <a:lnTo>
                    <a:pt x="0" y="49784"/>
                  </a:lnTo>
                  <a:lnTo>
                    <a:pt x="0" y="62484"/>
                  </a:lnTo>
                  <a:lnTo>
                    <a:pt x="0" y="407924"/>
                  </a:lnTo>
                  <a:lnTo>
                    <a:pt x="0" y="420624"/>
                  </a:lnTo>
                  <a:lnTo>
                    <a:pt x="557784" y="420624"/>
                  </a:lnTo>
                  <a:lnTo>
                    <a:pt x="557784" y="407924"/>
                  </a:lnTo>
                  <a:lnTo>
                    <a:pt x="12966" y="407924"/>
                  </a:lnTo>
                  <a:lnTo>
                    <a:pt x="12966" y="62484"/>
                  </a:lnTo>
                  <a:lnTo>
                    <a:pt x="147828" y="62484"/>
                  </a:lnTo>
                  <a:lnTo>
                    <a:pt x="161544" y="62484"/>
                  </a:lnTo>
                  <a:lnTo>
                    <a:pt x="544830" y="62484"/>
                  </a:lnTo>
                  <a:lnTo>
                    <a:pt x="544830" y="407657"/>
                  </a:lnTo>
                  <a:lnTo>
                    <a:pt x="557784" y="407657"/>
                  </a:lnTo>
                  <a:lnTo>
                    <a:pt x="557784" y="62484"/>
                  </a:lnTo>
                  <a:lnTo>
                    <a:pt x="557784" y="49784"/>
                  </a:lnTo>
                  <a:lnTo>
                    <a:pt x="557784" y="12966"/>
                  </a:lnTo>
                  <a:lnTo>
                    <a:pt x="557784" y="12776"/>
                  </a:lnTo>
                  <a:lnTo>
                    <a:pt x="557784" y="254"/>
                  </a:lnTo>
                  <a:close/>
                </a:path>
              </a:pathLst>
            </a:custGeom>
            <a:solidFill>
              <a:srgbClr val="DDD30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6" name="object 23">
              <a:extLst>
                <a:ext uri="{FF2B5EF4-FFF2-40B4-BE49-F238E27FC236}">
                  <a16:creationId xmlns:a16="http://schemas.microsoft.com/office/drawing/2014/main" id="{B3121923-54EB-4476-A208-2160B323C8B4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6820" y="5803391"/>
              <a:ext cx="265176" cy="105156"/>
            </a:xfrm>
            <a:prstGeom prst="rect">
              <a:avLst/>
            </a:prstGeom>
          </p:spPr>
        </p:pic>
      </p:grpSp>
      <p:pic>
        <p:nvPicPr>
          <p:cNvPr id="57" name="object 29">
            <a:extLst>
              <a:ext uri="{FF2B5EF4-FFF2-40B4-BE49-F238E27FC236}">
                <a16:creationId xmlns:a16="http://schemas.microsoft.com/office/drawing/2014/main" id="{8EEB1589-8B2F-495C-98BF-7C1C0BAC41BA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699" y="4735068"/>
            <a:ext cx="432816" cy="640079"/>
          </a:xfrm>
          <a:prstGeom prst="rect">
            <a:avLst/>
          </a:prstGeom>
        </p:spPr>
      </p:pic>
      <p:sp>
        <p:nvSpPr>
          <p:cNvPr id="58" name="object 17">
            <a:extLst>
              <a:ext uri="{FF2B5EF4-FFF2-40B4-BE49-F238E27FC236}">
                <a16:creationId xmlns:a16="http://schemas.microsoft.com/office/drawing/2014/main" id="{9BEF1C22-0AD2-423F-916A-05B90091AE30}"/>
              </a:ext>
            </a:extLst>
          </p:cNvPr>
          <p:cNvSpPr/>
          <p:nvPr/>
        </p:nvSpPr>
        <p:spPr>
          <a:xfrm>
            <a:off x="6507416" y="5803392"/>
            <a:ext cx="558165" cy="449580"/>
          </a:xfrm>
          <a:custGeom>
            <a:avLst/>
            <a:gdLst/>
            <a:ahLst/>
            <a:cxnLst/>
            <a:rect l="l" t="t" r="r" b="b"/>
            <a:pathLst>
              <a:path w="558165" h="449579">
                <a:moveTo>
                  <a:pt x="557796" y="333311"/>
                </a:moveTo>
                <a:lnTo>
                  <a:pt x="555510" y="325437"/>
                </a:lnTo>
                <a:lnTo>
                  <a:pt x="550354" y="316903"/>
                </a:lnTo>
                <a:lnTo>
                  <a:pt x="549287" y="315112"/>
                </a:lnTo>
                <a:lnTo>
                  <a:pt x="545350" y="312191"/>
                </a:lnTo>
                <a:lnTo>
                  <a:pt x="545350" y="333870"/>
                </a:lnTo>
                <a:lnTo>
                  <a:pt x="545350" y="338924"/>
                </a:lnTo>
                <a:lnTo>
                  <a:pt x="543064" y="343420"/>
                </a:lnTo>
                <a:lnTo>
                  <a:pt x="540905" y="347916"/>
                </a:lnTo>
                <a:lnTo>
                  <a:pt x="536968" y="351282"/>
                </a:lnTo>
                <a:lnTo>
                  <a:pt x="302653" y="437222"/>
                </a:lnTo>
                <a:lnTo>
                  <a:pt x="133235" y="390042"/>
                </a:lnTo>
                <a:lnTo>
                  <a:pt x="11823" y="390042"/>
                </a:lnTo>
                <a:lnTo>
                  <a:pt x="11823" y="287807"/>
                </a:lnTo>
                <a:lnTo>
                  <a:pt x="83578" y="287807"/>
                </a:lnTo>
                <a:lnTo>
                  <a:pt x="84086" y="286689"/>
                </a:lnTo>
                <a:lnTo>
                  <a:pt x="101231" y="277431"/>
                </a:lnTo>
                <a:lnTo>
                  <a:pt x="119354" y="270751"/>
                </a:lnTo>
                <a:lnTo>
                  <a:pt x="138188" y="266712"/>
                </a:lnTo>
                <a:lnTo>
                  <a:pt x="157492" y="265341"/>
                </a:lnTo>
                <a:lnTo>
                  <a:pt x="187286" y="268643"/>
                </a:lnTo>
                <a:lnTo>
                  <a:pt x="215150" y="278269"/>
                </a:lnTo>
                <a:lnTo>
                  <a:pt x="240144" y="293776"/>
                </a:lnTo>
                <a:lnTo>
                  <a:pt x="261378" y="314769"/>
                </a:lnTo>
                <a:lnTo>
                  <a:pt x="262521" y="316458"/>
                </a:lnTo>
                <a:lnTo>
                  <a:pt x="264172" y="317017"/>
                </a:lnTo>
                <a:lnTo>
                  <a:pt x="390156" y="317017"/>
                </a:lnTo>
                <a:lnTo>
                  <a:pt x="392442" y="318135"/>
                </a:lnTo>
                <a:lnTo>
                  <a:pt x="394601" y="320954"/>
                </a:lnTo>
                <a:lnTo>
                  <a:pt x="397522" y="324878"/>
                </a:lnTo>
                <a:lnTo>
                  <a:pt x="398030" y="331622"/>
                </a:lnTo>
                <a:lnTo>
                  <a:pt x="396379" y="336118"/>
                </a:lnTo>
                <a:lnTo>
                  <a:pt x="394601" y="338924"/>
                </a:lnTo>
                <a:lnTo>
                  <a:pt x="392442" y="343420"/>
                </a:lnTo>
                <a:lnTo>
                  <a:pt x="388378" y="347916"/>
                </a:lnTo>
                <a:lnTo>
                  <a:pt x="387870" y="347916"/>
                </a:lnTo>
                <a:lnTo>
                  <a:pt x="387362" y="348475"/>
                </a:lnTo>
                <a:lnTo>
                  <a:pt x="356755" y="358584"/>
                </a:lnTo>
                <a:lnTo>
                  <a:pt x="223024" y="358584"/>
                </a:lnTo>
                <a:lnTo>
                  <a:pt x="220230" y="361391"/>
                </a:lnTo>
                <a:lnTo>
                  <a:pt x="220230" y="367576"/>
                </a:lnTo>
                <a:lnTo>
                  <a:pt x="223024" y="370382"/>
                </a:lnTo>
                <a:lnTo>
                  <a:pt x="356755" y="370382"/>
                </a:lnTo>
                <a:lnTo>
                  <a:pt x="369214" y="369404"/>
                </a:lnTo>
                <a:lnTo>
                  <a:pt x="379526" y="366737"/>
                </a:lnTo>
                <a:lnTo>
                  <a:pt x="387908" y="362800"/>
                </a:lnTo>
                <a:lnTo>
                  <a:pt x="394601" y="358025"/>
                </a:lnTo>
                <a:lnTo>
                  <a:pt x="445350" y="341731"/>
                </a:lnTo>
                <a:lnTo>
                  <a:pt x="520585" y="317576"/>
                </a:lnTo>
                <a:lnTo>
                  <a:pt x="527812" y="316903"/>
                </a:lnTo>
                <a:lnTo>
                  <a:pt x="534657" y="318846"/>
                </a:lnTo>
                <a:lnTo>
                  <a:pt x="540245" y="323113"/>
                </a:lnTo>
                <a:lnTo>
                  <a:pt x="543699" y="329374"/>
                </a:lnTo>
                <a:lnTo>
                  <a:pt x="545350" y="333870"/>
                </a:lnTo>
                <a:lnTo>
                  <a:pt x="545350" y="312191"/>
                </a:lnTo>
                <a:lnTo>
                  <a:pt x="539864" y="308102"/>
                </a:lnTo>
                <a:lnTo>
                  <a:pt x="528523" y="304990"/>
                </a:lnTo>
                <a:lnTo>
                  <a:pt x="516521" y="306349"/>
                </a:lnTo>
                <a:lnTo>
                  <a:pt x="463308" y="323557"/>
                </a:lnTo>
                <a:lnTo>
                  <a:pt x="463308" y="49060"/>
                </a:lnTo>
                <a:lnTo>
                  <a:pt x="497370" y="17970"/>
                </a:lnTo>
                <a:lnTo>
                  <a:pt x="496836" y="53340"/>
                </a:lnTo>
                <a:lnTo>
                  <a:pt x="509028" y="53340"/>
                </a:lnTo>
                <a:lnTo>
                  <a:pt x="509028" y="0"/>
                </a:lnTo>
                <a:lnTo>
                  <a:pt x="499503" y="0"/>
                </a:lnTo>
                <a:lnTo>
                  <a:pt x="455688" y="0"/>
                </a:lnTo>
                <a:lnTo>
                  <a:pt x="455688" y="11696"/>
                </a:lnTo>
                <a:lnTo>
                  <a:pt x="486752" y="11696"/>
                </a:lnTo>
                <a:lnTo>
                  <a:pt x="451319" y="44196"/>
                </a:lnTo>
                <a:lnTo>
                  <a:pt x="451116" y="44196"/>
                </a:lnTo>
                <a:lnTo>
                  <a:pt x="451116" y="44399"/>
                </a:lnTo>
                <a:lnTo>
                  <a:pt x="451116" y="60185"/>
                </a:lnTo>
                <a:lnTo>
                  <a:pt x="451116" y="327494"/>
                </a:lnTo>
                <a:lnTo>
                  <a:pt x="407047" y="341731"/>
                </a:lnTo>
                <a:lnTo>
                  <a:pt x="407047" y="340614"/>
                </a:lnTo>
                <a:lnTo>
                  <a:pt x="408762" y="334200"/>
                </a:lnTo>
                <a:lnTo>
                  <a:pt x="408838" y="327202"/>
                </a:lnTo>
                <a:lnTo>
                  <a:pt x="407314" y="320319"/>
                </a:lnTo>
                <a:lnTo>
                  <a:pt x="404253" y="314210"/>
                </a:lnTo>
                <a:lnTo>
                  <a:pt x="400316" y="308597"/>
                </a:lnTo>
                <a:lnTo>
                  <a:pt x="394728" y="305574"/>
                </a:lnTo>
                <a:lnTo>
                  <a:pt x="394728" y="111633"/>
                </a:lnTo>
                <a:lnTo>
                  <a:pt x="451116" y="60185"/>
                </a:lnTo>
                <a:lnTo>
                  <a:pt x="451116" y="44399"/>
                </a:lnTo>
                <a:lnTo>
                  <a:pt x="382536" y="107315"/>
                </a:lnTo>
                <a:lnTo>
                  <a:pt x="382536" y="122758"/>
                </a:lnTo>
                <a:lnTo>
                  <a:pt x="382536" y="305219"/>
                </a:lnTo>
                <a:lnTo>
                  <a:pt x="325551" y="305219"/>
                </a:lnTo>
                <a:lnTo>
                  <a:pt x="326110" y="174244"/>
                </a:lnTo>
                <a:lnTo>
                  <a:pt x="382536" y="122758"/>
                </a:lnTo>
                <a:lnTo>
                  <a:pt x="382536" y="107315"/>
                </a:lnTo>
                <a:lnTo>
                  <a:pt x="320306" y="164401"/>
                </a:lnTo>
                <a:lnTo>
                  <a:pt x="314553" y="160426"/>
                </a:lnTo>
                <a:lnTo>
                  <a:pt x="314553" y="174561"/>
                </a:lnTo>
                <a:lnTo>
                  <a:pt x="313994" y="305219"/>
                </a:lnTo>
                <a:lnTo>
                  <a:pt x="269252" y="305219"/>
                </a:lnTo>
                <a:lnTo>
                  <a:pt x="256044" y="292493"/>
                </a:lnTo>
                <a:lnTo>
                  <a:pt x="256044" y="134188"/>
                </a:lnTo>
                <a:lnTo>
                  <a:pt x="314553" y="174561"/>
                </a:lnTo>
                <a:lnTo>
                  <a:pt x="314553" y="160426"/>
                </a:lnTo>
                <a:lnTo>
                  <a:pt x="256044" y="119964"/>
                </a:lnTo>
                <a:lnTo>
                  <a:pt x="256044" y="118872"/>
                </a:lnTo>
                <a:lnTo>
                  <a:pt x="254457" y="118872"/>
                </a:lnTo>
                <a:lnTo>
                  <a:pt x="249821" y="115658"/>
                </a:lnTo>
                <a:lnTo>
                  <a:pt x="246595" y="118872"/>
                </a:lnTo>
                <a:lnTo>
                  <a:pt x="243852" y="118872"/>
                </a:lnTo>
                <a:lnTo>
                  <a:pt x="243852" y="121627"/>
                </a:lnTo>
                <a:lnTo>
                  <a:pt x="243852" y="138417"/>
                </a:lnTo>
                <a:lnTo>
                  <a:pt x="243852" y="281609"/>
                </a:lnTo>
                <a:lnTo>
                  <a:pt x="219367" y="266687"/>
                </a:lnTo>
                <a:lnTo>
                  <a:pt x="215442" y="265341"/>
                </a:lnTo>
                <a:lnTo>
                  <a:pt x="189445" y="256489"/>
                </a:lnTo>
                <a:lnTo>
                  <a:pt x="187464" y="256273"/>
                </a:lnTo>
                <a:lnTo>
                  <a:pt x="187464" y="194652"/>
                </a:lnTo>
                <a:lnTo>
                  <a:pt x="243852" y="138417"/>
                </a:lnTo>
                <a:lnTo>
                  <a:pt x="243852" y="121627"/>
                </a:lnTo>
                <a:lnTo>
                  <a:pt x="176364" y="188976"/>
                </a:lnTo>
                <a:lnTo>
                  <a:pt x="175272" y="188976"/>
                </a:lnTo>
                <a:lnTo>
                  <a:pt x="175272" y="190080"/>
                </a:lnTo>
                <a:lnTo>
                  <a:pt x="175272" y="206806"/>
                </a:lnTo>
                <a:lnTo>
                  <a:pt x="175272" y="254939"/>
                </a:lnTo>
                <a:lnTo>
                  <a:pt x="157492" y="252984"/>
                </a:lnTo>
                <a:lnTo>
                  <a:pt x="136880" y="254457"/>
                </a:lnTo>
                <a:lnTo>
                  <a:pt x="124879" y="257060"/>
                </a:lnTo>
                <a:lnTo>
                  <a:pt x="175272" y="206806"/>
                </a:lnTo>
                <a:lnTo>
                  <a:pt x="175272" y="190080"/>
                </a:lnTo>
                <a:lnTo>
                  <a:pt x="100241" y="264960"/>
                </a:lnTo>
                <a:lnTo>
                  <a:pt x="97383" y="266014"/>
                </a:lnTo>
                <a:lnTo>
                  <a:pt x="79006" y="276009"/>
                </a:lnTo>
                <a:lnTo>
                  <a:pt x="2806" y="276009"/>
                </a:lnTo>
                <a:lnTo>
                  <a:pt x="0" y="278815"/>
                </a:lnTo>
                <a:lnTo>
                  <a:pt x="0" y="399021"/>
                </a:lnTo>
                <a:lnTo>
                  <a:pt x="2806" y="401840"/>
                </a:lnTo>
                <a:lnTo>
                  <a:pt x="130949" y="401840"/>
                </a:lnTo>
                <a:lnTo>
                  <a:pt x="300875" y="449580"/>
                </a:lnTo>
                <a:lnTo>
                  <a:pt x="304812" y="449580"/>
                </a:lnTo>
                <a:lnTo>
                  <a:pt x="338086" y="437222"/>
                </a:lnTo>
                <a:lnTo>
                  <a:pt x="529602" y="366445"/>
                </a:lnTo>
                <a:lnTo>
                  <a:pt x="536333" y="364197"/>
                </a:lnTo>
                <a:lnTo>
                  <a:pt x="544207" y="361391"/>
                </a:lnTo>
                <a:lnTo>
                  <a:pt x="550430" y="355777"/>
                </a:lnTo>
                <a:lnTo>
                  <a:pt x="557288" y="341172"/>
                </a:lnTo>
                <a:lnTo>
                  <a:pt x="557796" y="333311"/>
                </a:lnTo>
                <a:close/>
              </a:path>
            </a:pathLst>
          </a:custGeom>
          <a:solidFill>
            <a:srgbClr val="DDD30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9" name="object 18">
            <a:extLst>
              <a:ext uri="{FF2B5EF4-FFF2-40B4-BE49-F238E27FC236}">
                <a16:creationId xmlns:a16="http://schemas.microsoft.com/office/drawing/2014/main" id="{831C1D8A-BDE0-42CD-BC21-4A7B9DDCEECE}"/>
              </a:ext>
            </a:extLst>
          </p:cNvPr>
          <p:cNvGrpSpPr/>
          <p:nvPr/>
        </p:nvGrpSpPr>
        <p:grpSpPr>
          <a:xfrm>
            <a:off x="6592951" y="4823460"/>
            <a:ext cx="527050" cy="513715"/>
            <a:chOff x="6589776" y="4823459"/>
            <a:chExt cx="527050" cy="513715"/>
          </a:xfrm>
        </p:grpSpPr>
        <p:pic>
          <p:nvPicPr>
            <p:cNvPr id="60" name="object 19">
              <a:extLst>
                <a:ext uri="{FF2B5EF4-FFF2-40B4-BE49-F238E27FC236}">
                  <a16:creationId xmlns:a16="http://schemas.microsoft.com/office/drawing/2014/main" id="{B3DACB2C-A0D3-4998-9D8A-B2822C41C3EE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3324" y="4968239"/>
              <a:ext cx="216407" cy="214884"/>
            </a:xfrm>
            <a:prstGeom prst="rect">
              <a:avLst/>
            </a:prstGeom>
          </p:spPr>
        </p:pic>
        <p:sp>
          <p:nvSpPr>
            <p:cNvPr id="61" name="object 20">
              <a:extLst>
                <a:ext uri="{FF2B5EF4-FFF2-40B4-BE49-F238E27FC236}">
                  <a16:creationId xmlns:a16="http://schemas.microsoft.com/office/drawing/2014/main" id="{20A6AC3C-9E2F-4D12-8BF0-22967588CE44}"/>
                </a:ext>
              </a:extLst>
            </p:cNvPr>
            <p:cNvSpPr/>
            <p:nvPr/>
          </p:nvSpPr>
          <p:spPr>
            <a:xfrm>
              <a:off x="6589776" y="4823459"/>
              <a:ext cx="527050" cy="513715"/>
            </a:xfrm>
            <a:custGeom>
              <a:avLst/>
              <a:gdLst/>
              <a:ahLst/>
              <a:cxnLst/>
              <a:rect l="l" t="t" r="r" b="b"/>
              <a:pathLst>
                <a:path w="527050" h="513714">
                  <a:moveTo>
                    <a:pt x="274320" y="85344"/>
                  </a:moveTo>
                  <a:lnTo>
                    <a:pt x="263652" y="85344"/>
                  </a:lnTo>
                  <a:lnTo>
                    <a:pt x="263652" y="100584"/>
                  </a:lnTo>
                  <a:lnTo>
                    <a:pt x="274320" y="100584"/>
                  </a:lnTo>
                  <a:lnTo>
                    <a:pt x="274320" y="85344"/>
                  </a:lnTo>
                  <a:close/>
                </a:path>
                <a:path w="527050" h="513714">
                  <a:moveTo>
                    <a:pt x="274320" y="33528"/>
                  </a:moveTo>
                  <a:lnTo>
                    <a:pt x="263652" y="33528"/>
                  </a:lnTo>
                  <a:lnTo>
                    <a:pt x="263652" y="73152"/>
                  </a:lnTo>
                  <a:lnTo>
                    <a:pt x="274320" y="73152"/>
                  </a:lnTo>
                  <a:lnTo>
                    <a:pt x="274320" y="33528"/>
                  </a:lnTo>
                  <a:close/>
                </a:path>
                <a:path w="527050" h="513714">
                  <a:moveTo>
                    <a:pt x="298704" y="51828"/>
                  </a:moveTo>
                  <a:lnTo>
                    <a:pt x="288036" y="51828"/>
                  </a:lnTo>
                  <a:lnTo>
                    <a:pt x="288036" y="67056"/>
                  </a:lnTo>
                  <a:lnTo>
                    <a:pt x="298704" y="67056"/>
                  </a:lnTo>
                  <a:lnTo>
                    <a:pt x="298704" y="51828"/>
                  </a:lnTo>
                  <a:close/>
                </a:path>
                <a:path w="527050" h="513714">
                  <a:moveTo>
                    <a:pt x="298704" y="0"/>
                  </a:moveTo>
                  <a:lnTo>
                    <a:pt x="288036" y="0"/>
                  </a:lnTo>
                  <a:lnTo>
                    <a:pt x="288036" y="41148"/>
                  </a:lnTo>
                  <a:lnTo>
                    <a:pt x="298704" y="41148"/>
                  </a:lnTo>
                  <a:lnTo>
                    <a:pt x="298704" y="0"/>
                  </a:lnTo>
                  <a:close/>
                </a:path>
                <a:path w="527050" h="513714">
                  <a:moveTo>
                    <a:pt x="323088" y="94488"/>
                  </a:moveTo>
                  <a:lnTo>
                    <a:pt x="312420" y="94488"/>
                  </a:lnTo>
                  <a:lnTo>
                    <a:pt x="312420" y="109728"/>
                  </a:lnTo>
                  <a:lnTo>
                    <a:pt x="323088" y="109728"/>
                  </a:lnTo>
                  <a:lnTo>
                    <a:pt x="323088" y="94488"/>
                  </a:lnTo>
                  <a:close/>
                </a:path>
                <a:path w="527050" h="513714">
                  <a:moveTo>
                    <a:pt x="323088" y="42672"/>
                  </a:moveTo>
                  <a:lnTo>
                    <a:pt x="312420" y="42672"/>
                  </a:lnTo>
                  <a:lnTo>
                    <a:pt x="312420" y="82296"/>
                  </a:lnTo>
                  <a:lnTo>
                    <a:pt x="323088" y="82296"/>
                  </a:lnTo>
                  <a:lnTo>
                    <a:pt x="323088" y="42672"/>
                  </a:lnTo>
                  <a:close/>
                </a:path>
                <a:path w="527050" h="513714">
                  <a:moveTo>
                    <a:pt x="526681" y="407263"/>
                  </a:moveTo>
                  <a:lnTo>
                    <a:pt x="525272" y="395859"/>
                  </a:lnTo>
                  <a:lnTo>
                    <a:pt x="520230" y="387654"/>
                  </a:lnTo>
                  <a:lnTo>
                    <a:pt x="519353" y="386207"/>
                  </a:lnTo>
                  <a:lnTo>
                    <a:pt x="516128" y="383794"/>
                  </a:lnTo>
                  <a:lnTo>
                    <a:pt x="516128" y="404114"/>
                  </a:lnTo>
                  <a:lnTo>
                    <a:pt x="515620" y="408686"/>
                  </a:lnTo>
                  <a:lnTo>
                    <a:pt x="513842" y="413258"/>
                  </a:lnTo>
                  <a:lnTo>
                    <a:pt x="511429" y="417449"/>
                  </a:lnTo>
                  <a:lnTo>
                    <a:pt x="508254" y="420624"/>
                  </a:lnTo>
                  <a:lnTo>
                    <a:pt x="503174" y="422021"/>
                  </a:lnTo>
                  <a:lnTo>
                    <a:pt x="490245" y="426821"/>
                  </a:lnTo>
                  <a:lnTo>
                    <a:pt x="286131" y="502158"/>
                  </a:lnTo>
                  <a:lnTo>
                    <a:pt x="125603" y="457708"/>
                  </a:lnTo>
                  <a:lnTo>
                    <a:pt x="125095" y="457200"/>
                  </a:lnTo>
                  <a:lnTo>
                    <a:pt x="11049" y="457200"/>
                  </a:lnTo>
                  <a:lnTo>
                    <a:pt x="11049" y="360172"/>
                  </a:lnTo>
                  <a:lnTo>
                    <a:pt x="78613" y="360172"/>
                  </a:lnTo>
                  <a:lnTo>
                    <a:pt x="79121" y="359283"/>
                  </a:lnTo>
                  <a:lnTo>
                    <a:pt x="95199" y="350443"/>
                  </a:lnTo>
                  <a:lnTo>
                    <a:pt x="112280" y="344004"/>
                  </a:lnTo>
                  <a:lnTo>
                    <a:pt x="130136" y="340055"/>
                  </a:lnTo>
                  <a:lnTo>
                    <a:pt x="148590" y="338709"/>
                  </a:lnTo>
                  <a:lnTo>
                    <a:pt x="176898" y="341896"/>
                  </a:lnTo>
                  <a:lnTo>
                    <a:pt x="203390" y="351129"/>
                  </a:lnTo>
                  <a:lnTo>
                    <a:pt x="227203" y="365937"/>
                  </a:lnTo>
                  <a:lnTo>
                    <a:pt x="247523" y="385826"/>
                  </a:lnTo>
                  <a:lnTo>
                    <a:pt x="248412" y="387223"/>
                  </a:lnTo>
                  <a:lnTo>
                    <a:pt x="249809" y="388124"/>
                  </a:lnTo>
                  <a:lnTo>
                    <a:pt x="368935" y="388124"/>
                  </a:lnTo>
                  <a:lnTo>
                    <a:pt x="371221" y="389001"/>
                  </a:lnTo>
                  <a:lnTo>
                    <a:pt x="372999" y="391795"/>
                  </a:lnTo>
                  <a:lnTo>
                    <a:pt x="375793" y="395478"/>
                  </a:lnTo>
                  <a:lnTo>
                    <a:pt x="376301" y="401828"/>
                  </a:lnTo>
                  <a:lnTo>
                    <a:pt x="374396" y="406412"/>
                  </a:lnTo>
                  <a:lnTo>
                    <a:pt x="373507" y="409194"/>
                  </a:lnTo>
                  <a:lnTo>
                    <a:pt x="371221" y="413258"/>
                  </a:lnTo>
                  <a:lnTo>
                    <a:pt x="367030" y="417449"/>
                  </a:lnTo>
                  <a:lnTo>
                    <a:pt x="366649" y="417449"/>
                  </a:lnTo>
                  <a:lnTo>
                    <a:pt x="366141" y="417830"/>
                  </a:lnTo>
                  <a:lnTo>
                    <a:pt x="366141" y="418338"/>
                  </a:lnTo>
                  <a:lnTo>
                    <a:pt x="361086" y="421919"/>
                  </a:lnTo>
                  <a:lnTo>
                    <a:pt x="354749" y="424815"/>
                  </a:lnTo>
                  <a:lnTo>
                    <a:pt x="346862" y="426770"/>
                  </a:lnTo>
                  <a:lnTo>
                    <a:pt x="337185" y="427482"/>
                  </a:lnTo>
                  <a:lnTo>
                    <a:pt x="210693" y="427482"/>
                  </a:lnTo>
                  <a:lnTo>
                    <a:pt x="208407" y="429768"/>
                  </a:lnTo>
                  <a:lnTo>
                    <a:pt x="208407" y="436245"/>
                  </a:lnTo>
                  <a:lnTo>
                    <a:pt x="210693" y="438531"/>
                  </a:lnTo>
                  <a:lnTo>
                    <a:pt x="337185" y="438531"/>
                  </a:lnTo>
                  <a:lnTo>
                    <a:pt x="348919" y="437565"/>
                  </a:lnTo>
                  <a:lnTo>
                    <a:pt x="358711" y="434949"/>
                  </a:lnTo>
                  <a:lnTo>
                    <a:pt x="366687" y="431139"/>
                  </a:lnTo>
                  <a:lnTo>
                    <a:pt x="372999" y="426593"/>
                  </a:lnTo>
                  <a:lnTo>
                    <a:pt x="420408" y="411480"/>
                  </a:lnTo>
                  <a:lnTo>
                    <a:pt x="492125" y="388620"/>
                  </a:lnTo>
                  <a:lnTo>
                    <a:pt x="499097" y="387654"/>
                  </a:lnTo>
                  <a:lnTo>
                    <a:pt x="505663" y="389420"/>
                  </a:lnTo>
                  <a:lnTo>
                    <a:pt x="511098" y="393522"/>
                  </a:lnTo>
                  <a:lnTo>
                    <a:pt x="514731" y="399542"/>
                  </a:lnTo>
                  <a:lnTo>
                    <a:pt x="516128" y="404114"/>
                  </a:lnTo>
                  <a:lnTo>
                    <a:pt x="516128" y="383794"/>
                  </a:lnTo>
                  <a:lnTo>
                    <a:pt x="510514" y="379590"/>
                  </a:lnTo>
                  <a:lnTo>
                    <a:pt x="499846" y="376669"/>
                  </a:lnTo>
                  <a:lnTo>
                    <a:pt x="488442" y="378079"/>
                  </a:lnTo>
                  <a:lnTo>
                    <a:pt x="384556" y="411480"/>
                  </a:lnTo>
                  <a:lnTo>
                    <a:pt x="384556" y="410972"/>
                  </a:lnTo>
                  <a:lnTo>
                    <a:pt x="384937" y="410591"/>
                  </a:lnTo>
                  <a:lnTo>
                    <a:pt x="386549" y="404368"/>
                  </a:lnTo>
                  <a:lnTo>
                    <a:pt x="386549" y="397764"/>
                  </a:lnTo>
                  <a:lnTo>
                    <a:pt x="385076" y="391274"/>
                  </a:lnTo>
                  <a:lnTo>
                    <a:pt x="382270" y="385318"/>
                  </a:lnTo>
                  <a:lnTo>
                    <a:pt x="378587" y="379869"/>
                  </a:lnTo>
                  <a:lnTo>
                    <a:pt x="373329" y="377075"/>
                  </a:lnTo>
                  <a:lnTo>
                    <a:pt x="372618" y="376694"/>
                  </a:lnTo>
                  <a:lnTo>
                    <a:pt x="366141" y="376694"/>
                  </a:lnTo>
                  <a:lnTo>
                    <a:pt x="254381" y="377075"/>
                  </a:lnTo>
                  <a:lnTo>
                    <a:pt x="232575" y="356057"/>
                  </a:lnTo>
                  <a:lnTo>
                    <a:pt x="207149" y="340550"/>
                  </a:lnTo>
                  <a:lnTo>
                    <a:pt x="201726" y="338709"/>
                  </a:lnTo>
                  <a:lnTo>
                    <a:pt x="178879" y="330962"/>
                  </a:lnTo>
                  <a:lnTo>
                    <a:pt x="148590" y="327660"/>
                  </a:lnTo>
                  <a:lnTo>
                    <a:pt x="129032" y="329031"/>
                  </a:lnTo>
                  <a:lnTo>
                    <a:pt x="109994" y="333108"/>
                  </a:lnTo>
                  <a:lnTo>
                    <a:pt x="91732" y="339826"/>
                  </a:lnTo>
                  <a:lnTo>
                    <a:pt x="74549" y="349123"/>
                  </a:lnTo>
                  <a:lnTo>
                    <a:pt x="2273" y="349123"/>
                  </a:lnTo>
                  <a:lnTo>
                    <a:pt x="0" y="351917"/>
                  </a:lnTo>
                  <a:lnTo>
                    <a:pt x="0" y="465963"/>
                  </a:lnTo>
                  <a:lnTo>
                    <a:pt x="2273" y="468249"/>
                  </a:lnTo>
                  <a:lnTo>
                    <a:pt x="123317" y="468249"/>
                  </a:lnTo>
                  <a:lnTo>
                    <a:pt x="284734" y="513080"/>
                  </a:lnTo>
                  <a:lnTo>
                    <a:pt x="285242" y="513588"/>
                  </a:lnTo>
                  <a:lnTo>
                    <a:pt x="287528" y="513588"/>
                  </a:lnTo>
                  <a:lnTo>
                    <a:pt x="287909" y="513080"/>
                  </a:lnTo>
                  <a:lnTo>
                    <a:pt x="318008" y="502158"/>
                  </a:lnTo>
                  <a:lnTo>
                    <a:pt x="500888" y="434848"/>
                  </a:lnTo>
                  <a:lnTo>
                    <a:pt x="507365" y="432562"/>
                  </a:lnTo>
                  <a:lnTo>
                    <a:pt x="517080" y="426821"/>
                  </a:lnTo>
                  <a:lnTo>
                    <a:pt x="523748" y="417982"/>
                  </a:lnTo>
                  <a:lnTo>
                    <a:pt x="526681" y="407263"/>
                  </a:lnTo>
                  <a:close/>
                </a:path>
              </a:pathLst>
            </a:custGeom>
            <a:solidFill>
              <a:srgbClr val="DDD30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768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25C16E4-A964-A426-C88A-6190D68B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81" y="83616"/>
            <a:ext cx="10872443" cy="822960"/>
          </a:xfrm>
        </p:spPr>
        <p:txBody>
          <a:bodyPr/>
          <a:lstStyle/>
          <a:p>
            <a:r>
              <a:rPr lang="en-US" err="1"/>
              <a:t>Ilustrasi</a:t>
            </a:r>
            <a:r>
              <a:rPr lang="en-US"/>
              <a:t> </a:t>
            </a:r>
            <a:r>
              <a:rPr lang="en-US" err="1"/>
              <a:t>Sistem</a:t>
            </a:r>
            <a:r>
              <a:rPr lang="en-US"/>
              <a:t> MyInvois Malaysia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FD00DF4-C410-4AB0-88F0-018914DE7BCE}"/>
              </a:ext>
            </a:extLst>
          </p:cNvPr>
          <p:cNvSpPr/>
          <p:nvPr/>
        </p:nvSpPr>
        <p:spPr>
          <a:xfrm>
            <a:off x="239486" y="1138776"/>
            <a:ext cx="11074455" cy="4926609"/>
          </a:xfrm>
          <a:prstGeom prst="roundRect">
            <a:avLst>
              <a:gd name="adj" fmla="val 11295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697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AA0E43E-9BF5-435F-912B-0978DE3F6FEB}"/>
              </a:ext>
            </a:extLst>
          </p:cNvPr>
          <p:cNvSpPr/>
          <p:nvPr/>
        </p:nvSpPr>
        <p:spPr>
          <a:xfrm>
            <a:off x="8360081" y="1727128"/>
            <a:ext cx="248840" cy="24853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A45F157-726C-4D6D-9872-9BBFDA1108DB}"/>
              </a:ext>
            </a:extLst>
          </p:cNvPr>
          <p:cNvSpPr txBox="1"/>
          <p:nvPr/>
        </p:nvSpPr>
        <p:spPr>
          <a:xfrm>
            <a:off x="8703643" y="1710537"/>
            <a:ext cx="2367075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Notifikasi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pengesahan</a:t>
            </a:r>
            <a:endParaRPr lang="en-US" sz="139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Elbow Connector 63">
            <a:extLst>
              <a:ext uri="{FF2B5EF4-FFF2-40B4-BE49-F238E27FC236}">
                <a16:creationId xmlns:a16="http://schemas.microsoft.com/office/drawing/2014/main" id="{26B2F80E-EFBD-4D43-94D4-8C47BF46D2F2}"/>
              </a:ext>
            </a:extLst>
          </p:cNvPr>
          <p:cNvCxnSpPr>
            <a:cxnSpLocks/>
          </p:cNvCxnSpPr>
          <p:nvPr/>
        </p:nvCxnSpPr>
        <p:spPr>
          <a:xfrm rot="5400000">
            <a:off x="4537109" y="1933914"/>
            <a:ext cx="1329733" cy="6228467"/>
          </a:xfrm>
          <a:prstGeom prst="bentConnector3">
            <a:avLst>
              <a:gd name="adj1" fmla="val 115576"/>
            </a:avLst>
          </a:prstGeom>
          <a:ln w="28575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Elbow Connector 70">
            <a:extLst>
              <a:ext uri="{FF2B5EF4-FFF2-40B4-BE49-F238E27FC236}">
                <a16:creationId xmlns:a16="http://schemas.microsoft.com/office/drawing/2014/main" id="{96D3F31E-888C-4986-928A-CEDF377034F3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59912" y="-466533"/>
            <a:ext cx="1201184" cy="6228467"/>
          </a:xfrm>
          <a:prstGeom prst="bentConnector3">
            <a:avLst>
              <a:gd name="adj1" fmla="val 163486"/>
            </a:avLst>
          </a:prstGeom>
          <a:ln w="28575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Rectangle: Rounded Corners 40">
            <a:extLst>
              <a:ext uri="{FF2B5EF4-FFF2-40B4-BE49-F238E27FC236}">
                <a16:creationId xmlns:a16="http://schemas.microsoft.com/office/drawing/2014/main" id="{85406DAC-ACCF-4A2A-84FF-26ACE2EC7283}"/>
              </a:ext>
            </a:extLst>
          </p:cNvPr>
          <p:cNvSpPr/>
          <p:nvPr/>
        </p:nvSpPr>
        <p:spPr>
          <a:xfrm>
            <a:off x="2681189" y="2804884"/>
            <a:ext cx="1128570" cy="549841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399" b="1" kern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Pilihan</a:t>
            </a:r>
            <a:r>
              <a:rPr lang="en-US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B: </a:t>
            </a:r>
            <a:br>
              <a:rPr lang="en-US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</a:p>
        </p:txBody>
      </p:sp>
      <p:sp>
        <p:nvSpPr>
          <p:cNvPr id="60" name="Rectangle: Rounded Corners 41">
            <a:extLst>
              <a:ext uri="{FF2B5EF4-FFF2-40B4-BE49-F238E27FC236}">
                <a16:creationId xmlns:a16="http://schemas.microsoft.com/office/drawing/2014/main" id="{37D7B791-F7E2-42DF-B2AD-66F7B8ABE254}"/>
              </a:ext>
            </a:extLst>
          </p:cNvPr>
          <p:cNvSpPr/>
          <p:nvPr/>
        </p:nvSpPr>
        <p:spPr>
          <a:xfrm>
            <a:off x="2557622" y="1664174"/>
            <a:ext cx="1126902" cy="621598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399" b="1" kern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Pilihan</a:t>
            </a:r>
            <a:r>
              <a:rPr lang="en-US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A: Portal MyInvois</a:t>
            </a:r>
          </a:p>
        </p:txBody>
      </p:sp>
      <p:cxnSp>
        <p:nvCxnSpPr>
          <p:cNvPr id="61" name="Straight Arrow Connector 119">
            <a:extLst>
              <a:ext uri="{FF2B5EF4-FFF2-40B4-BE49-F238E27FC236}">
                <a16:creationId xmlns:a16="http://schemas.microsoft.com/office/drawing/2014/main" id="{607BBFD6-5EA9-44A2-BAD4-2CD3F478ACAD}"/>
              </a:ext>
            </a:extLst>
          </p:cNvPr>
          <p:cNvCxnSpPr>
            <a:cxnSpLocks/>
          </p:cNvCxnSpPr>
          <p:nvPr/>
        </p:nvCxnSpPr>
        <p:spPr>
          <a:xfrm>
            <a:off x="1942836" y="3304700"/>
            <a:ext cx="0" cy="1163386"/>
          </a:xfrm>
          <a:prstGeom prst="straightConnector1">
            <a:avLst/>
          </a:prstGeom>
          <a:noFill/>
          <a:ln w="28575" cap="flat" cmpd="sng" algn="ctr">
            <a:solidFill>
              <a:srgbClr val="9900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2" name="Connector: Elbow 171">
            <a:extLst>
              <a:ext uri="{FF2B5EF4-FFF2-40B4-BE49-F238E27FC236}">
                <a16:creationId xmlns:a16="http://schemas.microsoft.com/office/drawing/2014/main" id="{2440FF88-B4CC-414B-9369-2AF13D24D500}"/>
              </a:ext>
            </a:extLst>
          </p:cNvPr>
          <p:cNvCxnSpPr>
            <a:cxnSpLocks/>
          </p:cNvCxnSpPr>
          <p:nvPr/>
        </p:nvCxnSpPr>
        <p:spPr>
          <a:xfrm flipV="1">
            <a:off x="2090660" y="3289796"/>
            <a:ext cx="0" cy="1159842"/>
          </a:xfrm>
          <a:prstGeom prst="straightConnector1">
            <a:avLst/>
          </a:prstGeom>
          <a:ln w="28575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CF8F0A88-4664-419E-A9D0-EB2D4A918CBA}"/>
              </a:ext>
            </a:extLst>
          </p:cNvPr>
          <p:cNvSpPr txBox="1"/>
          <p:nvPr/>
        </p:nvSpPr>
        <p:spPr>
          <a:xfrm>
            <a:off x="2419887" y="4145224"/>
            <a:ext cx="2576022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Penolakan</a:t>
            </a:r>
            <a:endParaRPr lang="en-US" sz="139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63D3866-B1BE-429D-9037-317501B73C63}"/>
              </a:ext>
            </a:extLst>
          </p:cNvPr>
          <p:cNvSpPr/>
          <p:nvPr/>
        </p:nvSpPr>
        <p:spPr>
          <a:xfrm>
            <a:off x="2166458" y="4160378"/>
            <a:ext cx="248840" cy="248538"/>
          </a:xfrm>
          <a:prstGeom prst="ellipse">
            <a:avLst/>
          </a:prstGeom>
          <a:solidFill>
            <a:srgbClr val="548235"/>
          </a:solidFill>
          <a:ln w="12700" cap="flat" cmpd="sng" algn="ctr">
            <a:solidFill>
              <a:srgbClr val="548235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BF15D27-48CE-4248-ABB2-EA1934909FC3}"/>
              </a:ext>
            </a:extLst>
          </p:cNvPr>
          <p:cNvSpPr/>
          <p:nvPr/>
        </p:nvSpPr>
        <p:spPr>
          <a:xfrm>
            <a:off x="1610801" y="3373756"/>
            <a:ext cx="248840" cy="248538"/>
          </a:xfrm>
          <a:prstGeom prst="ellipse">
            <a:avLst/>
          </a:prstGeom>
          <a:solidFill>
            <a:srgbClr val="990033"/>
          </a:solidFill>
          <a:ln w="12700" cap="flat" cmpd="sng" algn="ctr">
            <a:solidFill>
              <a:srgbClr val="990033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Rectangle: Rounded Corners 64">
            <a:extLst>
              <a:ext uri="{FF2B5EF4-FFF2-40B4-BE49-F238E27FC236}">
                <a16:creationId xmlns:a16="http://schemas.microsoft.com/office/drawing/2014/main" id="{3C21B8F6-BAAA-4531-A8E3-748F44E70178}"/>
              </a:ext>
            </a:extLst>
          </p:cNvPr>
          <p:cNvSpPr/>
          <p:nvPr/>
        </p:nvSpPr>
        <p:spPr>
          <a:xfrm>
            <a:off x="9933494" y="3238847"/>
            <a:ext cx="1244199" cy="1242688"/>
          </a:xfrm>
          <a:prstGeom prst="ellipse">
            <a:avLst/>
          </a:prstGeom>
          <a:solidFill>
            <a:srgbClr val="0070C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5981" rIns="0" bIns="0" rtlCol="0" anchor="b" anchorCtr="0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i="1" kern="0" err="1">
                <a:solidFill>
                  <a:schemeClr val="bg1"/>
                </a:solidFill>
                <a:latin typeface="Arial"/>
                <a:cs typeface="Arial"/>
              </a:rPr>
              <a:t>Pangkalan</a:t>
            </a:r>
            <a:r>
              <a:rPr lang="en-US" sz="1200" b="1" i="1" kern="0">
                <a:solidFill>
                  <a:schemeClr val="bg1"/>
                </a:solidFill>
                <a:latin typeface="Arial"/>
                <a:cs typeface="Arial"/>
              </a:rPr>
              <a:t> Data HASiL</a:t>
            </a:r>
          </a:p>
        </p:txBody>
      </p:sp>
      <p:pic>
        <p:nvPicPr>
          <p:cNvPr id="67" name="Graphic 66" descr="Database with solid fill">
            <a:extLst>
              <a:ext uri="{FF2B5EF4-FFF2-40B4-BE49-F238E27FC236}">
                <a16:creationId xmlns:a16="http://schemas.microsoft.com/office/drawing/2014/main" id="{EBC4C93E-8C77-4A59-A955-93DF1B3E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0209" y="3325276"/>
            <a:ext cx="570770" cy="570077"/>
          </a:xfrm>
          <a:prstGeom prst="rect">
            <a:avLst/>
          </a:prstGeom>
        </p:spPr>
      </p:pic>
      <p:cxnSp>
        <p:nvCxnSpPr>
          <p:cNvPr id="68" name="Connector: Elbow 14">
            <a:extLst>
              <a:ext uri="{FF2B5EF4-FFF2-40B4-BE49-F238E27FC236}">
                <a16:creationId xmlns:a16="http://schemas.microsoft.com/office/drawing/2014/main" id="{B5F0B1D7-21DF-412B-B90F-40FB2E63DB7B}"/>
              </a:ext>
            </a:extLst>
          </p:cNvPr>
          <p:cNvCxnSpPr>
            <a:cxnSpLocks/>
          </p:cNvCxnSpPr>
          <p:nvPr/>
        </p:nvCxnSpPr>
        <p:spPr>
          <a:xfrm>
            <a:off x="8620568" y="3869716"/>
            <a:ext cx="1312927" cy="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310325B-83B2-48D8-983B-22AF63909BC8}"/>
              </a:ext>
            </a:extLst>
          </p:cNvPr>
          <p:cNvGrpSpPr/>
          <p:nvPr/>
        </p:nvGrpSpPr>
        <p:grpSpPr>
          <a:xfrm>
            <a:off x="7652636" y="3248292"/>
            <a:ext cx="1244199" cy="1242688"/>
            <a:chOff x="7684889" y="3345476"/>
            <a:chExt cx="1371600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0" name="Rectangle: Rounded Corners 64">
              <a:extLst>
                <a:ext uri="{FF2B5EF4-FFF2-40B4-BE49-F238E27FC236}">
                  <a16:creationId xmlns:a16="http://schemas.microsoft.com/office/drawing/2014/main" id="{C9E34A89-BD25-4751-95FF-98489A2BCC5B}"/>
                </a:ext>
              </a:extLst>
            </p:cNvPr>
            <p:cNvSpPr/>
            <p:nvPr/>
          </p:nvSpPr>
          <p:spPr>
            <a:xfrm>
              <a:off x="7684889" y="3345476"/>
              <a:ext cx="1371600" cy="1371600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lIns="0" tIns="35981" rIns="0" bIns="0" rtlCol="0" anchor="b" anchorCtr="0"/>
            <a:lstStyle>
              <a:defPPr>
                <a:defRPr lang="en-US"/>
              </a:defPPr>
              <a:lvl1pPr marL="0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571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143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6714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2286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7857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3428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99000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4571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599" b="1" i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HASiL</a:t>
              </a:r>
            </a:p>
            <a:p>
              <a:pPr algn="ctr">
                <a:defRPr/>
              </a:pPr>
              <a:r>
                <a:rPr lang="en-US" sz="1599" b="1" i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 </a:t>
              </a:r>
            </a:p>
          </p:txBody>
        </p:sp>
        <p:pic>
          <p:nvPicPr>
            <p:cNvPr id="71" name="Graphic 70" descr="Cloud with solid fill">
              <a:extLst>
                <a:ext uri="{FF2B5EF4-FFF2-40B4-BE49-F238E27FC236}">
                  <a16:creationId xmlns:a16="http://schemas.microsoft.com/office/drawing/2014/main" id="{F6DAEACE-FF8B-4D08-A11E-F318D6BD8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58871" y="3411972"/>
              <a:ext cx="676793" cy="6767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AC453845-34F8-4DCB-9F00-F58302DF0DDA}"/>
              </a:ext>
            </a:extLst>
          </p:cNvPr>
          <p:cNvSpPr/>
          <p:nvPr/>
        </p:nvSpPr>
        <p:spPr>
          <a:xfrm>
            <a:off x="8929200" y="3571890"/>
            <a:ext cx="248840" cy="24853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E7E1AEE-59C5-4A5C-AEA3-4F044BEC5C98}"/>
              </a:ext>
            </a:extLst>
          </p:cNvPr>
          <p:cNvSpPr txBox="1"/>
          <p:nvPr/>
        </p:nvSpPr>
        <p:spPr>
          <a:xfrm>
            <a:off x="9122926" y="3560232"/>
            <a:ext cx="1100168" cy="27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Penstoran</a:t>
            </a:r>
            <a:endParaRPr lang="en-US" sz="119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Elbow Connector 63">
            <a:extLst>
              <a:ext uri="{FF2B5EF4-FFF2-40B4-BE49-F238E27FC236}">
                <a16:creationId xmlns:a16="http://schemas.microsoft.com/office/drawing/2014/main" id="{0E088A9C-AC4D-4E7C-89AC-98C65760CAF4}"/>
              </a:ext>
            </a:extLst>
          </p:cNvPr>
          <p:cNvCxnSpPr>
            <a:cxnSpLocks/>
          </p:cNvCxnSpPr>
          <p:nvPr/>
        </p:nvCxnSpPr>
        <p:spPr>
          <a:xfrm flipV="1">
            <a:off x="2675843" y="4495200"/>
            <a:ext cx="5304739" cy="729437"/>
          </a:xfrm>
          <a:prstGeom prst="bentConnector3">
            <a:avLst>
              <a:gd name="adj1" fmla="val 99949"/>
            </a:avLst>
          </a:prstGeom>
          <a:ln w="28575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63">
            <a:extLst>
              <a:ext uri="{FF2B5EF4-FFF2-40B4-BE49-F238E27FC236}">
                <a16:creationId xmlns:a16="http://schemas.microsoft.com/office/drawing/2014/main" id="{8CEE1FC2-6222-4F55-AC02-C2DA2CEBB3A1}"/>
              </a:ext>
            </a:extLst>
          </p:cNvPr>
          <p:cNvCxnSpPr>
            <a:cxnSpLocks/>
          </p:cNvCxnSpPr>
          <p:nvPr/>
        </p:nvCxnSpPr>
        <p:spPr>
          <a:xfrm>
            <a:off x="2252360" y="3293856"/>
            <a:ext cx="5400275" cy="575781"/>
          </a:xfrm>
          <a:prstGeom prst="bentConnector3">
            <a:avLst>
              <a:gd name="adj1" fmla="val -321"/>
            </a:avLst>
          </a:prstGeom>
          <a:noFill/>
          <a:ln w="28575" cap="flat" cmpd="sng" algn="ctr">
            <a:solidFill>
              <a:srgbClr val="99003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D221160E-F747-4978-B723-35F55BC71E81}"/>
              </a:ext>
            </a:extLst>
          </p:cNvPr>
          <p:cNvSpPr/>
          <p:nvPr/>
        </p:nvSpPr>
        <p:spPr>
          <a:xfrm>
            <a:off x="2748886" y="4915602"/>
            <a:ext cx="248840" cy="248538"/>
          </a:xfrm>
          <a:prstGeom prst="ellipse">
            <a:avLst/>
          </a:prstGeom>
          <a:solidFill>
            <a:srgbClr val="548235"/>
          </a:solidFill>
          <a:ln w="12700" cap="flat" cmpd="sng" algn="ctr">
            <a:solidFill>
              <a:srgbClr val="548235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C7FC41B-F63D-49D5-BEB2-27CD9F656A17}"/>
              </a:ext>
            </a:extLst>
          </p:cNvPr>
          <p:cNvSpPr txBox="1"/>
          <p:nvPr/>
        </p:nvSpPr>
        <p:spPr>
          <a:xfrm>
            <a:off x="2993686" y="4918149"/>
            <a:ext cx="3733684" cy="307600"/>
          </a:xfrm>
          <a:prstGeom prst="rect">
            <a:avLst/>
          </a:prstGeom>
          <a:noFill/>
        </p:spPr>
        <p:txBody>
          <a:bodyPr wrap="square" lIns="91393" tIns="45696" rIns="91393" bIns="45696" rtlCol="0" anchor="t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Pelaporan</a:t>
            </a:r>
            <a:r>
              <a:rPr lang="en-US" sz="1399">
                <a:solidFill>
                  <a:sysClr val="windowText" lastClr="000000"/>
                </a:solidFill>
                <a:latin typeface="Arial"/>
                <a:cs typeface="Arial"/>
              </a:rPr>
              <a:t> &amp; </a:t>
            </a: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papan</a:t>
            </a:r>
            <a:r>
              <a:rPr lang="en-US" sz="1399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pemuka</a:t>
            </a:r>
            <a:endParaRPr lang="en-US" sz="1399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0DF357E-A8C5-4654-8920-2F05600918FB}"/>
              </a:ext>
            </a:extLst>
          </p:cNvPr>
          <p:cNvSpPr/>
          <p:nvPr/>
        </p:nvSpPr>
        <p:spPr>
          <a:xfrm>
            <a:off x="2330416" y="3561446"/>
            <a:ext cx="248840" cy="248538"/>
          </a:xfrm>
          <a:prstGeom prst="ellipse">
            <a:avLst/>
          </a:prstGeom>
          <a:solidFill>
            <a:srgbClr val="990033"/>
          </a:solidFill>
          <a:ln w="12700" cap="flat" cmpd="sng" algn="ctr">
            <a:solidFill>
              <a:srgbClr val="990033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DEB2351-311C-4852-9ED2-6F68D6319357}"/>
              </a:ext>
            </a:extLst>
          </p:cNvPr>
          <p:cNvSpPr txBox="1"/>
          <p:nvPr/>
        </p:nvSpPr>
        <p:spPr>
          <a:xfrm>
            <a:off x="2575216" y="3555141"/>
            <a:ext cx="2760031" cy="307600"/>
          </a:xfrm>
          <a:prstGeom prst="rect">
            <a:avLst/>
          </a:prstGeom>
          <a:noFill/>
        </p:spPr>
        <p:txBody>
          <a:bodyPr wrap="square" lIns="91393" tIns="45696" rIns="91393" bIns="45696" rtlCol="0" anchor="t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Pelaporan</a:t>
            </a:r>
            <a:r>
              <a:rPr lang="en-US" sz="1399">
                <a:solidFill>
                  <a:sysClr val="windowText" lastClr="000000"/>
                </a:solidFill>
                <a:latin typeface="Arial"/>
                <a:cs typeface="Arial"/>
              </a:rPr>
              <a:t> &amp; </a:t>
            </a: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papan</a:t>
            </a:r>
            <a:r>
              <a:rPr lang="en-US" sz="1399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pemuka</a:t>
            </a:r>
            <a:endParaRPr lang="es-ES" sz="2697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726F82C-538E-4414-9DBC-BA22FB093494}"/>
              </a:ext>
            </a:extLst>
          </p:cNvPr>
          <p:cNvSpPr txBox="1"/>
          <p:nvPr/>
        </p:nvSpPr>
        <p:spPr>
          <a:xfrm>
            <a:off x="8389595" y="6178096"/>
            <a:ext cx="1060190" cy="27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6A4505-C29D-4F2F-BDD7-FF03A0C6E8AD}"/>
              </a:ext>
            </a:extLst>
          </p:cNvPr>
          <p:cNvSpPr txBox="1"/>
          <p:nvPr/>
        </p:nvSpPr>
        <p:spPr>
          <a:xfrm>
            <a:off x="7492088" y="6178096"/>
            <a:ext cx="751544" cy="27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99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Pembeli</a:t>
            </a:r>
            <a:endParaRPr lang="en-US" sz="1199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FF3B470-4362-4DB0-8BD1-67304A3EE2A5}"/>
              </a:ext>
            </a:extLst>
          </p:cNvPr>
          <p:cNvSpPr txBox="1"/>
          <p:nvPr/>
        </p:nvSpPr>
        <p:spPr>
          <a:xfrm>
            <a:off x="3800012" y="6178096"/>
            <a:ext cx="1787624" cy="27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99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Aliran</a:t>
            </a:r>
            <a:r>
              <a:rPr lang="en-US" sz="11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9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endParaRPr lang="en-US" sz="1199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142AFDA-1D9D-4C24-8477-3B2974823851}"/>
              </a:ext>
            </a:extLst>
          </p:cNvPr>
          <p:cNvCxnSpPr>
            <a:cxnSpLocks/>
          </p:cNvCxnSpPr>
          <p:nvPr/>
        </p:nvCxnSpPr>
        <p:spPr>
          <a:xfrm>
            <a:off x="3423217" y="6303578"/>
            <a:ext cx="384410" cy="0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1AC813D7-2E7D-4730-822F-BEAE20DB166B}"/>
              </a:ext>
            </a:extLst>
          </p:cNvPr>
          <p:cNvSpPr txBox="1"/>
          <p:nvPr/>
        </p:nvSpPr>
        <p:spPr>
          <a:xfrm>
            <a:off x="5327251" y="6178096"/>
            <a:ext cx="1498131" cy="27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99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Aliran</a:t>
            </a:r>
            <a:r>
              <a:rPr lang="en-US" sz="11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9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notifikasi</a:t>
            </a:r>
            <a:endParaRPr lang="en-US" sz="1199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EED3C31-C199-477A-95A3-F77D2418512E}"/>
              </a:ext>
            </a:extLst>
          </p:cNvPr>
          <p:cNvCxnSpPr>
            <a:cxnSpLocks/>
          </p:cNvCxnSpPr>
          <p:nvPr/>
        </p:nvCxnSpPr>
        <p:spPr>
          <a:xfrm>
            <a:off x="4891884" y="6303578"/>
            <a:ext cx="384410" cy="0"/>
          </a:xfrm>
          <a:prstGeom prst="straightConnector1">
            <a:avLst/>
          </a:prstGeom>
          <a:ln w="28575">
            <a:solidFill>
              <a:srgbClr val="243D95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82E5B34-5111-4104-BAF6-0CAC749316ED}"/>
              </a:ext>
            </a:extLst>
          </p:cNvPr>
          <p:cNvSpPr txBox="1"/>
          <p:nvPr/>
        </p:nvSpPr>
        <p:spPr>
          <a:xfrm>
            <a:off x="6709840" y="6178096"/>
            <a:ext cx="979339" cy="27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99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Penjual</a:t>
            </a:r>
            <a:endParaRPr lang="en-US" sz="1199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Flowchart: Alternate Process 86">
            <a:extLst>
              <a:ext uri="{FF2B5EF4-FFF2-40B4-BE49-F238E27FC236}">
                <a16:creationId xmlns:a16="http://schemas.microsoft.com/office/drawing/2014/main" id="{F559F82B-57B5-4069-8537-F4A3863D08B2}"/>
              </a:ext>
            </a:extLst>
          </p:cNvPr>
          <p:cNvSpPr/>
          <p:nvPr/>
        </p:nvSpPr>
        <p:spPr>
          <a:xfrm>
            <a:off x="6589692" y="6220936"/>
            <a:ext cx="137679" cy="165285"/>
          </a:xfrm>
          <a:prstGeom prst="flowChartAlternateProcess">
            <a:avLst/>
          </a:prstGeom>
          <a:solidFill>
            <a:srgbClr val="C00000"/>
          </a:solidFill>
          <a:ln w="28575" cap="flat" cmpd="sng" algn="ctr">
            <a:solidFill>
              <a:srgbClr val="990033"/>
            </a:solidFill>
            <a:prstDash val="solid"/>
            <a:miter lim="800000"/>
          </a:ln>
          <a:effectLst/>
        </p:spPr>
        <p:txBody>
          <a:bodyPr lIns="0" tIns="35981" rIns="0" bIns="0" rtlCol="0" anchor="ctr" anchorCtr="0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endParaRPr lang="en-US" sz="1399" b="1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Flowchart: Alternate Process 87">
            <a:extLst>
              <a:ext uri="{FF2B5EF4-FFF2-40B4-BE49-F238E27FC236}">
                <a16:creationId xmlns:a16="http://schemas.microsoft.com/office/drawing/2014/main" id="{561E4785-C88D-4C98-B956-7F0D9D3DC8AA}"/>
              </a:ext>
            </a:extLst>
          </p:cNvPr>
          <p:cNvSpPr/>
          <p:nvPr/>
        </p:nvSpPr>
        <p:spPr>
          <a:xfrm>
            <a:off x="7388564" y="6220936"/>
            <a:ext cx="137679" cy="165285"/>
          </a:xfrm>
          <a:prstGeom prst="flowChartAlternateProcess">
            <a:avLst/>
          </a:prstGeom>
          <a:solidFill>
            <a:srgbClr val="007E39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0" tIns="35981" rIns="0" bIns="0" rtlCol="0" anchor="ctr" anchorCtr="0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endParaRPr lang="en-US" sz="1399" b="1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Flowchart: Alternate Process 88">
            <a:extLst>
              <a:ext uri="{FF2B5EF4-FFF2-40B4-BE49-F238E27FC236}">
                <a16:creationId xmlns:a16="http://schemas.microsoft.com/office/drawing/2014/main" id="{0613AB32-BD6C-4175-96E8-0AE490A15F02}"/>
              </a:ext>
            </a:extLst>
          </p:cNvPr>
          <p:cNvSpPr/>
          <p:nvPr/>
        </p:nvSpPr>
        <p:spPr>
          <a:xfrm>
            <a:off x="8284064" y="6220936"/>
            <a:ext cx="137679" cy="165285"/>
          </a:xfrm>
          <a:prstGeom prst="flowChartAlternateProcess">
            <a:avLst/>
          </a:prstGeom>
          <a:solidFill>
            <a:srgbClr val="0070C0"/>
          </a:solidFill>
          <a:ln w="285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35981" rIns="0" bIns="0" rtlCol="0" anchor="ctr" anchorCtr="0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endParaRPr lang="en-US" sz="1399" b="1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28AC223-F3F9-4DD6-B45C-D0D10D3C6E37}"/>
              </a:ext>
            </a:extLst>
          </p:cNvPr>
          <p:cNvSpPr txBox="1"/>
          <p:nvPr/>
        </p:nvSpPr>
        <p:spPr>
          <a:xfrm>
            <a:off x="443787" y="2879133"/>
            <a:ext cx="1169823" cy="912766"/>
          </a:xfrm>
          <a:prstGeom prst="rect">
            <a:avLst/>
          </a:prstGeom>
          <a:noFill/>
        </p:spPr>
        <p:txBody>
          <a:bodyPr wrap="square" lIns="91393" tIns="45696" rIns="91393" bIns="45696" rtlCol="0" anchor="t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33" err="1">
                <a:solidFill>
                  <a:sysClr val="windowText" lastClr="000000"/>
                </a:solidFill>
                <a:latin typeface="Arial"/>
                <a:cs typeface="Arial"/>
              </a:rPr>
              <a:t>Perkongsian</a:t>
            </a:r>
            <a:r>
              <a:rPr lang="en-US" sz="1333">
                <a:solidFill>
                  <a:sysClr val="windowText" lastClr="000000"/>
                </a:solidFill>
                <a:latin typeface="Arial"/>
                <a:cs typeface="Arial"/>
              </a:rPr>
              <a:t> e-</a:t>
            </a:r>
            <a:r>
              <a:rPr lang="en-US" sz="1333" err="1">
                <a:solidFill>
                  <a:sysClr val="windowText" lastClr="000000"/>
                </a:solidFill>
                <a:latin typeface="Arial"/>
                <a:cs typeface="Arial"/>
              </a:rPr>
              <a:t>Invois</a:t>
            </a:r>
            <a:r>
              <a:rPr lang="en-US" sz="1333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333" err="1">
                <a:solidFill>
                  <a:sysClr val="windowText" lastClr="000000"/>
                </a:solidFill>
                <a:latin typeface="Arial"/>
                <a:cs typeface="Arial"/>
              </a:rPr>
              <a:t>atau</a:t>
            </a:r>
            <a:r>
              <a:rPr lang="en-US" sz="1333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333" err="1">
                <a:solidFill>
                  <a:sysClr val="windowText" lastClr="000000"/>
                </a:solidFill>
                <a:latin typeface="Arial"/>
                <a:cs typeface="Arial"/>
              </a:rPr>
              <a:t>paparan</a:t>
            </a:r>
            <a:r>
              <a:rPr lang="en-US" sz="1333">
                <a:solidFill>
                  <a:sysClr val="windowText" lastClr="000000"/>
                </a:solidFill>
                <a:latin typeface="Arial"/>
                <a:cs typeface="Arial"/>
              </a:rPr>
              <a:t> visual</a:t>
            </a:r>
            <a:endParaRPr lang="es-ES" sz="1333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F8A5CF6-7029-4CC5-A406-577BD234C2D6}"/>
              </a:ext>
            </a:extLst>
          </p:cNvPr>
          <p:cNvSpPr/>
          <p:nvPr/>
        </p:nvSpPr>
        <p:spPr>
          <a:xfrm>
            <a:off x="8360081" y="2220570"/>
            <a:ext cx="248840" cy="24853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1D544C8-4C48-4203-B16E-6ECB03A515FE}"/>
              </a:ext>
            </a:extLst>
          </p:cNvPr>
          <p:cNvSpPr txBox="1"/>
          <p:nvPr/>
        </p:nvSpPr>
        <p:spPr>
          <a:xfrm>
            <a:off x="8685114" y="2146976"/>
            <a:ext cx="2492579" cy="52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Notifikasi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permintaan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penolakan</a:t>
            </a:r>
            <a:endParaRPr lang="en-US" sz="139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777F9F4-1739-4E3C-B9A8-B74E4F77393F}"/>
              </a:ext>
            </a:extLst>
          </p:cNvPr>
          <p:cNvSpPr/>
          <p:nvPr/>
        </p:nvSpPr>
        <p:spPr>
          <a:xfrm>
            <a:off x="8360081" y="2722440"/>
            <a:ext cx="248840" cy="24853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6080CB5-5E29-4049-A716-BE08B4A29519}"/>
              </a:ext>
            </a:extLst>
          </p:cNvPr>
          <p:cNvSpPr txBox="1"/>
          <p:nvPr/>
        </p:nvSpPr>
        <p:spPr>
          <a:xfrm>
            <a:off x="8663167" y="2748183"/>
            <a:ext cx="2090883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Notifikasi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pembatalan</a:t>
            </a:r>
            <a:endParaRPr lang="en-US" sz="139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B36E7C77-B51A-405E-9F1A-D590DA92E2C3}"/>
              </a:ext>
            </a:extLst>
          </p:cNvPr>
          <p:cNvSpPr/>
          <p:nvPr/>
        </p:nvSpPr>
        <p:spPr>
          <a:xfrm>
            <a:off x="8388022" y="4658391"/>
            <a:ext cx="248840" cy="24853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E2B222E-06BD-4631-AFF9-FFCA23D947B2}"/>
              </a:ext>
            </a:extLst>
          </p:cNvPr>
          <p:cNvSpPr txBox="1"/>
          <p:nvPr/>
        </p:nvSpPr>
        <p:spPr>
          <a:xfrm>
            <a:off x="8641941" y="4651476"/>
            <a:ext cx="2199038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Notifikasi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pengesahan</a:t>
            </a:r>
            <a:endParaRPr lang="en-US" sz="139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EC0900A-6C2F-40EF-8307-49B77EC6D2B6}"/>
              </a:ext>
            </a:extLst>
          </p:cNvPr>
          <p:cNvSpPr/>
          <p:nvPr/>
        </p:nvSpPr>
        <p:spPr>
          <a:xfrm>
            <a:off x="8388022" y="5092129"/>
            <a:ext cx="248840" cy="24853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4E576FC-C955-4F49-82C0-20F1A4F61185}"/>
              </a:ext>
            </a:extLst>
          </p:cNvPr>
          <p:cNvSpPr txBox="1"/>
          <p:nvPr/>
        </p:nvSpPr>
        <p:spPr>
          <a:xfrm>
            <a:off x="8636852" y="4992559"/>
            <a:ext cx="2451039" cy="52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Notifikasi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permintaan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penolakan</a:t>
            </a:r>
            <a:endParaRPr lang="en-US" sz="139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E86F5AB-9577-45D2-8DA3-B957643D6F6B}"/>
              </a:ext>
            </a:extLst>
          </p:cNvPr>
          <p:cNvSpPr/>
          <p:nvPr/>
        </p:nvSpPr>
        <p:spPr>
          <a:xfrm>
            <a:off x="8388022" y="5535105"/>
            <a:ext cx="248840" cy="24853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328AD53-B4F6-4AEB-88D4-B36B2D09B66C}"/>
              </a:ext>
            </a:extLst>
          </p:cNvPr>
          <p:cNvSpPr txBox="1"/>
          <p:nvPr/>
        </p:nvSpPr>
        <p:spPr>
          <a:xfrm>
            <a:off x="8645587" y="5528189"/>
            <a:ext cx="2090883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Notifikasi</a:t>
            </a:r>
            <a:r>
              <a:rPr lang="en-US" sz="139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pembatalan</a:t>
            </a:r>
            <a:endParaRPr lang="en-US" sz="139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525E845-DEE7-49F8-8E26-1054C5FD5A30}"/>
              </a:ext>
            </a:extLst>
          </p:cNvPr>
          <p:cNvSpPr txBox="1"/>
          <p:nvPr/>
        </p:nvSpPr>
        <p:spPr>
          <a:xfrm>
            <a:off x="4488307" y="1465303"/>
            <a:ext cx="3817565" cy="522915"/>
          </a:xfrm>
          <a:prstGeom prst="rect">
            <a:avLst/>
          </a:prstGeom>
          <a:noFill/>
        </p:spPr>
        <p:txBody>
          <a:bodyPr wrap="square" lIns="91393" tIns="45696" rIns="91393" bIns="45696" rtlCol="0" anchor="t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Pengeluaran</a:t>
            </a:r>
            <a:r>
              <a:rPr lang="en-US" sz="1399">
                <a:solidFill>
                  <a:sysClr val="windowText" lastClr="000000"/>
                </a:solidFill>
                <a:latin typeface="Arial"/>
                <a:cs typeface="Arial"/>
              </a:rPr>
              <a:t> (</a:t>
            </a: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Invois</a:t>
            </a:r>
            <a:r>
              <a:rPr lang="en-US" sz="1399">
                <a:solidFill>
                  <a:sysClr val="windowText" lastClr="000000"/>
                </a:solidFill>
                <a:latin typeface="Arial"/>
                <a:cs typeface="Arial"/>
              </a:rPr>
              <a:t>/Debit/</a:t>
            </a: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Kredit</a:t>
            </a:r>
            <a:r>
              <a:rPr lang="en-US" sz="1399">
                <a:solidFill>
                  <a:sysClr val="windowText" lastClr="000000"/>
                </a:solidFill>
                <a:latin typeface="Arial"/>
                <a:cs typeface="Arial"/>
              </a:rPr>
              <a:t>/</a:t>
            </a: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Bayaran</a:t>
            </a:r>
            <a:r>
              <a:rPr lang="en-US" sz="1399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Balik</a:t>
            </a:r>
            <a:r>
              <a:rPr lang="en-US" sz="1399">
                <a:solidFill>
                  <a:sysClr val="windowText" lastClr="000000"/>
                </a:solidFill>
                <a:latin typeface="Arial"/>
                <a:cs typeface="Arial"/>
              </a:rPr>
              <a:t>) / </a:t>
            </a: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Pembatalan</a:t>
            </a:r>
            <a:r>
              <a:rPr lang="en-US" sz="1399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399" err="1">
                <a:solidFill>
                  <a:sysClr val="windowText" lastClr="000000"/>
                </a:solidFill>
                <a:latin typeface="Arial"/>
                <a:cs typeface="Arial"/>
              </a:rPr>
              <a:t>melalui</a:t>
            </a:r>
            <a:r>
              <a:rPr lang="en-US" sz="1399">
                <a:solidFill>
                  <a:sysClr val="windowText" lastClr="000000"/>
                </a:solidFill>
                <a:latin typeface="Arial"/>
                <a:cs typeface="Arial"/>
              </a:rPr>
              <a:t> Portal MyInvois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593F0F2-5898-4BE3-A96B-ACE3932CFE2C}"/>
              </a:ext>
            </a:extLst>
          </p:cNvPr>
          <p:cNvGrpSpPr/>
          <p:nvPr/>
        </p:nvGrpSpPr>
        <p:grpSpPr>
          <a:xfrm>
            <a:off x="4057237" y="1329693"/>
            <a:ext cx="3783612" cy="57628"/>
            <a:chOff x="3968404" y="2112290"/>
            <a:chExt cx="5120640" cy="95360"/>
          </a:xfrm>
        </p:grpSpPr>
        <p:cxnSp>
          <p:nvCxnSpPr>
            <p:cNvPr id="103" name="Connector: Elbow 14">
              <a:extLst>
                <a:ext uri="{FF2B5EF4-FFF2-40B4-BE49-F238E27FC236}">
                  <a16:creationId xmlns:a16="http://schemas.microsoft.com/office/drawing/2014/main" id="{F605679F-151E-461C-963C-0DB13A5EC3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8404" y="2207650"/>
              <a:ext cx="5102855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88638587-B06C-41CA-8425-94D6CE71DB4F}"/>
                </a:ext>
              </a:extLst>
            </p:cNvPr>
            <p:cNvCxnSpPr>
              <a:cxnSpLocks/>
            </p:cNvCxnSpPr>
            <p:nvPr/>
          </p:nvCxnSpPr>
          <p:spPr>
            <a:xfrm>
              <a:off x="3986189" y="2112290"/>
              <a:ext cx="5102855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990033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5" name="TextBox 114">
            <a:extLst>
              <a:ext uri="{FF2B5EF4-FFF2-40B4-BE49-F238E27FC236}">
                <a16:creationId xmlns:a16="http://schemas.microsoft.com/office/drawing/2014/main" id="{0C0C0B17-0061-4928-BE53-106CBD239E28}"/>
              </a:ext>
            </a:extLst>
          </p:cNvPr>
          <p:cNvSpPr txBox="1"/>
          <p:nvPr/>
        </p:nvSpPr>
        <p:spPr>
          <a:xfrm>
            <a:off x="3469749" y="2029921"/>
            <a:ext cx="4088769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399" err="1">
                <a:latin typeface="Arial" panose="020B0604020202020204" pitchFamily="34" charset="0"/>
                <a:cs typeface="Arial" panose="020B0604020202020204" pitchFamily="34" charset="0"/>
              </a:rPr>
              <a:t>Mengembalikan</a:t>
            </a:r>
            <a:r>
              <a:rPr lang="en-US" sz="1399"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399" err="1"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US" sz="1399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399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sz="1399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latin typeface="Arial" panose="020B0604020202020204" pitchFamily="34" charset="0"/>
                <a:cs typeface="Arial" panose="020B0604020202020204" pitchFamily="34" charset="0"/>
              </a:rPr>
              <a:t>disahkan</a:t>
            </a:r>
            <a:r>
              <a:rPr lang="en-US" sz="1399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6" name="Oval 115">
            <a:extLst>
              <a:ext uri="{FF2B5EF4-FFF2-40B4-BE49-F238E27FC236}">
                <a16:creationId xmlns:a16="http://schemas.microsoft.com/office/drawing/2014/main" id="{A9B1AFB9-E7B4-4C76-8A5A-DFA1CA457BC1}"/>
              </a:ext>
            </a:extLst>
          </p:cNvPr>
          <p:cNvSpPr/>
          <p:nvPr/>
        </p:nvSpPr>
        <p:spPr>
          <a:xfrm>
            <a:off x="7543182" y="2059378"/>
            <a:ext cx="288211" cy="239149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3D864A34-9830-4816-AA67-AC8856358679}"/>
              </a:ext>
            </a:extLst>
          </p:cNvPr>
          <p:cNvSpPr/>
          <p:nvPr/>
        </p:nvSpPr>
        <p:spPr>
          <a:xfrm>
            <a:off x="3874542" y="1550330"/>
            <a:ext cx="248840" cy="248538"/>
          </a:xfrm>
          <a:prstGeom prst="ellipse">
            <a:avLst/>
          </a:prstGeom>
          <a:solidFill>
            <a:srgbClr val="990033"/>
          </a:solidFill>
          <a:ln w="12700" cap="flat" cmpd="sng" algn="ctr">
            <a:solidFill>
              <a:srgbClr val="990033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3B4A461-7E1A-4448-9890-F7926447CFE5}"/>
              </a:ext>
            </a:extLst>
          </p:cNvPr>
          <p:cNvGrpSpPr/>
          <p:nvPr/>
        </p:nvGrpSpPr>
        <p:grpSpPr>
          <a:xfrm>
            <a:off x="4057237" y="2329237"/>
            <a:ext cx="3783612" cy="56391"/>
            <a:chOff x="3911175" y="2257681"/>
            <a:chExt cx="5912937" cy="93313"/>
          </a:xfrm>
        </p:grpSpPr>
        <p:cxnSp>
          <p:nvCxnSpPr>
            <p:cNvPr id="109" name="Connector: Elbow 14">
              <a:extLst>
                <a:ext uri="{FF2B5EF4-FFF2-40B4-BE49-F238E27FC236}">
                  <a16:creationId xmlns:a16="http://schemas.microsoft.com/office/drawing/2014/main" id="{C7FB1B65-2E04-41B3-85EF-7CCDAF4582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1175" y="2350994"/>
              <a:ext cx="589240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1F87632-B61C-42A4-A84D-CC1D07F9FDA8}"/>
                </a:ext>
              </a:extLst>
            </p:cNvPr>
            <p:cNvCxnSpPr>
              <a:cxnSpLocks/>
            </p:cNvCxnSpPr>
            <p:nvPr/>
          </p:nvCxnSpPr>
          <p:spPr>
            <a:xfrm>
              <a:off x="3931712" y="2257681"/>
              <a:ext cx="589240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990033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11" name="TextBox 211">
            <a:extLst>
              <a:ext uri="{FF2B5EF4-FFF2-40B4-BE49-F238E27FC236}">
                <a16:creationId xmlns:a16="http://schemas.microsoft.com/office/drawing/2014/main" id="{E92E80A6-D1A9-42BB-B800-E767D4BE1C14}"/>
              </a:ext>
            </a:extLst>
          </p:cNvPr>
          <p:cNvSpPr txBox="1"/>
          <p:nvPr/>
        </p:nvSpPr>
        <p:spPr>
          <a:xfrm>
            <a:off x="3629959" y="3185069"/>
            <a:ext cx="3667930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399" err="1">
                <a:latin typeface="Arial" panose="020B0604020202020204" pitchFamily="34" charset="0"/>
                <a:cs typeface="Arial" panose="020B0604020202020204" pitchFamily="34" charset="0"/>
              </a:rPr>
              <a:t>Dikembalikan</a:t>
            </a:r>
            <a:r>
              <a:rPr lang="en-US" sz="1399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399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latin typeface="Arial" panose="020B0604020202020204" pitchFamily="34" charset="0"/>
                <a:cs typeface="Arial" panose="020B0604020202020204" pitchFamily="34" charset="0"/>
              </a:rPr>
              <a:t>pautan</a:t>
            </a:r>
            <a:r>
              <a:rPr lang="en-US" sz="1399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err="1">
                <a:latin typeface="Arial" panose="020B0604020202020204" pitchFamily="34" charset="0"/>
                <a:cs typeface="Arial" panose="020B0604020202020204" pitchFamily="34" charset="0"/>
              </a:rPr>
              <a:t>pengesahan</a:t>
            </a:r>
            <a:endParaRPr lang="en-US" sz="1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Oval 216">
            <a:extLst>
              <a:ext uri="{FF2B5EF4-FFF2-40B4-BE49-F238E27FC236}">
                <a16:creationId xmlns:a16="http://schemas.microsoft.com/office/drawing/2014/main" id="{40030878-237B-4DEC-B374-B8F88265EE98}"/>
              </a:ext>
            </a:extLst>
          </p:cNvPr>
          <p:cNvSpPr/>
          <p:nvPr/>
        </p:nvSpPr>
        <p:spPr>
          <a:xfrm>
            <a:off x="3874542" y="2578936"/>
            <a:ext cx="248840" cy="248538"/>
          </a:xfrm>
          <a:prstGeom prst="ellipse">
            <a:avLst/>
          </a:prstGeom>
          <a:solidFill>
            <a:srgbClr val="990033"/>
          </a:solidFill>
          <a:ln w="12700" cap="flat" cmpd="sng" algn="ctr">
            <a:solidFill>
              <a:srgbClr val="990033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3" name="Oval 115">
            <a:extLst>
              <a:ext uri="{FF2B5EF4-FFF2-40B4-BE49-F238E27FC236}">
                <a16:creationId xmlns:a16="http://schemas.microsoft.com/office/drawing/2014/main" id="{3FB35224-F80F-44EC-A065-528F5C0749E5}"/>
              </a:ext>
            </a:extLst>
          </p:cNvPr>
          <p:cNvSpPr/>
          <p:nvPr/>
        </p:nvSpPr>
        <p:spPr>
          <a:xfrm>
            <a:off x="7287566" y="3169587"/>
            <a:ext cx="248840" cy="24853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MY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6C5F633-200C-47A5-B6C8-543B03542D9E}"/>
              </a:ext>
            </a:extLst>
          </p:cNvPr>
          <p:cNvGrpSpPr/>
          <p:nvPr/>
        </p:nvGrpSpPr>
        <p:grpSpPr>
          <a:xfrm>
            <a:off x="1371618" y="1954914"/>
            <a:ext cx="1244199" cy="1242688"/>
            <a:chOff x="747783" y="1842635"/>
            <a:chExt cx="1371600" cy="13716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52F46262-82C8-4D93-9034-6DB0F4E509ED}"/>
                </a:ext>
              </a:extLst>
            </p:cNvPr>
            <p:cNvGrpSpPr/>
            <p:nvPr/>
          </p:nvGrpSpPr>
          <p:grpSpPr>
            <a:xfrm>
              <a:off x="797268" y="2018698"/>
              <a:ext cx="1115650" cy="720818"/>
              <a:chOff x="1738923" y="2349854"/>
              <a:chExt cx="875247" cy="204668"/>
            </a:xfrm>
          </p:grpSpPr>
          <p:pic>
            <p:nvPicPr>
              <p:cNvPr id="117" name="Graphic 80" descr="User with solid fill">
                <a:extLst>
                  <a:ext uri="{FF2B5EF4-FFF2-40B4-BE49-F238E27FC236}">
                    <a16:creationId xmlns:a16="http://schemas.microsoft.com/office/drawing/2014/main" id="{3B5A4027-2DC2-47C0-969B-29AF6E0D8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738923" y="2349854"/>
                <a:ext cx="546236" cy="204668"/>
              </a:xfrm>
              <a:prstGeom prst="rect">
                <a:avLst/>
              </a:prstGeom>
            </p:spPr>
          </p:pic>
          <p:pic>
            <p:nvPicPr>
              <p:cNvPr id="118" name="Picture 22">
                <a:extLst>
                  <a:ext uri="{FF2B5EF4-FFF2-40B4-BE49-F238E27FC236}">
                    <a16:creationId xmlns:a16="http://schemas.microsoft.com/office/drawing/2014/main" id="{CC0F3FFB-7BE5-4EFA-A93C-13776B03A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56648" y="2384831"/>
                <a:ext cx="357522" cy="134721"/>
              </a:xfrm>
              <a:prstGeom prst="rect">
                <a:avLst/>
              </a:prstGeom>
            </p:spPr>
          </p:pic>
        </p:grpSp>
        <p:sp>
          <p:nvSpPr>
            <p:cNvPr id="116" name="Rectangle: Rounded Corners 64">
              <a:extLst>
                <a:ext uri="{FF2B5EF4-FFF2-40B4-BE49-F238E27FC236}">
                  <a16:creationId xmlns:a16="http://schemas.microsoft.com/office/drawing/2014/main" id="{4A0D5261-8656-411D-AA7C-8EC58F6B9A05}"/>
                </a:ext>
              </a:extLst>
            </p:cNvPr>
            <p:cNvSpPr/>
            <p:nvPr/>
          </p:nvSpPr>
          <p:spPr>
            <a:xfrm>
              <a:off x="747783" y="1842635"/>
              <a:ext cx="1371600" cy="1371600"/>
            </a:xfrm>
            <a:prstGeom prst="ellipse">
              <a:avLst/>
            </a:prstGeom>
            <a:solidFill>
              <a:srgbClr val="990033"/>
            </a:solidFill>
            <a:ln w="28575" cap="flat" cmpd="sng" algn="ctr">
              <a:solidFill>
                <a:srgbClr val="990033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35981" rIns="0" bIns="0" rtlCol="0" anchor="b" anchorCtr="0"/>
            <a:lstStyle>
              <a:defPPr>
                <a:defRPr lang="en-US"/>
              </a:defPPr>
              <a:lvl1pPr marL="0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571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143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6714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2286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7857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3428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99000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4571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  <a:defRPr/>
              </a:pPr>
              <a:r>
                <a:rPr lang="en-US" sz="1599" b="1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Penjual</a:t>
              </a:r>
              <a:endParaRPr lang="en-US" sz="15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A6144936-D91E-4CD9-9DA2-2995337DE4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507" y="2077488"/>
            <a:ext cx="680343" cy="679517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0699CE5-CB01-4F87-B56E-147616484D20}"/>
              </a:ext>
            </a:extLst>
          </p:cNvPr>
          <p:cNvGrpSpPr/>
          <p:nvPr/>
        </p:nvGrpSpPr>
        <p:grpSpPr>
          <a:xfrm>
            <a:off x="1424168" y="4470325"/>
            <a:ext cx="1244199" cy="1242688"/>
            <a:chOff x="805715" y="4618986"/>
            <a:chExt cx="1371600" cy="1371600"/>
          </a:xfrm>
        </p:grpSpPr>
        <p:sp>
          <p:nvSpPr>
            <p:cNvPr id="121" name="Rectangle: Rounded Corners 64">
              <a:extLst>
                <a:ext uri="{FF2B5EF4-FFF2-40B4-BE49-F238E27FC236}">
                  <a16:creationId xmlns:a16="http://schemas.microsoft.com/office/drawing/2014/main" id="{6A026091-C393-4118-91F3-BA007AB29753}"/>
                </a:ext>
              </a:extLst>
            </p:cNvPr>
            <p:cNvSpPr/>
            <p:nvPr/>
          </p:nvSpPr>
          <p:spPr>
            <a:xfrm>
              <a:off x="805715" y="4618986"/>
              <a:ext cx="1371600" cy="1371600"/>
            </a:xfrm>
            <a:prstGeom prst="ellipse">
              <a:avLst/>
            </a:prstGeom>
            <a:solidFill>
              <a:srgbClr val="548235"/>
            </a:solidFill>
            <a:ln w="28575" cap="flat" cmpd="sng" algn="ctr">
              <a:solidFill>
                <a:srgbClr val="548235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35981" rIns="0" bIns="0" rtlCol="0" anchor="ctr" anchorCtr="0"/>
            <a:lstStyle>
              <a:defPPr>
                <a:defRPr lang="en-US"/>
              </a:defPPr>
              <a:lvl1pPr marL="0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571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143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6714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2286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7857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3428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99000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4571" algn="l" defTabSz="1371143" rtl="0" eaLnBrk="1" latinLnBrk="0" hangingPunct="1">
                <a:defRPr sz="26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  <a:defRPr/>
              </a:pPr>
              <a:endParaRPr lang="en-US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  <a:defRPr/>
              </a:pPr>
              <a:endParaRPr lang="en-US" sz="13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  <a:defRPr/>
              </a:pPr>
              <a:endParaRPr lang="en-US" sz="15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  <a:defRPr/>
              </a:pPr>
              <a:r>
                <a:rPr lang="en-US" sz="1599" b="1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Pembeli</a:t>
              </a:r>
              <a:endParaRPr lang="en-US" sz="1599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25BD38FA-AD40-4506-BF3E-91578E222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916" y="4790579"/>
              <a:ext cx="867017" cy="867017"/>
            </a:xfrm>
            <a:prstGeom prst="rect">
              <a:avLst/>
            </a:prstGeom>
          </p:spPr>
        </p:pic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E31BB6EF-A85D-4A3A-AA50-C32185A404A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798" y="1449220"/>
            <a:ext cx="472045" cy="47147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AD7E234-A363-4134-8B49-94C252B591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240" y="2446775"/>
            <a:ext cx="472045" cy="47147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6ADAF908-66FF-4532-BE6F-3B8A28024B4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49" y="3816711"/>
            <a:ext cx="472045" cy="471472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4C66FD49-9752-4A07-9C45-716CEAA93508}"/>
              </a:ext>
            </a:extLst>
          </p:cNvPr>
          <p:cNvSpPr txBox="1"/>
          <p:nvPr/>
        </p:nvSpPr>
        <p:spPr>
          <a:xfrm>
            <a:off x="4549765" y="2458359"/>
            <a:ext cx="3770494" cy="738231"/>
          </a:xfrm>
          <a:prstGeom prst="rect">
            <a:avLst/>
          </a:prstGeom>
          <a:noFill/>
        </p:spPr>
        <p:txBody>
          <a:bodyPr wrap="square" lIns="91393" tIns="45696" rIns="91393" bIns="45696" rtlCol="0" anchor="t">
            <a:spAutoFit/>
          </a:bodyPr>
          <a:lstStyle>
            <a:defPPr>
              <a:defRPr lang="en-US"/>
            </a:defPPr>
            <a:lvl1pPr marL="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43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14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286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57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28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00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571" algn="l" defTabSz="1371143" rtl="0" eaLnBrk="1" latinLnBrk="0" hangingPunct="1"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99" dirty="0" err="1">
                <a:solidFill>
                  <a:sysClr val="windowText" lastClr="000000"/>
                </a:solidFill>
                <a:latin typeface="Arial"/>
                <a:cs typeface="Arial"/>
              </a:rPr>
              <a:t>Pengeluaran</a:t>
            </a:r>
            <a:r>
              <a:rPr lang="en-US" sz="1399" dirty="0">
                <a:solidFill>
                  <a:sysClr val="windowText" lastClr="000000"/>
                </a:solidFill>
                <a:latin typeface="Arial"/>
                <a:cs typeface="Arial"/>
              </a:rPr>
              <a:t> (</a:t>
            </a:r>
            <a:r>
              <a:rPr lang="en-US" sz="1399" dirty="0" err="1">
                <a:solidFill>
                  <a:sysClr val="windowText" lastClr="000000"/>
                </a:solidFill>
                <a:latin typeface="Arial"/>
                <a:cs typeface="Arial"/>
              </a:rPr>
              <a:t>Invois</a:t>
            </a:r>
            <a:r>
              <a:rPr lang="en-US" sz="1399" dirty="0">
                <a:solidFill>
                  <a:sysClr val="windowText" lastClr="000000"/>
                </a:solidFill>
                <a:latin typeface="Arial"/>
                <a:cs typeface="Arial"/>
              </a:rPr>
              <a:t>/Debit/</a:t>
            </a:r>
            <a:r>
              <a:rPr lang="en-US" sz="1399" dirty="0" err="1">
                <a:solidFill>
                  <a:sysClr val="windowText" lastClr="000000"/>
                </a:solidFill>
                <a:latin typeface="Arial"/>
                <a:cs typeface="Arial"/>
              </a:rPr>
              <a:t>Kredit</a:t>
            </a:r>
            <a:r>
              <a:rPr lang="en-US" sz="1399" dirty="0">
                <a:solidFill>
                  <a:sysClr val="windowText" lastClr="000000"/>
                </a:solidFill>
                <a:latin typeface="Arial"/>
                <a:cs typeface="Arial"/>
              </a:rPr>
              <a:t>/</a:t>
            </a:r>
            <a:r>
              <a:rPr lang="en-US" sz="1399" dirty="0" err="1">
                <a:solidFill>
                  <a:sysClr val="windowText" lastClr="000000"/>
                </a:solidFill>
                <a:latin typeface="Arial"/>
                <a:cs typeface="Arial"/>
              </a:rPr>
              <a:t>Bayaran</a:t>
            </a:r>
            <a:r>
              <a:rPr lang="en-US" sz="139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399" dirty="0" err="1">
                <a:solidFill>
                  <a:sysClr val="windowText" lastClr="000000"/>
                </a:solidFill>
                <a:latin typeface="Arial"/>
                <a:cs typeface="Arial"/>
              </a:rPr>
              <a:t>Balik</a:t>
            </a:r>
            <a:r>
              <a:rPr lang="en-US" sz="1399" dirty="0">
                <a:solidFill>
                  <a:sysClr val="windowText" lastClr="000000"/>
                </a:solidFill>
                <a:latin typeface="Arial"/>
                <a:cs typeface="Arial"/>
              </a:rPr>
              <a:t>) / </a:t>
            </a:r>
            <a:r>
              <a:rPr lang="en-US" sz="1399" dirty="0" err="1">
                <a:solidFill>
                  <a:sysClr val="windowText" lastClr="000000"/>
                </a:solidFill>
                <a:latin typeface="Arial"/>
                <a:cs typeface="Arial"/>
              </a:rPr>
              <a:t>Pembatalan</a:t>
            </a:r>
            <a:r>
              <a:rPr lang="en-US" sz="139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399" dirty="0" err="1">
                <a:solidFill>
                  <a:sysClr val="windowText" lastClr="000000"/>
                </a:solidFill>
                <a:latin typeface="Arial"/>
                <a:cs typeface="Arial"/>
              </a:rPr>
              <a:t>melalui</a:t>
            </a:r>
            <a:r>
              <a:rPr lang="en-US" sz="1399" dirty="0">
                <a:solidFill>
                  <a:sysClr val="windowText" lastClr="000000"/>
                </a:solidFill>
                <a:latin typeface="Arial"/>
                <a:cs typeface="Arial"/>
              </a:rPr>
              <a:t> API / </a:t>
            </a:r>
            <a:r>
              <a:rPr lang="en-US" sz="1399" dirty="0" err="1">
                <a:solidFill>
                  <a:sysClr val="windowText" lastClr="000000"/>
                </a:solidFill>
                <a:latin typeface="Arial"/>
                <a:cs typeface="Arial"/>
              </a:rPr>
              <a:t>Penyedia</a:t>
            </a:r>
            <a:r>
              <a:rPr lang="en-US" sz="139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n-US" sz="1399" dirty="0" err="1">
                <a:solidFill>
                  <a:sysClr val="windowText" lastClr="000000"/>
                </a:solidFill>
                <a:latin typeface="Arial"/>
                <a:cs typeface="Arial"/>
              </a:rPr>
              <a:t>Teknologi</a:t>
            </a:r>
            <a:r>
              <a:rPr lang="en-US" sz="1399" dirty="0">
                <a:solidFill>
                  <a:sysClr val="windowText" lastClr="000000"/>
                </a:solidFill>
                <a:latin typeface="Arial"/>
                <a:cs typeface="Arial"/>
              </a:rPr>
              <a:t> PEPPOL / </a:t>
            </a:r>
            <a:r>
              <a:rPr lang="en-US" sz="1399" dirty="0" err="1">
                <a:solidFill>
                  <a:sysClr val="windowText" lastClr="000000"/>
                </a:solidFill>
                <a:latin typeface="Arial"/>
                <a:cs typeface="Arial"/>
              </a:rPr>
              <a:t>Selain</a:t>
            </a:r>
            <a:r>
              <a:rPr lang="en-US" sz="1399" dirty="0">
                <a:solidFill>
                  <a:sysClr val="windowText" lastClr="000000"/>
                </a:solidFill>
                <a:latin typeface="Arial"/>
                <a:cs typeface="Arial"/>
              </a:rPr>
              <a:t> PEPPOL 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DF25D7D0-B208-4E70-96D7-9A15C9AE25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220" y="3952969"/>
            <a:ext cx="433852" cy="29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09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5452E-7F2C-3E28-266A-141A91869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455ADB62-6FC2-193F-205D-C1DAEC577782}"/>
              </a:ext>
            </a:extLst>
          </p:cNvPr>
          <p:cNvGraphicFramePr>
            <a:graphicFrameLocks noGrp="1"/>
          </p:cNvGraphicFramePr>
          <p:nvPr/>
        </p:nvGraphicFramePr>
        <p:xfrm>
          <a:off x="4382920" y="1671814"/>
          <a:ext cx="3713674" cy="224688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7568">
                  <a:extLst>
                    <a:ext uri="{9D8B030D-6E8A-4147-A177-3AD203B41FA5}">
                      <a16:colId xmlns:a16="http://schemas.microsoft.com/office/drawing/2014/main" val="3825906235"/>
                    </a:ext>
                  </a:extLst>
                </a:gridCol>
                <a:gridCol w="3366106">
                  <a:extLst>
                    <a:ext uri="{9D8B030D-6E8A-4147-A177-3AD203B41FA5}">
                      <a16:colId xmlns:a16="http://schemas.microsoft.com/office/drawing/2014/main" val="3886448240"/>
                    </a:ext>
                  </a:extLst>
                </a:gridCol>
              </a:tblGrid>
              <a:tr h="251329">
                <a:tc gridSpan="2"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INVOICE DETAILS</a:t>
                      </a:r>
                    </a:p>
                  </a:txBody>
                  <a:tcPr marL="45696" marR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66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30337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e-Invoice Version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497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e-Invoice Type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673262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e-Invoice Code / Number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650047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 e-Invoice Reference Number (if applicable)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724131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e-Invoice Date and Time 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234440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defTabSz="913943" rtl="0" eaLnBrk="1" fontAlgn="t" latinLnBrk="0" hangingPunct="1">
                        <a:buFont typeface="+mj-lt"/>
                        <a:buNone/>
                      </a:pPr>
                      <a:r>
                        <a:rPr lang="en-US" sz="10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Issuer’s Digital Signature</a:t>
                      </a: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390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defTabSz="913943" rtl="0" eaLnBrk="1" fontAlgn="t" latinLnBrk="0" hangingPunct="1">
                        <a:buFont typeface="+mj-lt"/>
                        <a:buNone/>
                      </a:pPr>
                      <a:r>
                        <a:rPr lang="en-US" sz="10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Invoice Currency Code</a:t>
                      </a: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57282"/>
                  </a:ext>
                </a:extLst>
              </a:tr>
              <a:tr h="189048">
                <a:tc>
                  <a:txBody>
                    <a:bodyPr/>
                    <a:lstStyle/>
                    <a:p>
                      <a:pPr marL="0" indent="0" algn="ctr" defTabSz="913943" rtl="0" eaLnBrk="1" fontAlgn="t" latinLnBrk="0" hangingPunct="1">
                        <a:buFont typeface="+mj-lt"/>
                        <a:buNone/>
                      </a:pPr>
                      <a:r>
                        <a:rPr lang="en-US" sz="10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Currency Exchange Rate (if applicable)</a:t>
                      </a: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67196"/>
                  </a:ext>
                </a:extLst>
              </a:tr>
            </a:tbl>
          </a:graphicData>
        </a:graphic>
      </p:graphicFrame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2E4429C7-6B4C-93BA-C63C-36802832B6BC}"/>
              </a:ext>
            </a:extLst>
          </p:cNvPr>
          <p:cNvGraphicFramePr>
            <a:graphicFrameLocks noGrp="1"/>
          </p:cNvGraphicFramePr>
          <p:nvPr/>
        </p:nvGraphicFramePr>
        <p:xfrm>
          <a:off x="450543" y="1671813"/>
          <a:ext cx="3777194" cy="2742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580">
                  <a:extLst>
                    <a:ext uri="{9D8B030D-6E8A-4147-A177-3AD203B41FA5}">
                      <a16:colId xmlns:a16="http://schemas.microsoft.com/office/drawing/2014/main" val="3825906235"/>
                    </a:ext>
                  </a:extLst>
                </a:gridCol>
                <a:gridCol w="3518614">
                  <a:extLst>
                    <a:ext uri="{9D8B030D-6E8A-4147-A177-3AD203B41FA5}">
                      <a16:colId xmlns:a16="http://schemas.microsoft.com/office/drawing/2014/main" val="388644824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SUPPLIER DETAILS</a:t>
                      </a:r>
                    </a:p>
                  </a:txBody>
                  <a:tcPr marL="45696" marR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66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30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Supplier’s Name​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497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Supplier’s Tax Identification Number (TIN)​ </a:t>
                      </a: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673262"/>
                  </a:ext>
                </a:extLst>
              </a:tr>
              <a:tr h="176858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Supplier’s Registration / Identification Number / Passport Number 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001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Supplier’s SST Registration Number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R="18288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871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Supplier’s Tourism Tax Registration Number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R="18288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81712"/>
                  </a:ext>
                </a:extLst>
              </a:tr>
              <a:tr h="176858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Supplier’s Malaysia Standard Industrial Classification (MSIC) Code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R="18288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741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Supplier’s Business Activity Description 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7945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Supplier’s Address​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32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Supplier’s Contact Number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887932"/>
                  </a:ext>
                </a:extLst>
              </a:tr>
            </a:tbl>
          </a:graphicData>
        </a:graphic>
      </p:graphicFrame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F04DB293-D543-11D0-4C27-E593CD7B87E4}"/>
              </a:ext>
            </a:extLst>
          </p:cNvPr>
          <p:cNvGraphicFramePr>
            <a:graphicFrameLocks noGrp="1"/>
          </p:cNvGraphicFramePr>
          <p:nvPr/>
        </p:nvGraphicFramePr>
        <p:xfrm>
          <a:off x="433856" y="4472306"/>
          <a:ext cx="3777194" cy="18589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482">
                  <a:extLst>
                    <a:ext uri="{9D8B030D-6E8A-4147-A177-3AD203B41FA5}">
                      <a16:colId xmlns:a16="http://schemas.microsoft.com/office/drawing/2014/main" val="3825906235"/>
                    </a:ext>
                  </a:extLst>
                </a:gridCol>
                <a:gridCol w="3502712">
                  <a:extLst>
                    <a:ext uri="{9D8B030D-6E8A-4147-A177-3AD203B41FA5}">
                      <a16:colId xmlns:a16="http://schemas.microsoft.com/office/drawing/2014/main" val="388644824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BUYER DETAILS</a:t>
                      </a:r>
                    </a:p>
                  </a:txBody>
                  <a:tcPr marL="45696" marR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66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30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Buyer’s Name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619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Buyer’s TIN​ 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497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Buyer’s Registration / Identification Number / Passport Number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673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Buyer’s SST Registration Number</a:t>
                      </a: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applicable)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356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94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Buyer’s Address​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946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Buyer’s Contact Number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343782"/>
                  </a:ext>
                </a:extLst>
              </a:tr>
            </a:tbl>
          </a:graphicData>
        </a:graphic>
      </p:graphicFrame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146C7CDD-06F7-2E8C-3C7B-CADA1D1BA4EA}"/>
              </a:ext>
            </a:extLst>
          </p:cNvPr>
          <p:cNvGraphicFramePr>
            <a:graphicFrameLocks noGrp="1"/>
          </p:cNvGraphicFramePr>
          <p:nvPr/>
        </p:nvGraphicFramePr>
        <p:xfrm>
          <a:off x="8342902" y="1671814"/>
          <a:ext cx="3315782" cy="326727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8571">
                  <a:extLst>
                    <a:ext uri="{9D8B030D-6E8A-4147-A177-3AD203B41FA5}">
                      <a16:colId xmlns:a16="http://schemas.microsoft.com/office/drawing/2014/main" val="3825906235"/>
                    </a:ext>
                  </a:extLst>
                </a:gridCol>
                <a:gridCol w="3047211">
                  <a:extLst>
                    <a:ext uri="{9D8B030D-6E8A-4147-A177-3AD203B41FA5}">
                      <a16:colId xmlns:a16="http://schemas.microsoft.com/office/drawing/2014/main" val="3886448240"/>
                    </a:ext>
                  </a:extLst>
                </a:gridCol>
              </a:tblGrid>
              <a:tr h="251329">
                <a:tc gridSpan="2"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 / SERVICES</a:t>
                      </a:r>
                    </a:p>
                  </a:txBody>
                  <a:tcPr marL="45696" marR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66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30337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Classification</a:t>
                      </a: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659984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Description of Product or Service</a:t>
                      </a: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343782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Unit Price</a:t>
                      </a: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650047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 Type 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724131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 Rate (if applicable)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234440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 Amount (if applicable)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757128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Details of Tax Exemption (if applicable)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317927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 Exempted from Tax (if applicable)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119946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575395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Excluding Tax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991263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Including Tax</a:t>
                      </a: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730415"/>
                  </a:ext>
                </a:extLst>
              </a:tr>
              <a:tr h="251329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</a:t>
                      </a:r>
                    </a:p>
                  </a:txBody>
                  <a:tcPr marL="0" marR="0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Payable Amount</a:t>
                      </a:r>
                    </a:p>
                  </a:txBody>
                  <a:tcPr marL="45696" marT="45696" marB="45696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951195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EB8F8586-2374-38C4-45E1-993EA5D5EA7F}"/>
              </a:ext>
            </a:extLst>
          </p:cNvPr>
          <p:cNvSpPr/>
          <p:nvPr/>
        </p:nvSpPr>
        <p:spPr>
          <a:xfrm>
            <a:off x="433856" y="1285509"/>
            <a:ext cx="11224828" cy="267610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Medan Data Mandatory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E0D0F1-7F05-F609-9897-EB2FF36A3092}"/>
              </a:ext>
            </a:extLst>
          </p:cNvPr>
          <p:cNvSpPr txBox="1">
            <a:spLocks/>
          </p:cNvSpPr>
          <p:nvPr/>
        </p:nvSpPr>
        <p:spPr>
          <a:xfrm>
            <a:off x="487272" y="365126"/>
            <a:ext cx="10872443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3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9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35 </a:t>
            </a:r>
            <a:r>
              <a:rPr lang="en-US" dirty="0" err="1">
                <a:solidFill>
                  <a:prstClr val="white"/>
                </a:solidFill>
              </a:rPr>
              <a:t>medan</a:t>
            </a:r>
            <a:r>
              <a:rPr lang="en-US" dirty="0">
                <a:solidFill>
                  <a:prstClr val="white"/>
                </a:solidFill>
              </a:rPr>
              <a:t> data </a:t>
            </a:r>
            <a:r>
              <a:rPr lang="en-US" dirty="0" err="1">
                <a:solidFill>
                  <a:prstClr val="white"/>
                </a:solidFill>
              </a:rPr>
              <a:t>mandatori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diperlukan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bagi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penghantaran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e-Invois</a:t>
            </a:r>
            <a:endParaRPr kumimoji="0" lang="en-US" sz="23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45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E256C1-7ECD-824A-EDD2-9A63DF5F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219600"/>
            <a:ext cx="10768100" cy="822960"/>
          </a:xfrm>
        </p:spPr>
        <p:txBody>
          <a:bodyPr>
            <a:normAutofit/>
          </a:bodyPr>
          <a:lstStyle/>
          <a:p>
            <a:r>
              <a:rPr lang="en-US" sz="2400" err="1"/>
              <a:t>Jenis</a:t>
            </a:r>
            <a:r>
              <a:rPr lang="en-US" sz="2400"/>
              <a:t> dan </a:t>
            </a:r>
            <a:r>
              <a:rPr lang="en-US" sz="2400" err="1"/>
              <a:t>senario</a:t>
            </a:r>
            <a:r>
              <a:rPr lang="en-US" sz="2400"/>
              <a:t> e-</a:t>
            </a:r>
            <a:r>
              <a:rPr lang="en-US" sz="2400" err="1"/>
              <a:t>Invois</a:t>
            </a:r>
            <a:endParaRPr lang="en-US" sz="2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8EFFE2-CEEA-4B41-0804-8F62FE1F09AF}"/>
              </a:ext>
            </a:extLst>
          </p:cNvPr>
          <p:cNvGrpSpPr/>
          <p:nvPr/>
        </p:nvGrpSpPr>
        <p:grpSpPr>
          <a:xfrm>
            <a:off x="1088644" y="1181143"/>
            <a:ext cx="9490455" cy="648000"/>
            <a:chOff x="1088644" y="1181143"/>
            <a:chExt cx="9490455" cy="64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D1A371-B34B-4F74-C8D5-6AA3568F80C5}"/>
                </a:ext>
              </a:extLst>
            </p:cNvPr>
            <p:cNvSpPr/>
            <p:nvPr/>
          </p:nvSpPr>
          <p:spPr>
            <a:xfrm>
              <a:off x="1486032" y="1181143"/>
              <a:ext cx="9093067" cy="648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360000" rtlCol="0" anchor="ctr"/>
            <a:lstStyle/>
            <a:p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e-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Invois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mengikut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transaksi</a:t>
              </a:r>
              <a:endParaRPr lang="en-US" b="1">
                <a:solidFill>
                  <a:srgbClr val="151D85"/>
                </a:solidFill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AF2EC75-760C-03A8-41D7-E60F15BCC1F5}"/>
                </a:ext>
              </a:extLst>
            </p:cNvPr>
            <p:cNvSpPr/>
            <p:nvPr/>
          </p:nvSpPr>
          <p:spPr>
            <a:xfrm>
              <a:off x="1088644" y="1181143"/>
              <a:ext cx="648000" cy="648000"/>
            </a:xfrm>
            <a:prstGeom prst="ellipse">
              <a:avLst/>
            </a:prstGeom>
            <a:solidFill>
              <a:srgbClr val="2E31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6961E4-DE58-5637-A88C-57F2D1541E61}"/>
              </a:ext>
            </a:extLst>
          </p:cNvPr>
          <p:cNvGrpSpPr/>
          <p:nvPr/>
        </p:nvGrpSpPr>
        <p:grpSpPr>
          <a:xfrm>
            <a:off x="1088644" y="2064593"/>
            <a:ext cx="9490455" cy="648000"/>
            <a:chOff x="1088644" y="2190745"/>
            <a:chExt cx="9490455" cy="64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0B7227-5DA3-84EE-07CF-F9D4720E9A6D}"/>
                </a:ext>
              </a:extLst>
            </p:cNvPr>
            <p:cNvSpPr/>
            <p:nvPr/>
          </p:nvSpPr>
          <p:spPr>
            <a:xfrm>
              <a:off x="1486032" y="2190745"/>
              <a:ext cx="9093067" cy="648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360000" rtlCol="0" anchor="ctr"/>
            <a:lstStyle/>
            <a:p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e-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Invois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Disatukan</a:t>
              </a:r>
              <a:endParaRPr lang="en-US" b="1">
                <a:solidFill>
                  <a:srgbClr val="151D85"/>
                </a:solidFill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89F8A04-B42B-59C3-4FF5-10964CECE3C3}"/>
                </a:ext>
              </a:extLst>
            </p:cNvPr>
            <p:cNvSpPr/>
            <p:nvPr/>
          </p:nvSpPr>
          <p:spPr>
            <a:xfrm>
              <a:off x="1088644" y="2190745"/>
              <a:ext cx="648000" cy="648000"/>
            </a:xfrm>
            <a:prstGeom prst="ellipse">
              <a:avLst/>
            </a:prstGeom>
            <a:solidFill>
              <a:srgbClr val="2E31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265965-71B7-B817-2006-E396EDF43DCA}"/>
              </a:ext>
            </a:extLst>
          </p:cNvPr>
          <p:cNvGrpSpPr/>
          <p:nvPr/>
        </p:nvGrpSpPr>
        <p:grpSpPr>
          <a:xfrm>
            <a:off x="1088644" y="4714943"/>
            <a:ext cx="9490455" cy="648000"/>
            <a:chOff x="1088644" y="5219551"/>
            <a:chExt cx="9490455" cy="64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B73903-21EA-03FD-7B2F-B1692D11CD23}"/>
                </a:ext>
              </a:extLst>
            </p:cNvPr>
            <p:cNvSpPr/>
            <p:nvPr/>
          </p:nvSpPr>
          <p:spPr>
            <a:xfrm>
              <a:off x="1486032" y="5219551"/>
              <a:ext cx="9093067" cy="648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360000" rtlCol="0" anchor="ctr"/>
            <a:lstStyle/>
            <a:p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e-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Invois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Bil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Kendiri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Disatukan</a:t>
              </a:r>
              <a:endParaRPr lang="en-US" b="1">
                <a:solidFill>
                  <a:srgbClr val="151D85"/>
                </a:solidFill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4F4B6D3-AC5E-B964-29F6-4F6508BAA6AC}"/>
                </a:ext>
              </a:extLst>
            </p:cNvPr>
            <p:cNvSpPr/>
            <p:nvPr/>
          </p:nvSpPr>
          <p:spPr>
            <a:xfrm>
              <a:off x="1088644" y="5219551"/>
              <a:ext cx="648000" cy="648000"/>
            </a:xfrm>
            <a:prstGeom prst="ellipse">
              <a:avLst/>
            </a:prstGeom>
            <a:solidFill>
              <a:srgbClr val="2E31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94D320-CFCA-9872-9C46-4857BD550AB6}"/>
              </a:ext>
            </a:extLst>
          </p:cNvPr>
          <p:cNvGrpSpPr/>
          <p:nvPr/>
        </p:nvGrpSpPr>
        <p:grpSpPr>
          <a:xfrm>
            <a:off x="1088644" y="2948043"/>
            <a:ext cx="9490455" cy="648000"/>
            <a:chOff x="1088644" y="3200347"/>
            <a:chExt cx="9490455" cy="64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0ABF1D-BDE0-51BB-043A-B5066B1E188F}"/>
                </a:ext>
              </a:extLst>
            </p:cNvPr>
            <p:cNvSpPr/>
            <p:nvPr/>
          </p:nvSpPr>
          <p:spPr>
            <a:xfrm>
              <a:off x="1486032" y="3200347"/>
              <a:ext cx="9093067" cy="648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360000" rtlCol="0" anchor="ctr"/>
            <a:lstStyle/>
            <a:p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Sebahagian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aktiviti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perlu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mengeluarkan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e-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Invois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bagi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setiap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transaksi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(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pengeluaran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e-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Invois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Disatukan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adalah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tidak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dibenarkan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)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2976A6-E685-6E52-4361-E2D3368378D8}"/>
                </a:ext>
              </a:extLst>
            </p:cNvPr>
            <p:cNvSpPr/>
            <p:nvPr/>
          </p:nvSpPr>
          <p:spPr>
            <a:xfrm>
              <a:off x="1088644" y="3200347"/>
              <a:ext cx="648000" cy="648000"/>
            </a:xfrm>
            <a:prstGeom prst="ellipse">
              <a:avLst/>
            </a:prstGeom>
            <a:solidFill>
              <a:srgbClr val="2E31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A011E-1551-744B-9005-2571F0028F8C}"/>
              </a:ext>
            </a:extLst>
          </p:cNvPr>
          <p:cNvGrpSpPr/>
          <p:nvPr/>
        </p:nvGrpSpPr>
        <p:grpSpPr>
          <a:xfrm>
            <a:off x="1088644" y="3831493"/>
            <a:ext cx="9490455" cy="648000"/>
            <a:chOff x="1088644" y="4209949"/>
            <a:chExt cx="9490455" cy="64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E2DC7D-A550-94DF-F4D7-C636FAC1E15A}"/>
                </a:ext>
              </a:extLst>
            </p:cNvPr>
            <p:cNvSpPr/>
            <p:nvPr/>
          </p:nvSpPr>
          <p:spPr>
            <a:xfrm>
              <a:off x="1486032" y="4209949"/>
              <a:ext cx="9093067" cy="648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360000" rtlCol="0" anchor="ctr"/>
            <a:lstStyle/>
            <a:p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e-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Invois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Bil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Kendiri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90460ED-B85A-3E11-ECE4-79EF5F79F363}"/>
                </a:ext>
              </a:extLst>
            </p:cNvPr>
            <p:cNvSpPr/>
            <p:nvPr/>
          </p:nvSpPr>
          <p:spPr>
            <a:xfrm>
              <a:off x="1088644" y="4209949"/>
              <a:ext cx="648000" cy="648000"/>
            </a:xfrm>
            <a:prstGeom prst="ellipse">
              <a:avLst/>
            </a:prstGeom>
            <a:solidFill>
              <a:srgbClr val="2E31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45D52E-993D-1456-0D81-E8D060E9F6BD}"/>
              </a:ext>
            </a:extLst>
          </p:cNvPr>
          <p:cNvGrpSpPr/>
          <p:nvPr/>
        </p:nvGrpSpPr>
        <p:grpSpPr>
          <a:xfrm>
            <a:off x="1088644" y="5598392"/>
            <a:ext cx="9490455" cy="648000"/>
            <a:chOff x="1088644" y="6220692"/>
            <a:chExt cx="9490455" cy="64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27C24B-FEA0-EBCD-CEF7-22BFEC02D97C}"/>
                </a:ext>
              </a:extLst>
            </p:cNvPr>
            <p:cNvSpPr/>
            <p:nvPr/>
          </p:nvSpPr>
          <p:spPr>
            <a:xfrm>
              <a:off x="1486032" y="6220692"/>
              <a:ext cx="9093067" cy="648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360000" rtlCol="0" anchor="ctr"/>
            <a:lstStyle/>
            <a:p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e-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Invois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bagi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transaksi</a:t>
              </a:r>
              <a:r>
                <a:rPr lang="en-US" b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 e-</a:t>
              </a:r>
              <a:r>
                <a:rPr lang="en-US" b="1" err="1">
                  <a:solidFill>
                    <a:srgbClr val="151D85"/>
                  </a:solidFill>
                  <a:latin typeface="Arial" panose="020B0604020202020204"/>
                  <a:cs typeface="Arial" panose="020B0604020202020204"/>
                </a:rPr>
                <a:t>dagang</a:t>
              </a:r>
              <a:endParaRPr lang="en-US" b="1">
                <a:solidFill>
                  <a:srgbClr val="151D85"/>
                </a:solidFill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9AE8550-B5BE-C0D6-2145-398C74E9AB4A}"/>
                </a:ext>
              </a:extLst>
            </p:cNvPr>
            <p:cNvSpPr/>
            <p:nvPr/>
          </p:nvSpPr>
          <p:spPr>
            <a:xfrm>
              <a:off x="1088644" y="6220692"/>
              <a:ext cx="648000" cy="648000"/>
            </a:xfrm>
            <a:prstGeom prst="ellipse">
              <a:avLst/>
            </a:prstGeom>
            <a:solidFill>
              <a:srgbClr val="2E31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32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5488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25C16E4-A964-A426-C88A-6190D68B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81" y="83616"/>
            <a:ext cx="10872443" cy="822960"/>
          </a:xfrm>
        </p:spPr>
        <p:txBody>
          <a:bodyPr/>
          <a:lstStyle/>
          <a:p>
            <a:r>
              <a:rPr lang="en-US" err="1"/>
              <a:t>Jika</a:t>
            </a:r>
            <a:r>
              <a:rPr lang="en-US"/>
              <a:t> </a:t>
            </a:r>
            <a:r>
              <a:rPr lang="en-US" err="1"/>
              <a:t>pembeli</a:t>
            </a:r>
            <a:r>
              <a:rPr lang="en-US"/>
              <a:t> </a:t>
            </a:r>
            <a:r>
              <a:rPr lang="en-US" err="1"/>
              <a:t>memerlukan</a:t>
            </a:r>
            <a:r>
              <a:rPr lang="en-US"/>
              <a:t> e-</a:t>
            </a:r>
            <a:r>
              <a:rPr lang="en-US" err="1"/>
              <a:t>Invois</a:t>
            </a:r>
            <a:r>
              <a:rPr lang="en-US"/>
              <a:t>, </a:t>
            </a:r>
            <a:r>
              <a:rPr lang="en-US" err="1"/>
              <a:t>Penjual</a:t>
            </a:r>
            <a:r>
              <a:rPr lang="en-US"/>
              <a:t> </a:t>
            </a:r>
            <a:r>
              <a:rPr lang="en-US" err="1"/>
              <a:t>dikehendaki</a:t>
            </a:r>
            <a:r>
              <a:rPr lang="en-US"/>
              <a:t> </a:t>
            </a:r>
            <a:r>
              <a:rPr lang="en-US" err="1"/>
              <a:t>mengeluarkan</a:t>
            </a:r>
            <a:br>
              <a:rPr lang="en-US"/>
            </a:br>
            <a:r>
              <a:rPr lang="en-US"/>
              <a:t>e-</a:t>
            </a:r>
            <a:r>
              <a:rPr lang="en-US" err="1"/>
              <a:t>Invois</a:t>
            </a:r>
            <a:r>
              <a:rPr lang="en-US"/>
              <a:t> </a:t>
            </a:r>
            <a:r>
              <a:rPr lang="en-US" err="1"/>
              <a:t>mengikut</a:t>
            </a:r>
            <a:r>
              <a:rPr lang="en-US"/>
              <a:t> </a:t>
            </a:r>
            <a:r>
              <a:rPr lang="en-US" err="1"/>
              <a:t>transaksi</a:t>
            </a:r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0203B9-E808-4A86-A390-2BEF3976A1F7}"/>
              </a:ext>
            </a:extLst>
          </p:cNvPr>
          <p:cNvSpPr/>
          <p:nvPr/>
        </p:nvSpPr>
        <p:spPr>
          <a:xfrm>
            <a:off x="614007" y="1191397"/>
            <a:ext cx="11316736" cy="2541919"/>
          </a:xfrm>
          <a:prstGeom prst="roundRect">
            <a:avLst>
              <a:gd name="adj" fmla="val 6852"/>
            </a:avLst>
          </a:prstGeom>
          <a:solidFill>
            <a:schemeClr val="bg1">
              <a:lumMod val="95000"/>
              <a:alpha val="78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srgbClr val="E7E6E6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3958">
              <a:defRPr/>
            </a:pPr>
            <a:endParaRPr lang="en-US" sz="1799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6BEC6FE-9A43-48A3-A141-9923BBB6DCD0}"/>
              </a:ext>
            </a:extLst>
          </p:cNvPr>
          <p:cNvCxnSpPr>
            <a:cxnSpLocks/>
          </p:cNvCxnSpPr>
          <p:nvPr/>
        </p:nvCxnSpPr>
        <p:spPr>
          <a:xfrm>
            <a:off x="3885778" y="2988601"/>
            <a:ext cx="502211" cy="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4E4446-66C6-4237-9A34-7933BF8376D2}"/>
              </a:ext>
            </a:extLst>
          </p:cNvPr>
          <p:cNvCxnSpPr>
            <a:cxnSpLocks/>
          </p:cNvCxnSpPr>
          <p:nvPr/>
        </p:nvCxnSpPr>
        <p:spPr>
          <a:xfrm>
            <a:off x="5801711" y="2988601"/>
            <a:ext cx="502211" cy="0"/>
          </a:xfrm>
          <a:prstGeom prst="straightConnector1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9342CB-6291-42E7-98C0-BC6734459872}"/>
              </a:ext>
            </a:extLst>
          </p:cNvPr>
          <p:cNvCxnSpPr>
            <a:cxnSpLocks/>
          </p:cNvCxnSpPr>
          <p:nvPr/>
        </p:nvCxnSpPr>
        <p:spPr>
          <a:xfrm>
            <a:off x="7717644" y="2988601"/>
            <a:ext cx="502211" cy="0"/>
          </a:xfrm>
          <a:prstGeom prst="straightConnector1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2A83A5-F610-47EF-8C60-52DF11401638}"/>
              </a:ext>
            </a:extLst>
          </p:cNvPr>
          <p:cNvCxnSpPr>
            <a:cxnSpLocks/>
          </p:cNvCxnSpPr>
          <p:nvPr/>
        </p:nvCxnSpPr>
        <p:spPr>
          <a:xfrm>
            <a:off x="9633578" y="2988601"/>
            <a:ext cx="502211" cy="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B3DBF86-9993-4B95-B330-DA20F345E8EE}"/>
              </a:ext>
            </a:extLst>
          </p:cNvPr>
          <p:cNvGrpSpPr/>
          <p:nvPr/>
        </p:nvGrpSpPr>
        <p:grpSpPr>
          <a:xfrm>
            <a:off x="763647" y="2411797"/>
            <a:ext cx="1153611" cy="1153611"/>
            <a:chOff x="331836" y="2668372"/>
            <a:chExt cx="1536510" cy="1536510"/>
          </a:xfrm>
        </p:grpSpPr>
        <p:sp>
          <p:nvSpPr>
            <p:cNvPr id="9" name="Rectangle: Rounded Corners 64">
              <a:extLst>
                <a:ext uri="{FF2B5EF4-FFF2-40B4-BE49-F238E27FC236}">
                  <a16:creationId xmlns:a16="http://schemas.microsoft.com/office/drawing/2014/main" id="{6F1817A1-42D8-4498-8C37-3E001AD479F5}"/>
                </a:ext>
              </a:extLst>
            </p:cNvPr>
            <p:cNvSpPr/>
            <p:nvPr/>
          </p:nvSpPr>
          <p:spPr>
            <a:xfrm>
              <a:off x="331836" y="2668372"/>
              <a:ext cx="1536510" cy="1536510"/>
            </a:xfrm>
            <a:prstGeom prst="ellipse">
              <a:avLst/>
            </a:prstGeom>
            <a:solidFill>
              <a:srgbClr val="ED7D31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35981" rIns="0" bIns="0" rtlCol="0" anchor="b" anchorCtr="0"/>
            <a:lstStyle/>
            <a:p>
              <a:pPr algn="ctr" defTabSz="913958">
                <a:defRPr/>
              </a:pPr>
              <a:endParaRPr lang="en-US" sz="1099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099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099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099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099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099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099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09EEEA-8637-4CD9-BE28-52F98A7B025E}"/>
                </a:ext>
              </a:extLst>
            </p:cNvPr>
            <p:cNvGrpSpPr/>
            <p:nvPr/>
          </p:nvGrpSpPr>
          <p:grpSpPr>
            <a:xfrm>
              <a:off x="660299" y="2835688"/>
              <a:ext cx="879585" cy="935508"/>
              <a:chOff x="167610" y="2619572"/>
              <a:chExt cx="1206790" cy="1283519"/>
            </a:xfrm>
          </p:grpSpPr>
          <p:pic>
            <p:nvPicPr>
              <p:cNvPr id="12" name="Picture 11" descr="A cartoon of a small cafe&#10;&#10;Description automatically generated">
                <a:extLst>
                  <a:ext uri="{FF2B5EF4-FFF2-40B4-BE49-F238E27FC236}">
                    <a16:creationId xmlns:a16="http://schemas.microsoft.com/office/drawing/2014/main" id="{7AC9FC62-F87B-4A0C-9459-C0F3B7203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10" y="2619572"/>
                <a:ext cx="1177957" cy="1177957"/>
              </a:xfrm>
              <a:prstGeom prst="rect">
                <a:avLst/>
              </a:prstGeom>
            </p:spPr>
          </p:pic>
          <p:pic>
            <p:nvPicPr>
              <p:cNvPr id="13" name="Picture 12" descr="A cartoon of a person holding a bag&#10;&#10;Description automatically generated">
                <a:extLst>
                  <a:ext uri="{FF2B5EF4-FFF2-40B4-BE49-F238E27FC236}">
                    <a16:creationId xmlns:a16="http://schemas.microsoft.com/office/drawing/2014/main" id="{33089A07-BD2A-4ED6-A109-798A3769A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184" y="3228874"/>
                <a:ext cx="674216" cy="674217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A9294E-A8E5-4EAB-B7DA-8B35247599A5}"/>
                </a:ext>
              </a:extLst>
            </p:cNvPr>
            <p:cNvSpPr txBox="1"/>
            <p:nvPr/>
          </p:nvSpPr>
          <p:spPr>
            <a:xfrm>
              <a:off x="518897" y="3713267"/>
              <a:ext cx="1162389" cy="409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3958">
                <a:defRPr/>
              </a:pPr>
              <a:r>
                <a:rPr lang="en-US" sz="1399" b="1" kern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Penjual</a:t>
              </a:r>
              <a:endParaRPr lang="en-US" sz="1399" b="1" kern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FDA946-EF67-4D81-AC5D-6440A63E84FB}"/>
              </a:ext>
            </a:extLst>
          </p:cNvPr>
          <p:cNvGrpSpPr/>
          <p:nvPr/>
        </p:nvGrpSpPr>
        <p:grpSpPr>
          <a:xfrm>
            <a:off x="638970" y="6193188"/>
            <a:ext cx="4027559" cy="246442"/>
            <a:chOff x="2822410" y="6444504"/>
            <a:chExt cx="4123072" cy="2522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0DEFD4-FFD2-41BC-B264-1B7DD3627693}"/>
                </a:ext>
              </a:extLst>
            </p:cNvPr>
            <p:cNvSpPr txBox="1"/>
            <p:nvPr/>
          </p:nvSpPr>
          <p:spPr>
            <a:xfrm>
              <a:off x="5865863" y="6449916"/>
              <a:ext cx="1079619" cy="246874"/>
            </a:xfrm>
            <a:prstGeom prst="rect">
              <a:avLst/>
            </a:prstGeom>
            <a:noFill/>
          </p:spPr>
          <p:txBody>
            <a:bodyPr wrap="square" lIns="60960" tIns="30480" rIns="60960" bIns="30480" rtlCol="0" anchor="t">
              <a:spAutoFit/>
            </a:bodyPr>
            <a:lstStyle/>
            <a:p>
              <a:pPr defTabSz="913958">
                <a:defRPr/>
              </a:pPr>
              <a:r>
                <a:rPr lang="en-US" sz="1167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Pembeli</a:t>
              </a:r>
              <a:endParaRPr lang="en-US" sz="11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CCFD6E-25FC-4F01-AAA9-CF4509F9D87F}"/>
                </a:ext>
              </a:extLst>
            </p:cNvPr>
            <p:cNvSpPr txBox="1"/>
            <p:nvPr/>
          </p:nvSpPr>
          <p:spPr>
            <a:xfrm>
              <a:off x="2822410" y="6444505"/>
              <a:ext cx="949911" cy="246875"/>
            </a:xfrm>
            <a:prstGeom prst="rect">
              <a:avLst/>
            </a:prstGeom>
            <a:noFill/>
          </p:spPr>
          <p:txBody>
            <a:bodyPr wrap="square" lIns="60960" tIns="30480" rIns="60960" bIns="30480" rtlCol="0" anchor="t">
              <a:spAutoFit/>
            </a:bodyPr>
            <a:lstStyle/>
            <a:p>
              <a:pPr defTabSz="913958">
                <a:defRPr/>
              </a:pPr>
              <a:r>
                <a:rPr lang="en-US" sz="1167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Petunjuk</a:t>
              </a:r>
              <a:r>
                <a:rPr lang="en-US" sz="1167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EC38B89-B6D7-4864-915C-E03457C6458B}"/>
                </a:ext>
              </a:extLst>
            </p:cNvPr>
            <p:cNvCxnSpPr>
              <a:cxnSpLocks/>
            </p:cNvCxnSpPr>
            <p:nvPr/>
          </p:nvCxnSpPr>
          <p:spPr>
            <a:xfrm>
              <a:off x="3694188" y="6563106"/>
              <a:ext cx="423772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27E3FB-0606-449E-9CA6-994E4CC3CB4A}"/>
                </a:ext>
              </a:extLst>
            </p:cNvPr>
            <p:cNvSpPr txBox="1"/>
            <p:nvPr/>
          </p:nvSpPr>
          <p:spPr>
            <a:xfrm>
              <a:off x="4203841" y="6444504"/>
              <a:ext cx="1079619" cy="246875"/>
            </a:xfrm>
            <a:prstGeom prst="rect">
              <a:avLst/>
            </a:prstGeom>
            <a:noFill/>
          </p:spPr>
          <p:txBody>
            <a:bodyPr wrap="square" lIns="60960" tIns="30480" rIns="60960" bIns="30480" rtlCol="0" anchor="t">
              <a:spAutoFit/>
            </a:bodyPr>
            <a:lstStyle/>
            <a:p>
              <a:pPr defTabSz="913958">
                <a:defRPr/>
              </a:pPr>
              <a:r>
                <a:rPr lang="en-US" sz="1167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Penjual</a:t>
              </a:r>
              <a:endParaRPr lang="en-US" sz="11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FA5C262-BDD7-4F5A-9814-B56887948EC3}"/>
                </a:ext>
              </a:extLst>
            </p:cNvPr>
            <p:cNvCxnSpPr>
              <a:cxnSpLocks/>
            </p:cNvCxnSpPr>
            <p:nvPr/>
          </p:nvCxnSpPr>
          <p:spPr>
            <a:xfrm>
              <a:off x="5362121" y="6563106"/>
              <a:ext cx="423772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20" name="Picture 19" descr="A person standing next to a person at a cash register&#10;&#10;Description automatically generated">
            <a:extLst>
              <a:ext uri="{FF2B5EF4-FFF2-40B4-BE49-F238E27FC236}">
                <a16:creationId xmlns:a16="http://schemas.microsoft.com/office/drawing/2014/main" id="{53C247FE-6DC2-4946-ACBB-A38EEE3B3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37" y="2510026"/>
            <a:ext cx="996659" cy="9966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501908-7202-476E-92FB-D1AC96F1223F}"/>
              </a:ext>
            </a:extLst>
          </p:cNvPr>
          <p:cNvSpPr txBox="1"/>
          <p:nvPr/>
        </p:nvSpPr>
        <p:spPr>
          <a:xfrm>
            <a:off x="2242156" y="1297734"/>
            <a:ext cx="1669159" cy="610389"/>
          </a:xfrm>
          <a:prstGeom prst="rect">
            <a:avLst/>
          </a:prstGeom>
          <a:noFill/>
          <a:ln>
            <a:noFill/>
          </a:ln>
        </p:spPr>
        <p:txBody>
          <a:bodyPr wrap="square" lIns="0" tIns="45696" rIns="0" bIns="45696" rtlCol="0" anchor="t" anchorCtr="0">
            <a:noAutofit/>
          </a:bodyPr>
          <a:lstStyle/>
          <a:p>
            <a:pPr algn="ctr" defTabSz="913958">
              <a:defRPr/>
            </a:pPr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Pembeli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mengemukakan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MY" sz="1350" b="1" err="1">
                <a:solidFill>
                  <a:prstClr val="black"/>
                </a:solidFill>
                <a:latin typeface="Arial"/>
                <a:cs typeface="Arial"/>
              </a:rPr>
              <a:t>maklumat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bagi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pengeluaran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en-US" sz="135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3958">
              <a:defRPr/>
            </a:pP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e-</a:t>
            </a:r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Invois</a:t>
            </a:r>
            <a:endParaRPr lang="en-MY" sz="135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3958">
              <a:defRPr/>
            </a:pPr>
            <a:endParaRPr lang="en-MY" sz="1367">
              <a:solidFill>
                <a:prstClr val="black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311BAA-5D1D-49A8-AE6C-D2196FBC8A2E}"/>
              </a:ext>
            </a:extLst>
          </p:cNvPr>
          <p:cNvSpPr/>
          <p:nvPr/>
        </p:nvSpPr>
        <p:spPr>
          <a:xfrm>
            <a:off x="2125068" y="1334952"/>
            <a:ext cx="223304" cy="223304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58">
              <a:defRPr/>
            </a:pPr>
            <a:r>
              <a:rPr lang="en-US" sz="1399" b="1" kern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Picture 22" descr="A hand holding a cellphone with a qr code&#10;&#10;Description automatically generated">
            <a:extLst>
              <a:ext uri="{FF2B5EF4-FFF2-40B4-BE49-F238E27FC236}">
                <a16:creationId xmlns:a16="http://schemas.microsoft.com/office/drawing/2014/main" id="{A2B02982-6BE7-421C-A355-860AC1C90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05" y="2510025"/>
            <a:ext cx="996658" cy="9966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CAC1F21-C625-4245-B254-E9D6E7FBD652}"/>
              </a:ext>
            </a:extLst>
          </p:cNvPr>
          <p:cNvSpPr txBox="1"/>
          <p:nvPr/>
        </p:nvSpPr>
        <p:spPr>
          <a:xfrm>
            <a:off x="7798513" y="1287411"/>
            <a:ext cx="2029597" cy="1225132"/>
          </a:xfrm>
          <a:prstGeom prst="rect">
            <a:avLst/>
          </a:prstGeom>
          <a:noFill/>
          <a:ln>
            <a:noFill/>
          </a:ln>
        </p:spPr>
        <p:txBody>
          <a:bodyPr wrap="square" lIns="0" tIns="45696" rIns="0" bIns="45696" rtlCol="0" anchor="t" anchorCtr="0">
            <a:noAutofit/>
          </a:bodyPr>
          <a:lstStyle/>
          <a:p>
            <a:pPr algn="ctr" defTabSz="913958"/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Pembeli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boleh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MY" sz="1350" b="1" err="1">
                <a:solidFill>
                  <a:prstClr val="black"/>
                </a:solidFill>
                <a:latin typeface="Arial"/>
                <a:cs typeface="Arial"/>
              </a:rPr>
              <a:t>mengimbas</a:t>
            </a:r>
            <a:r>
              <a:rPr lang="en-MY" sz="1350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MY" sz="1350" b="1" err="1">
                <a:solidFill>
                  <a:prstClr val="black"/>
                </a:solidFill>
                <a:latin typeface="Arial"/>
                <a:cs typeface="Arial"/>
              </a:rPr>
              <a:t>kod</a:t>
            </a:r>
            <a:r>
              <a:rPr lang="en-MY" sz="1350" b="1">
                <a:solidFill>
                  <a:prstClr val="black"/>
                </a:solidFill>
                <a:latin typeface="Arial"/>
                <a:cs typeface="Arial"/>
              </a:rPr>
              <a:t> QR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untuk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melihat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  </a:t>
            </a:r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paparan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br>
              <a:rPr lang="en-MY" sz="135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e-</a:t>
            </a:r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Invois</a:t>
            </a:r>
            <a:r>
              <a:rPr lang="en-MY" sz="1350">
                <a:solidFill>
                  <a:prstClr val="black"/>
                </a:solidFill>
                <a:latin typeface="Arial"/>
                <a:cs typeface="Arial"/>
              </a:rPr>
              <a:t> yang </a:t>
            </a:r>
            <a:r>
              <a:rPr lang="en-MY" sz="1350" err="1">
                <a:solidFill>
                  <a:prstClr val="black"/>
                </a:solidFill>
                <a:latin typeface="Arial"/>
                <a:cs typeface="Arial"/>
              </a:rPr>
              <a:t>disahkan</a:t>
            </a:r>
            <a:endParaRPr lang="en-US" sz="135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3958"/>
            <a:endParaRPr lang="en-MY" sz="1367">
              <a:solidFill>
                <a:prstClr val="black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7B395D8-4A3C-49E6-A52D-C7D2AD16F3F8}"/>
              </a:ext>
            </a:extLst>
          </p:cNvPr>
          <p:cNvSpPr/>
          <p:nvPr/>
        </p:nvSpPr>
        <p:spPr>
          <a:xfrm>
            <a:off x="7559504" y="1334952"/>
            <a:ext cx="223304" cy="223304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58">
              <a:defRPr/>
            </a:pPr>
            <a:r>
              <a:rPr lang="en-US" sz="1399" b="1" kern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F6774C-20D6-47CE-9BF1-4CB37DC3A179}"/>
              </a:ext>
            </a:extLst>
          </p:cNvPr>
          <p:cNvGrpSpPr/>
          <p:nvPr/>
        </p:nvGrpSpPr>
        <p:grpSpPr>
          <a:xfrm>
            <a:off x="10420748" y="2510026"/>
            <a:ext cx="987780" cy="988693"/>
            <a:chOff x="10682271" y="1861679"/>
            <a:chExt cx="1011205" cy="10121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FEE2755-B9F2-40F8-AC58-9464D80AC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82271" y="1861679"/>
              <a:ext cx="1011205" cy="101120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A6BC28E-1022-4330-81B1-6700A9803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36777" y="2444315"/>
              <a:ext cx="429504" cy="42950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D6C56AF-D184-4CE5-88E9-D6F0F902B29C}"/>
              </a:ext>
            </a:extLst>
          </p:cNvPr>
          <p:cNvSpPr txBox="1"/>
          <p:nvPr/>
        </p:nvSpPr>
        <p:spPr>
          <a:xfrm>
            <a:off x="10064495" y="1297735"/>
            <a:ext cx="1749699" cy="688594"/>
          </a:xfrm>
          <a:prstGeom prst="rect">
            <a:avLst/>
          </a:prstGeom>
          <a:noFill/>
          <a:ln>
            <a:noFill/>
          </a:ln>
        </p:spPr>
        <p:txBody>
          <a:bodyPr wrap="square" lIns="0" tIns="45696" rIns="0" bIns="45696" rtlCol="0" anchor="t" anchorCtr="0">
            <a:noAutofit/>
          </a:bodyPr>
          <a:lstStyle/>
          <a:p>
            <a:pPr algn="ctr" defTabSz="913958">
              <a:defRPr/>
            </a:pPr>
            <a:r>
              <a:rPr lang="en-US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Pembeli</a:t>
            </a:r>
            <a:r>
              <a:rPr lang="en-US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boleh</a:t>
            </a:r>
            <a:r>
              <a:rPr lang="en-US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mengemukakan</a:t>
            </a:r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958">
              <a:defRPr/>
            </a:pPr>
            <a:r>
              <a:rPr lang="en-US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e-</a:t>
            </a:r>
            <a:r>
              <a:rPr lang="en-US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US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sz="1367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67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bukti</a:t>
            </a:r>
            <a:r>
              <a:rPr lang="en-US" sz="1367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67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transaksi</a:t>
            </a:r>
            <a:r>
              <a:rPr lang="en-US" sz="1367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67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367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67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tujuan</a:t>
            </a:r>
            <a:r>
              <a:rPr lang="en-US" sz="1367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67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percukaian</a:t>
            </a:r>
            <a:endParaRPr lang="en-US" sz="1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958">
              <a:defRPr/>
            </a:pPr>
            <a:endParaRPr lang="en-US" sz="1367" b="1">
              <a:solidFill>
                <a:prstClr val="black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D7D5A5E-A853-41E6-9905-6B7E1554A2F3}"/>
              </a:ext>
            </a:extLst>
          </p:cNvPr>
          <p:cNvSpPr/>
          <p:nvPr/>
        </p:nvSpPr>
        <p:spPr>
          <a:xfrm>
            <a:off x="9944032" y="1334952"/>
            <a:ext cx="223304" cy="223304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58">
              <a:defRPr/>
            </a:pPr>
            <a:r>
              <a:rPr lang="en-US" sz="1399" b="1" kern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FB2353-9549-4155-8585-69E3806221A1}"/>
              </a:ext>
            </a:extLst>
          </p:cNvPr>
          <p:cNvCxnSpPr>
            <a:cxnSpLocks/>
          </p:cNvCxnSpPr>
          <p:nvPr/>
        </p:nvCxnSpPr>
        <p:spPr>
          <a:xfrm>
            <a:off x="1969844" y="2988601"/>
            <a:ext cx="502211" cy="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1124D5A-3B23-4F34-8BB7-1E1F712ADE2F}"/>
              </a:ext>
            </a:extLst>
          </p:cNvPr>
          <p:cNvSpPr/>
          <p:nvPr/>
        </p:nvSpPr>
        <p:spPr>
          <a:xfrm>
            <a:off x="620539" y="3998743"/>
            <a:ext cx="11397289" cy="2105968"/>
          </a:xfrm>
          <a:prstGeom prst="roundRect">
            <a:avLst>
              <a:gd name="adj" fmla="val 6309"/>
            </a:avLst>
          </a:prstGeom>
          <a:noFill/>
          <a:ln w="12700" cap="flat" cmpd="sng" algn="ctr">
            <a:solidFill>
              <a:srgbClr val="243D95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defTabSz="913958">
              <a:defRPr/>
            </a:pPr>
            <a:endParaRPr lang="en-US" sz="1599" kern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0E3D5E-A60C-4C33-9359-3AD68AEC23A3}"/>
              </a:ext>
            </a:extLst>
          </p:cNvPr>
          <p:cNvGrpSpPr/>
          <p:nvPr/>
        </p:nvGrpSpPr>
        <p:grpSpPr>
          <a:xfrm>
            <a:off x="2707513" y="4441668"/>
            <a:ext cx="8298376" cy="1509850"/>
            <a:chOff x="3358471" y="6754031"/>
            <a:chExt cx="12447564" cy="2264775"/>
          </a:xfrm>
        </p:grpSpPr>
        <p:pic>
          <p:nvPicPr>
            <p:cNvPr id="35" name="Picture 34" descr="A flag with a yellow sun and stars&#10;&#10;Description automatically generated">
              <a:extLst>
                <a:ext uri="{FF2B5EF4-FFF2-40B4-BE49-F238E27FC236}">
                  <a16:creationId xmlns:a16="http://schemas.microsoft.com/office/drawing/2014/main" id="{185131E1-3075-4F1F-A97F-44667E3943E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5454" y="6951838"/>
              <a:ext cx="1066545" cy="533273"/>
            </a:xfrm>
            <a:prstGeom prst="rect">
              <a:avLst/>
            </a:prstGeom>
          </p:spPr>
        </p:pic>
        <p:pic>
          <p:nvPicPr>
            <p:cNvPr id="36" name="Picture 35" descr="A flag with a yellow sun and stars&#10;&#10;Description automatically generated">
              <a:extLst>
                <a:ext uri="{FF2B5EF4-FFF2-40B4-BE49-F238E27FC236}">
                  <a16:creationId xmlns:a16="http://schemas.microsoft.com/office/drawing/2014/main" id="{F2656A0A-A19F-47F4-87B2-C7FB666346B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6028" y="6903043"/>
              <a:ext cx="1066545" cy="53327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C1CF91-25EF-452B-9687-8031ACEA45D3}"/>
                </a:ext>
              </a:extLst>
            </p:cNvPr>
            <p:cNvSpPr txBox="1"/>
            <p:nvPr/>
          </p:nvSpPr>
          <p:spPr>
            <a:xfrm>
              <a:off x="3358471" y="7578766"/>
              <a:ext cx="5381668" cy="14400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45696" rIns="0" bIns="45696" rtlCol="0" anchor="t" anchorCtr="0">
              <a:noAutofit/>
            </a:bodyPr>
            <a:lstStyle/>
            <a:p>
              <a:pPr marL="177165" indent="-177165" defTabSz="913958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MY" sz="1750" b="1">
                  <a:solidFill>
                    <a:schemeClr val="bg1"/>
                  </a:solidFill>
                  <a:latin typeface="Arial"/>
                  <a:cs typeface="Arial"/>
                </a:rPr>
                <a:t>TIN; dan / </a:t>
              </a:r>
              <a:r>
                <a:rPr lang="en-MY" sz="1750" b="1" err="1">
                  <a:solidFill>
                    <a:schemeClr val="bg1"/>
                  </a:solidFill>
                  <a:latin typeface="Arial"/>
                  <a:cs typeface="Arial"/>
                </a:rPr>
                <a:t>atau</a:t>
              </a:r>
              <a:endParaRPr lang="en-US" sz="175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177165" indent="-177165" defTabSz="913958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MY" sz="1750" b="1" err="1">
                  <a:solidFill>
                    <a:schemeClr val="bg1"/>
                  </a:solidFill>
                  <a:latin typeface="Arial"/>
                  <a:cs typeface="Arial"/>
                </a:rPr>
                <a:t>Nombor</a:t>
              </a:r>
              <a:r>
                <a:rPr lang="en-MY" sz="1750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MY" sz="1750" b="1" err="1">
                  <a:solidFill>
                    <a:schemeClr val="bg1"/>
                  </a:solidFill>
                  <a:latin typeface="Arial"/>
                  <a:cs typeface="Arial"/>
                </a:rPr>
                <a:t>Pengenalan</a:t>
              </a:r>
              <a:r>
                <a:rPr lang="en-MY" sz="1750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br>
                <a:rPr lang="en-MY" sz="175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n-MY" sz="1750" b="1">
                  <a:solidFill>
                    <a:schemeClr val="bg1"/>
                  </a:solidFill>
                  <a:latin typeface="Arial"/>
                  <a:cs typeface="Arial"/>
                </a:rPr>
                <a:t>(</a:t>
              </a:r>
              <a:r>
                <a:rPr lang="en-MY" sz="1750" b="1" err="1">
                  <a:solidFill>
                    <a:schemeClr val="bg1"/>
                  </a:solidFill>
                  <a:latin typeface="Arial"/>
                  <a:cs typeface="Arial"/>
                </a:rPr>
                <a:t>contoh</a:t>
              </a:r>
              <a:r>
                <a:rPr lang="en-MY" sz="1750" b="1">
                  <a:solidFill>
                    <a:schemeClr val="bg1"/>
                  </a:solidFill>
                  <a:latin typeface="Arial"/>
                  <a:cs typeface="Arial"/>
                </a:rPr>
                <a:t>) MyKad / </a:t>
              </a:r>
              <a:r>
                <a:rPr lang="en-MY" sz="1750" b="1" err="1">
                  <a:solidFill>
                    <a:schemeClr val="bg1"/>
                  </a:solidFill>
                  <a:latin typeface="Arial"/>
                  <a:cs typeface="Arial"/>
                </a:rPr>
                <a:t>MyTentera</a:t>
              </a:r>
              <a:r>
                <a:rPr lang="en-MY" sz="1750" b="1">
                  <a:solidFill>
                    <a:schemeClr val="bg1"/>
                  </a:solidFill>
                  <a:latin typeface="Arial"/>
                  <a:cs typeface="Arial"/>
                </a:rPr>
                <a:t>  </a:t>
              </a:r>
              <a:endParaRPr lang="en-MY">
                <a:solidFill>
                  <a:schemeClr val="bg1"/>
                </a:solidFill>
                <a:ea typeface="Calibri" panose="020F0502020204030204"/>
                <a:cs typeface="Calibri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E587E6-FF35-445D-9139-8A1CC401AF12}"/>
                </a:ext>
              </a:extLst>
            </p:cNvPr>
            <p:cNvSpPr txBox="1"/>
            <p:nvPr/>
          </p:nvSpPr>
          <p:spPr>
            <a:xfrm>
              <a:off x="5138880" y="7017889"/>
              <a:ext cx="3626172" cy="5200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45696" rIns="0" bIns="45696" rtlCol="0" anchor="ctr" anchorCtr="0">
              <a:noAutofit/>
            </a:bodyPr>
            <a:lstStyle/>
            <a:p>
              <a:pPr defTabSz="913958">
                <a:defRPr/>
              </a:pPr>
              <a:r>
                <a:rPr lang="en-MY" sz="1767" b="1" err="1">
                  <a:solidFill>
                    <a:schemeClr val="bg1"/>
                  </a:solidFill>
                  <a:latin typeface="Arial"/>
                  <a:cs typeface="Arial"/>
                </a:rPr>
                <a:t>Warganegara</a:t>
              </a:r>
              <a:r>
                <a:rPr lang="en-MY" sz="1767" b="1">
                  <a:solidFill>
                    <a:schemeClr val="bg1"/>
                  </a:solidFill>
                  <a:latin typeface="Arial"/>
                  <a:cs typeface="Arial"/>
                </a:rPr>
                <a:t> Malaysia</a:t>
              </a:r>
              <a:endParaRPr lang="en-US" sz="1799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DB464-2A46-426A-AD26-3A4A70B37748}"/>
                </a:ext>
              </a:extLst>
            </p:cNvPr>
            <p:cNvSpPr txBox="1"/>
            <p:nvPr/>
          </p:nvSpPr>
          <p:spPr>
            <a:xfrm>
              <a:off x="10563789" y="6868241"/>
              <a:ext cx="3855871" cy="9066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45696" rIns="0" bIns="45696" rtlCol="0" anchor="ctr" anchorCtr="0">
              <a:noAutofit/>
            </a:bodyPr>
            <a:lstStyle/>
            <a:p>
              <a:pPr defTabSz="913958">
                <a:defRPr/>
              </a:pPr>
              <a:r>
                <a:rPr lang="en-MY" sz="1767" b="1" err="1">
                  <a:solidFill>
                    <a:schemeClr val="bg1"/>
                  </a:solidFill>
                  <a:latin typeface="Arial"/>
                  <a:cs typeface="Arial"/>
                </a:rPr>
                <a:t>Bukan</a:t>
              </a:r>
              <a:r>
                <a:rPr lang="en-MY" sz="1767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MY" sz="1767" b="1" err="1">
                  <a:solidFill>
                    <a:schemeClr val="bg1"/>
                  </a:solidFill>
                  <a:latin typeface="Arial"/>
                  <a:cs typeface="Arial"/>
                </a:rPr>
                <a:t>Warganegara</a:t>
              </a:r>
              <a:endParaRPr lang="en-MY" sz="1767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7A02EE6-4B7A-4146-A627-4CA62BFA094E}"/>
                </a:ext>
              </a:extLst>
            </p:cNvPr>
            <p:cNvSpPr txBox="1"/>
            <p:nvPr/>
          </p:nvSpPr>
          <p:spPr>
            <a:xfrm>
              <a:off x="9244093" y="7578766"/>
              <a:ext cx="6561942" cy="14400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45696" rIns="0" bIns="45696" rtlCol="0" anchor="t" anchorCtr="0">
              <a:noAutofit/>
            </a:bodyPr>
            <a:lstStyle/>
            <a:p>
              <a:pPr marL="177386" indent="-177386" defTabSz="913958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MY" sz="1767" b="1">
                  <a:solidFill>
                    <a:schemeClr val="bg1"/>
                  </a:solidFill>
                  <a:latin typeface="Arial"/>
                  <a:cs typeface="Arial"/>
                </a:rPr>
                <a:t>TIN; dan</a:t>
              </a:r>
              <a:endParaRPr lang="en-US" sz="1200">
                <a:solidFill>
                  <a:schemeClr val="bg1"/>
                </a:solidFill>
              </a:endParaRPr>
            </a:p>
            <a:p>
              <a:pPr marL="177386" indent="-177386" defTabSz="913958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767" b="1" err="1">
                  <a:solidFill>
                    <a:schemeClr val="bg1"/>
                  </a:solidFill>
                  <a:latin typeface="Arial"/>
                  <a:cs typeface="Arial"/>
                </a:rPr>
                <a:t>Nombor</a:t>
              </a:r>
              <a:r>
                <a:rPr lang="en-US" sz="1767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767" b="1" err="1">
                  <a:solidFill>
                    <a:schemeClr val="bg1"/>
                  </a:solidFill>
                  <a:latin typeface="Arial"/>
                  <a:cs typeface="Arial"/>
                </a:rPr>
                <a:t>Pasport</a:t>
              </a:r>
              <a:r>
                <a:rPr lang="en-US" sz="1767" b="1">
                  <a:solidFill>
                    <a:schemeClr val="bg1"/>
                  </a:solidFill>
                  <a:latin typeface="Arial"/>
                  <a:cs typeface="Arial"/>
                </a:rPr>
                <a:t> / </a:t>
              </a:r>
              <a:r>
                <a:rPr lang="en-US" sz="1767" b="1" err="1">
                  <a:solidFill>
                    <a:schemeClr val="bg1"/>
                  </a:solidFill>
                  <a:latin typeface="Arial"/>
                  <a:cs typeface="Arial"/>
                </a:rPr>
                <a:t>MyPR</a:t>
              </a:r>
              <a:r>
                <a:rPr lang="en-US" sz="1767" b="1">
                  <a:solidFill>
                    <a:schemeClr val="bg1"/>
                  </a:solidFill>
                  <a:latin typeface="Arial"/>
                  <a:cs typeface="Arial"/>
                </a:rPr>
                <a:t> / </a:t>
              </a:r>
              <a:r>
                <a:rPr lang="en-US" sz="1767" b="1" err="1">
                  <a:solidFill>
                    <a:schemeClr val="bg1"/>
                  </a:solidFill>
                  <a:latin typeface="Arial"/>
                  <a:cs typeface="Arial"/>
                </a:rPr>
                <a:t>MyKAS</a:t>
              </a:r>
              <a:r>
                <a:rPr lang="en-US" sz="1767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D8607BF-566A-45B6-8BE1-9DA2C3B8E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2064" y="6804048"/>
              <a:ext cx="352853" cy="352853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00C0004-E872-4652-B1A7-46FCEFA2C2B2}"/>
                </a:ext>
              </a:extLst>
            </p:cNvPr>
            <p:cNvSpPr/>
            <p:nvPr/>
          </p:nvSpPr>
          <p:spPr>
            <a:xfrm>
              <a:off x="9276030" y="6903044"/>
              <a:ext cx="1066545" cy="530605"/>
            </a:xfrm>
            <a:prstGeom prst="roundRect">
              <a:avLst>
                <a:gd name="adj" fmla="val 0"/>
              </a:avLst>
            </a:prstGeom>
          </p:spPr>
          <p:txBody>
            <a:bodyPr lIns="0" tIns="0" rIns="0" bIns="0" rtlCol="0" anchor="ctr"/>
            <a:lstStyle/>
            <a:p>
              <a:pPr algn="ctr" defTabSz="913958">
                <a:defRPr/>
              </a:pPr>
              <a:endParaRPr lang="en-US" sz="17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42" descr="A white x in a red circle&#10;&#10;Description automatically generated">
              <a:extLst>
                <a:ext uri="{FF2B5EF4-FFF2-40B4-BE49-F238E27FC236}">
                  <a16:creationId xmlns:a16="http://schemas.microsoft.com/office/drawing/2014/main" id="{690FFCF2-C526-4B76-82E8-91BBFE4C3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5738" y="6754031"/>
              <a:ext cx="353419" cy="353419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FEBB7B9-81E0-44E3-9C35-9795F6F78619}"/>
              </a:ext>
            </a:extLst>
          </p:cNvPr>
          <p:cNvSpPr txBox="1"/>
          <p:nvPr/>
        </p:nvSpPr>
        <p:spPr>
          <a:xfrm>
            <a:off x="4097834" y="1297735"/>
            <a:ext cx="1737047" cy="722212"/>
          </a:xfrm>
          <a:prstGeom prst="rect">
            <a:avLst/>
          </a:prstGeom>
          <a:noFill/>
          <a:ln>
            <a:noFill/>
          </a:ln>
        </p:spPr>
        <p:txBody>
          <a:bodyPr wrap="square" lIns="0" tIns="45696" rIns="0" bIns="45696" rtlCol="0" anchor="t" anchorCtr="0">
            <a:noAutofit/>
          </a:bodyPr>
          <a:lstStyle/>
          <a:p>
            <a:pPr algn="ctr" defTabSz="913958"/>
            <a:r>
              <a:rPr lang="en-MY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Penjual</a:t>
            </a:r>
            <a:r>
              <a:rPr lang="en-MY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367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mengeluarkan</a:t>
            </a:r>
            <a:r>
              <a:rPr lang="en-MY" sz="1367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367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958"/>
            <a:r>
              <a:rPr lang="en-MY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n-MY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MY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MY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mendapatkan</a:t>
            </a:r>
            <a:r>
              <a:rPr lang="en-MY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367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pengesahan</a:t>
            </a:r>
            <a:r>
              <a:rPr lang="en-MY" sz="1367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LHDNM</a:t>
            </a:r>
            <a:endParaRPr lang="en-US" sz="1367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958"/>
            <a:endParaRPr lang="en-MY" sz="1367">
              <a:solidFill>
                <a:prstClr val="black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51347A7-D297-41F4-A48D-A28D893B1E82}"/>
              </a:ext>
            </a:extLst>
          </p:cNvPr>
          <p:cNvSpPr/>
          <p:nvPr/>
        </p:nvSpPr>
        <p:spPr>
          <a:xfrm>
            <a:off x="4076338" y="1334952"/>
            <a:ext cx="223304" cy="223304"/>
          </a:xfrm>
          <a:prstGeom prst="ellips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58">
              <a:defRPr/>
            </a:pPr>
            <a:r>
              <a:rPr lang="en-US" sz="1399" b="1" kern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8D3C911-6B96-40E8-BB32-D0E0E5AB7E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9190" y="2462357"/>
            <a:ext cx="994535" cy="102431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E8634D9-E9A6-4CD2-83F5-FC5E4823FB2B}"/>
              </a:ext>
            </a:extLst>
          </p:cNvPr>
          <p:cNvSpPr txBox="1"/>
          <p:nvPr/>
        </p:nvSpPr>
        <p:spPr>
          <a:xfrm>
            <a:off x="5949803" y="1297734"/>
            <a:ext cx="1530913" cy="699800"/>
          </a:xfrm>
          <a:prstGeom prst="rect">
            <a:avLst/>
          </a:prstGeom>
          <a:noFill/>
          <a:ln>
            <a:noFill/>
          </a:ln>
        </p:spPr>
        <p:txBody>
          <a:bodyPr wrap="square" lIns="0" tIns="45696" rIns="0" bIns="45696" rtlCol="0" anchor="t" anchorCtr="0">
            <a:noAutofit/>
          </a:bodyPr>
          <a:lstStyle/>
          <a:p>
            <a:pPr algn="ctr" defTabSz="913958"/>
            <a:r>
              <a:rPr lang="en-MY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Penjual</a:t>
            </a:r>
            <a:r>
              <a:rPr lang="en-MY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367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berkongsi</a:t>
            </a:r>
            <a:r>
              <a:rPr lang="en-MY" sz="1367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n-MY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MY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MY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disahkan</a:t>
            </a:r>
            <a:r>
              <a:rPr lang="en-MY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MY" sz="13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367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pembeli</a:t>
            </a:r>
            <a:endParaRPr lang="en-US" sz="1399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958"/>
            <a:endParaRPr lang="en-MY" sz="1367">
              <a:solidFill>
                <a:prstClr val="black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3B39B89-1650-4C56-89F8-5794A281BD39}"/>
              </a:ext>
            </a:extLst>
          </p:cNvPr>
          <p:cNvSpPr/>
          <p:nvPr/>
        </p:nvSpPr>
        <p:spPr>
          <a:xfrm>
            <a:off x="5702058" y="1334952"/>
            <a:ext cx="223304" cy="223304"/>
          </a:xfrm>
          <a:prstGeom prst="ellips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58">
              <a:defRPr/>
            </a:pPr>
            <a:r>
              <a:rPr lang="en-US" sz="1399" b="1" kern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3B06307-AC4C-4D7D-A44B-EBE3F9C888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9434" y="2435510"/>
            <a:ext cx="994535" cy="1024312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21EF30D-2404-4ADF-9D28-D29C6C117741}"/>
              </a:ext>
            </a:extLst>
          </p:cNvPr>
          <p:cNvSpPr/>
          <p:nvPr/>
        </p:nvSpPr>
        <p:spPr>
          <a:xfrm>
            <a:off x="620541" y="3917603"/>
            <a:ext cx="11316736" cy="416867"/>
          </a:xfrm>
          <a:prstGeom prst="roundRect">
            <a:avLst>
              <a:gd name="adj" fmla="val 24242"/>
            </a:avLst>
          </a:prstGeom>
          <a:solidFill>
            <a:srgbClr val="243D95"/>
          </a:solidFill>
          <a:ln w="12700" cap="flat" cmpd="sng" algn="ctr">
            <a:solidFill>
              <a:srgbClr val="243D95"/>
            </a:solidFill>
            <a:prstDash val="solid"/>
            <a:miter lim="800000"/>
          </a:ln>
          <a:effectLst/>
        </p:spPr>
        <p:txBody>
          <a:bodyPr lIns="60960" tIns="30480" rIns="60960" bIns="30480" rtlCol="0" anchor="ctr"/>
          <a:lstStyle/>
          <a:p>
            <a:pPr algn="ctr" defTabSz="913958">
              <a:defRPr/>
            </a:pPr>
            <a:r>
              <a:rPr lang="en-US" sz="1767" b="1" kern="0" err="1">
                <a:solidFill>
                  <a:srgbClr val="FFFF00"/>
                </a:solidFill>
                <a:latin typeface="Arial"/>
                <a:cs typeface="Arial"/>
              </a:rPr>
              <a:t>Pembeli</a:t>
            </a:r>
            <a:r>
              <a:rPr lang="en-US" sz="1767" b="1" ker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767" b="1" kern="0" err="1">
                <a:solidFill>
                  <a:srgbClr val="FFFF00"/>
                </a:solidFill>
                <a:latin typeface="Arial"/>
                <a:cs typeface="Arial"/>
              </a:rPr>
              <a:t>Individu</a:t>
            </a:r>
            <a:r>
              <a:rPr lang="en-US" sz="1767" b="1" ker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767" b="1" kern="0" err="1">
                <a:solidFill>
                  <a:srgbClr val="FFFF00"/>
                </a:solidFill>
                <a:latin typeface="Arial"/>
                <a:cs typeface="Arial"/>
              </a:rPr>
              <a:t>memberikan</a:t>
            </a:r>
            <a:r>
              <a:rPr lang="en-US" sz="1767" b="1" ker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767" b="1" kern="0" err="1">
                <a:solidFill>
                  <a:srgbClr val="FFFF00"/>
                </a:solidFill>
                <a:latin typeface="Arial"/>
                <a:cs typeface="Arial"/>
              </a:rPr>
              <a:t>maklumat</a:t>
            </a:r>
            <a:endParaRPr lang="en-US" sz="1200" err="1"/>
          </a:p>
        </p:txBody>
      </p:sp>
    </p:spTree>
    <p:extLst>
      <p:ext uri="{BB962C8B-B14F-4D97-AF65-F5344CB8AC3E}">
        <p14:creationId xmlns:p14="http://schemas.microsoft.com/office/powerpoint/2010/main" val="2779891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25C16E4-A964-A426-C88A-6190D68B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81" y="83616"/>
            <a:ext cx="10872443" cy="822960"/>
          </a:xfrm>
        </p:spPr>
        <p:txBody>
          <a:bodyPr>
            <a:normAutofit fontScale="90000"/>
          </a:bodyPr>
          <a:lstStyle/>
          <a:p>
            <a:r>
              <a:rPr lang="en-US" err="1"/>
              <a:t>Jika</a:t>
            </a:r>
            <a:r>
              <a:rPr lang="en-US"/>
              <a:t> </a:t>
            </a:r>
            <a:r>
              <a:rPr lang="en-US" err="1"/>
              <a:t>Pembeli</a:t>
            </a:r>
            <a:r>
              <a:rPr lang="en-US"/>
              <a:t> </a:t>
            </a:r>
            <a:r>
              <a:rPr lang="en-US" err="1"/>
              <a:t>tidak</a:t>
            </a:r>
            <a:r>
              <a:rPr lang="en-US"/>
              <a:t> </a:t>
            </a:r>
            <a:r>
              <a:rPr lang="en-US" err="1"/>
              <a:t>memerlukan</a:t>
            </a:r>
            <a:r>
              <a:rPr lang="en-US"/>
              <a:t> e-</a:t>
            </a:r>
            <a:r>
              <a:rPr lang="en-US" err="1"/>
              <a:t>Invois</a:t>
            </a:r>
            <a:r>
              <a:rPr lang="en-US"/>
              <a:t>, </a:t>
            </a:r>
            <a:r>
              <a:rPr lang="en-US" err="1"/>
              <a:t>Penjual</a:t>
            </a:r>
            <a:r>
              <a:rPr lang="en-US"/>
              <a:t> </a:t>
            </a:r>
            <a:r>
              <a:rPr lang="en-US" err="1"/>
              <a:t>dikehendaki</a:t>
            </a:r>
            <a:r>
              <a:rPr lang="en-US"/>
              <a:t> </a:t>
            </a:r>
            <a:r>
              <a:rPr lang="en-US" err="1"/>
              <a:t>mengemukakan</a:t>
            </a:r>
            <a:br>
              <a:rPr lang="en-US"/>
            </a:br>
            <a:r>
              <a:rPr lang="en-US"/>
              <a:t>e-</a:t>
            </a:r>
            <a:r>
              <a:rPr lang="en-US" err="1"/>
              <a:t>Invois</a:t>
            </a:r>
            <a:r>
              <a:rPr lang="en-US"/>
              <a:t> </a:t>
            </a:r>
            <a:r>
              <a:rPr lang="en-US" err="1"/>
              <a:t>disatukan</a:t>
            </a:r>
            <a:r>
              <a:rPr lang="en-US"/>
              <a:t> </a:t>
            </a:r>
            <a:r>
              <a:rPr lang="en-US" err="1"/>
              <a:t>dalam</a:t>
            </a:r>
            <a:r>
              <a:rPr lang="en-US"/>
              <a:t> </a:t>
            </a:r>
            <a:r>
              <a:rPr lang="en-US" err="1"/>
              <a:t>tempoh</a:t>
            </a:r>
            <a:r>
              <a:rPr lang="en-US"/>
              <a:t> 7 </a:t>
            </a:r>
            <a:r>
              <a:rPr lang="en-US" err="1"/>
              <a:t>hari</a:t>
            </a:r>
            <a:r>
              <a:rPr lang="en-US"/>
              <a:t> </a:t>
            </a:r>
            <a:r>
              <a:rPr lang="en-US" err="1"/>
              <a:t>kalendar</a:t>
            </a:r>
            <a:r>
              <a:rPr lang="en-US"/>
              <a:t> </a:t>
            </a:r>
            <a:r>
              <a:rPr lang="en-US" err="1"/>
              <a:t>selepas</a:t>
            </a:r>
            <a:r>
              <a:rPr lang="en-US"/>
              <a:t> </a:t>
            </a:r>
            <a:r>
              <a:rPr lang="en-US" err="1"/>
              <a:t>akhir</a:t>
            </a:r>
            <a:r>
              <a:rPr lang="en-US"/>
              <a:t> </a:t>
            </a:r>
            <a:r>
              <a:rPr lang="en-US" err="1"/>
              <a:t>bulan</a:t>
            </a:r>
            <a:r>
              <a:rPr lang="en-US"/>
              <a:t> </a:t>
            </a:r>
            <a:r>
              <a:rPr lang="en-US" err="1"/>
              <a:t>tersebut</a:t>
            </a:r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B36CBD-F923-497E-B503-9B246367558F}"/>
              </a:ext>
            </a:extLst>
          </p:cNvPr>
          <p:cNvSpPr/>
          <p:nvPr/>
        </p:nvSpPr>
        <p:spPr>
          <a:xfrm>
            <a:off x="2663430" y="1480325"/>
            <a:ext cx="9271742" cy="2646603"/>
          </a:xfrm>
          <a:prstGeom prst="roundRect">
            <a:avLst>
              <a:gd name="adj" fmla="val 6852"/>
            </a:avLst>
          </a:prstGeom>
          <a:solidFill>
            <a:schemeClr val="bg1">
              <a:lumMod val="95000"/>
              <a:alpha val="78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srgbClr val="E7E6E6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3958">
              <a:defRPr/>
            </a:pPr>
            <a:endParaRPr lang="en-US" sz="1867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5B116CF-1F33-4B60-BB07-55D69D3A4C5A}"/>
              </a:ext>
            </a:extLst>
          </p:cNvPr>
          <p:cNvCxnSpPr>
            <a:cxnSpLocks/>
          </p:cNvCxnSpPr>
          <p:nvPr/>
        </p:nvCxnSpPr>
        <p:spPr>
          <a:xfrm>
            <a:off x="6294599" y="3463234"/>
            <a:ext cx="896617" cy="0"/>
          </a:xfrm>
          <a:prstGeom prst="straightConnector1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823E770-ECFA-4E9E-A121-7A43B4E90761}"/>
              </a:ext>
            </a:extLst>
          </p:cNvPr>
          <p:cNvCxnSpPr>
            <a:cxnSpLocks/>
          </p:cNvCxnSpPr>
          <p:nvPr/>
        </p:nvCxnSpPr>
        <p:spPr>
          <a:xfrm>
            <a:off x="8990417" y="3463234"/>
            <a:ext cx="896617" cy="0"/>
          </a:xfrm>
          <a:prstGeom prst="straightConnector1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A7AAAD0-C018-4146-A0D0-62FFC52019A4}"/>
              </a:ext>
            </a:extLst>
          </p:cNvPr>
          <p:cNvGrpSpPr/>
          <p:nvPr/>
        </p:nvGrpSpPr>
        <p:grpSpPr>
          <a:xfrm>
            <a:off x="3028537" y="3018656"/>
            <a:ext cx="1051257" cy="1009447"/>
            <a:chOff x="331836" y="2668372"/>
            <a:chExt cx="1536510" cy="1536510"/>
          </a:xfrm>
        </p:grpSpPr>
        <p:sp>
          <p:nvSpPr>
            <p:cNvPr id="7" name="Rectangle: Rounded Corners 64">
              <a:extLst>
                <a:ext uri="{FF2B5EF4-FFF2-40B4-BE49-F238E27FC236}">
                  <a16:creationId xmlns:a16="http://schemas.microsoft.com/office/drawing/2014/main" id="{69F7B7F3-F85B-4F2B-B1A0-6E3A7D063B71}"/>
                </a:ext>
              </a:extLst>
            </p:cNvPr>
            <p:cNvSpPr/>
            <p:nvPr/>
          </p:nvSpPr>
          <p:spPr>
            <a:xfrm>
              <a:off x="331836" y="2668372"/>
              <a:ext cx="1536510" cy="1536510"/>
            </a:xfrm>
            <a:prstGeom prst="ellipse">
              <a:avLst/>
            </a:prstGeom>
            <a:solidFill>
              <a:srgbClr val="ED7D31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35981" rIns="0" bIns="0" rtlCol="0" anchor="b" anchorCtr="0"/>
            <a:lstStyle/>
            <a:p>
              <a:pPr algn="ctr" defTabSz="913958">
                <a:defRPr/>
              </a:pPr>
              <a:endParaRPr lang="en-US" sz="1200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200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200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200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200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200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200" b="1" ker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83AAE1-DDF5-4D44-B8CB-05896E18B2F6}"/>
                </a:ext>
              </a:extLst>
            </p:cNvPr>
            <p:cNvGrpSpPr/>
            <p:nvPr/>
          </p:nvGrpSpPr>
          <p:grpSpPr>
            <a:xfrm>
              <a:off x="660299" y="2835688"/>
              <a:ext cx="879585" cy="935508"/>
              <a:chOff x="167610" y="2619572"/>
              <a:chExt cx="1206790" cy="1283519"/>
            </a:xfrm>
          </p:grpSpPr>
          <p:pic>
            <p:nvPicPr>
              <p:cNvPr id="10" name="Picture 9" descr="A cartoon of a small cafe&#10;&#10;Description automatically generated">
                <a:extLst>
                  <a:ext uri="{FF2B5EF4-FFF2-40B4-BE49-F238E27FC236}">
                    <a16:creationId xmlns:a16="http://schemas.microsoft.com/office/drawing/2014/main" id="{DA6768DB-1233-4335-A1D5-2F28350C2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10" y="2619572"/>
                <a:ext cx="1177957" cy="1177957"/>
              </a:xfrm>
              <a:prstGeom prst="rect">
                <a:avLst/>
              </a:prstGeom>
            </p:spPr>
          </p:pic>
          <p:pic>
            <p:nvPicPr>
              <p:cNvPr id="11" name="Picture 10" descr="A cartoon of a person holding a bag&#10;&#10;Description automatically generated">
                <a:extLst>
                  <a:ext uri="{FF2B5EF4-FFF2-40B4-BE49-F238E27FC236}">
                    <a16:creationId xmlns:a16="http://schemas.microsoft.com/office/drawing/2014/main" id="{AEF11BDB-2814-4043-BB89-682353CA6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184" y="3228874"/>
                <a:ext cx="674216" cy="674217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840E2A-55CA-4054-9591-7CE2B00E54B1}"/>
                </a:ext>
              </a:extLst>
            </p:cNvPr>
            <p:cNvSpPr txBox="1"/>
            <p:nvPr/>
          </p:nvSpPr>
          <p:spPr>
            <a:xfrm>
              <a:off x="518897" y="3713267"/>
              <a:ext cx="1162389" cy="4527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3958">
                <a:defRPr/>
              </a:pPr>
              <a:r>
                <a:rPr lang="en-US" sz="1333" b="1" kern="0" err="1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Penjual</a:t>
              </a:r>
              <a:endParaRPr lang="en-US" sz="1333" b="1" kern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019E0B8-6A72-497E-88F0-06C82DE38D17}"/>
              </a:ext>
            </a:extLst>
          </p:cNvPr>
          <p:cNvSpPr txBox="1"/>
          <p:nvPr/>
        </p:nvSpPr>
        <p:spPr>
          <a:xfrm>
            <a:off x="7068057" y="1562196"/>
            <a:ext cx="2341954" cy="708193"/>
          </a:xfrm>
          <a:prstGeom prst="rect">
            <a:avLst/>
          </a:prstGeom>
          <a:noFill/>
          <a:ln>
            <a:noFill/>
          </a:ln>
        </p:spPr>
        <p:txBody>
          <a:bodyPr wrap="square" lIns="0" tIns="45696" rIns="0" bIns="45696" rtlCol="0" anchor="t" anchorCtr="0">
            <a:noAutofit/>
          </a:bodyPr>
          <a:lstStyle/>
          <a:p>
            <a:pPr algn="ctr" defTabSz="913958">
              <a:defRPr/>
            </a:pPr>
            <a:r>
              <a:rPr lang="en-MY" sz="1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Penjual</a:t>
            </a:r>
            <a:r>
              <a:rPr lang="en-MY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menggabungkan</a:t>
            </a:r>
            <a:r>
              <a:rPr lang="en-MY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MY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resit (</a:t>
            </a:r>
            <a:r>
              <a:rPr lang="en-MY" sz="1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MY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bulanan</a:t>
            </a:r>
            <a:r>
              <a:rPr lang="en-MY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DC433-67B9-4248-9B07-48617291777A}"/>
              </a:ext>
            </a:extLst>
          </p:cNvPr>
          <p:cNvSpPr txBox="1"/>
          <p:nvPr/>
        </p:nvSpPr>
        <p:spPr>
          <a:xfrm>
            <a:off x="4630347" y="1566106"/>
            <a:ext cx="2032413" cy="894862"/>
          </a:xfrm>
          <a:prstGeom prst="rect">
            <a:avLst/>
          </a:prstGeom>
          <a:noFill/>
          <a:ln>
            <a:noFill/>
          </a:ln>
        </p:spPr>
        <p:txBody>
          <a:bodyPr wrap="square" lIns="0" tIns="45696" rIns="0" bIns="45696" rtlCol="0" anchor="t" anchorCtr="0">
            <a:noAutofit/>
          </a:bodyPr>
          <a:lstStyle/>
          <a:p>
            <a:pPr algn="ctr" defTabSz="913958">
              <a:defRPr/>
            </a:pPr>
            <a:r>
              <a:rPr lang="en-MY" sz="1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Penjual</a:t>
            </a:r>
            <a:r>
              <a:rPr lang="en-MY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mengeluarkan</a:t>
            </a:r>
            <a:r>
              <a:rPr lang="en-MY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resit</a:t>
            </a:r>
            <a:r>
              <a:rPr lang="en-MY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MY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pembeli</a:t>
            </a:r>
            <a:r>
              <a:rPr lang="en-MY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MY" sz="1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MY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amalan</a:t>
            </a:r>
            <a:r>
              <a:rPr lang="en-MY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sedia</a:t>
            </a:r>
            <a:r>
              <a:rPr lang="en-MY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MY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168469-DFDF-449F-A706-D1BE89A4D400}"/>
              </a:ext>
            </a:extLst>
          </p:cNvPr>
          <p:cNvSpPr txBox="1"/>
          <p:nvPr/>
        </p:nvSpPr>
        <p:spPr>
          <a:xfrm>
            <a:off x="9685329" y="1562346"/>
            <a:ext cx="2117838" cy="708193"/>
          </a:xfrm>
          <a:prstGeom prst="rect">
            <a:avLst/>
          </a:prstGeom>
          <a:noFill/>
          <a:ln>
            <a:noFill/>
          </a:ln>
        </p:spPr>
        <p:txBody>
          <a:bodyPr wrap="square" lIns="0" tIns="45696" rIns="0" bIns="45696" rtlCol="0" anchor="t" anchorCtr="0">
            <a:noAutofit/>
          </a:bodyPr>
          <a:lstStyle/>
          <a:p>
            <a:pPr algn="ctr" defTabSz="913958">
              <a:defRPr/>
            </a:pPr>
            <a:r>
              <a:rPr lang="en-MY" sz="1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Penjual</a:t>
            </a:r>
            <a:r>
              <a:rPr lang="en-MY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mengeluarkan</a:t>
            </a:r>
            <a:r>
              <a:rPr lang="en-MY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MY" sz="1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MY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MY" sz="1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disatukan</a:t>
            </a:r>
            <a:r>
              <a:rPr lang="en-MY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MY" sz="1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mendapatkan</a:t>
            </a:r>
            <a:r>
              <a:rPr lang="en-MY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pengesahan</a:t>
            </a:r>
            <a:r>
              <a:rPr lang="en-MY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LHDNM</a:t>
            </a:r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958">
              <a:defRPr/>
            </a:pPr>
            <a:endParaRPr lang="en-MY" sz="1600">
              <a:solidFill>
                <a:prstClr val="black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5C16D9F-10E7-4B4A-BE82-86DD684BEFE2}"/>
              </a:ext>
            </a:extLst>
          </p:cNvPr>
          <p:cNvSpPr/>
          <p:nvPr/>
        </p:nvSpPr>
        <p:spPr>
          <a:xfrm>
            <a:off x="4754987" y="1595184"/>
            <a:ext cx="227741" cy="218683"/>
          </a:xfrm>
          <a:prstGeom prst="ellips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0960" tIns="30480" rIns="60960" bIns="30480" rtlCol="0" anchor="ctr"/>
          <a:lstStyle/>
          <a:p>
            <a:pPr algn="ctr" defTabSz="913958">
              <a:defRPr/>
            </a:pPr>
            <a:r>
              <a:rPr lang="en-US" sz="1600" b="1" kern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endParaRPr lang="en-US" sz="12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8FB05A-C5F4-48AE-9B6F-D5BD3281E93D}"/>
              </a:ext>
            </a:extLst>
          </p:cNvPr>
          <p:cNvSpPr/>
          <p:nvPr/>
        </p:nvSpPr>
        <p:spPr>
          <a:xfrm>
            <a:off x="6839986" y="1596973"/>
            <a:ext cx="227741" cy="218683"/>
          </a:xfrm>
          <a:prstGeom prst="ellips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58">
              <a:defRPr/>
            </a:pPr>
            <a:r>
              <a:rPr lang="en-US" sz="1600" b="1" kern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4ADA1E-B3F5-4628-BB31-709DD08F56AE}"/>
              </a:ext>
            </a:extLst>
          </p:cNvPr>
          <p:cNvSpPr/>
          <p:nvPr/>
        </p:nvSpPr>
        <p:spPr>
          <a:xfrm>
            <a:off x="9462051" y="1594209"/>
            <a:ext cx="227741" cy="218683"/>
          </a:xfrm>
          <a:prstGeom prst="ellips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58">
              <a:defRPr/>
            </a:pPr>
            <a:r>
              <a:rPr lang="en-US" sz="1600" b="1" kern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EE5F2C5-1D18-42AF-806B-4BD9BADE0B89}"/>
              </a:ext>
            </a:extLst>
          </p:cNvPr>
          <p:cNvCxnSpPr>
            <a:cxnSpLocks/>
          </p:cNvCxnSpPr>
          <p:nvPr/>
        </p:nvCxnSpPr>
        <p:spPr>
          <a:xfrm>
            <a:off x="4306678" y="3463234"/>
            <a:ext cx="896617" cy="0"/>
          </a:xfrm>
          <a:prstGeom prst="straightConnector1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95CD84-3DE1-4DCC-9228-21AAB346F99D}"/>
              </a:ext>
            </a:extLst>
          </p:cNvPr>
          <p:cNvGrpSpPr/>
          <p:nvPr/>
        </p:nvGrpSpPr>
        <p:grpSpPr>
          <a:xfrm>
            <a:off x="656085" y="6316918"/>
            <a:ext cx="4107573" cy="251399"/>
            <a:chOff x="2822410" y="6444504"/>
            <a:chExt cx="4123072" cy="26279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ED676-FEDD-4424-ACD8-AEB3EDF92BDC}"/>
                </a:ext>
              </a:extLst>
            </p:cNvPr>
            <p:cNvSpPr txBox="1"/>
            <p:nvPr/>
          </p:nvSpPr>
          <p:spPr>
            <a:xfrm>
              <a:off x="5865863" y="6449916"/>
              <a:ext cx="1079619" cy="257387"/>
            </a:xfrm>
            <a:prstGeom prst="rect">
              <a:avLst/>
            </a:prstGeom>
            <a:noFill/>
          </p:spPr>
          <p:txBody>
            <a:bodyPr wrap="square" lIns="60960" tIns="30480" rIns="60960" bIns="30480" rtlCol="0" anchor="t">
              <a:spAutoFit/>
            </a:bodyPr>
            <a:lstStyle/>
            <a:p>
              <a:pPr defTabSz="913958">
                <a:defRPr/>
              </a:pPr>
              <a:endParaRPr lang="en-US" sz="12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8B62A2-DB3E-4672-BDEA-01191C29E7B5}"/>
                </a:ext>
              </a:extLst>
            </p:cNvPr>
            <p:cNvSpPr txBox="1"/>
            <p:nvPr/>
          </p:nvSpPr>
          <p:spPr>
            <a:xfrm>
              <a:off x="2822410" y="6444505"/>
              <a:ext cx="949911" cy="257386"/>
            </a:xfrm>
            <a:prstGeom prst="rect">
              <a:avLst/>
            </a:prstGeom>
            <a:noFill/>
          </p:spPr>
          <p:txBody>
            <a:bodyPr wrap="square" lIns="60960" tIns="30480" rIns="60960" bIns="30480" rtlCol="0" anchor="t">
              <a:spAutoFit/>
            </a:bodyPr>
            <a:lstStyle/>
            <a:p>
              <a:pPr defTabSz="913958">
                <a:defRPr/>
              </a:pPr>
              <a:r>
                <a:rPr lang="en-US" sz="1200" b="1" err="1">
                  <a:solidFill>
                    <a:schemeClr val="bg1"/>
                  </a:solidFill>
                  <a:latin typeface="Century Gothic"/>
                  <a:cs typeface="Arial"/>
                </a:rPr>
                <a:t>Petunjuk</a:t>
              </a:r>
              <a:r>
                <a:rPr lang="en-US" sz="1200" b="1">
                  <a:solidFill>
                    <a:schemeClr val="bg1"/>
                  </a:solidFill>
                  <a:latin typeface="Century Gothic"/>
                  <a:cs typeface="Arial"/>
                </a:rPr>
                <a:t>: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9A48AFD-369C-4E7E-9EA4-BF2E8D756A68}"/>
                </a:ext>
              </a:extLst>
            </p:cNvPr>
            <p:cNvCxnSpPr>
              <a:cxnSpLocks/>
            </p:cNvCxnSpPr>
            <p:nvPr/>
          </p:nvCxnSpPr>
          <p:spPr>
            <a:xfrm>
              <a:off x="3742193" y="6595111"/>
              <a:ext cx="423772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DF6675-1C58-4D39-8763-DFBF6467F849}"/>
                </a:ext>
              </a:extLst>
            </p:cNvPr>
            <p:cNvSpPr txBox="1"/>
            <p:nvPr/>
          </p:nvSpPr>
          <p:spPr>
            <a:xfrm>
              <a:off x="4203841" y="6444504"/>
              <a:ext cx="1079619" cy="257386"/>
            </a:xfrm>
            <a:prstGeom prst="rect">
              <a:avLst/>
            </a:prstGeom>
            <a:noFill/>
          </p:spPr>
          <p:txBody>
            <a:bodyPr wrap="square" lIns="60960" tIns="30480" rIns="60960" bIns="30480" rtlCol="0" anchor="t">
              <a:spAutoFit/>
            </a:bodyPr>
            <a:lstStyle/>
            <a:p>
              <a:pPr defTabSz="913958">
                <a:defRPr/>
              </a:pPr>
              <a:r>
                <a:rPr lang="en-US" sz="1200" err="1">
                  <a:solidFill>
                    <a:schemeClr val="bg1"/>
                  </a:solidFill>
                  <a:latin typeface="Century Gothic"/>
                  <a:cs typeface="Arial"/>
                </a:rPr>
                <a:t>Penjual</a:t>
              </a:r>
              <a:endParaRPr lang="en-US" sz="120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EC3F99-88D5-44E4-BE61-DE9849400D11}"/>
              </a:ext>
            </a:extLst>
          </p:cNvPr>
          <p:cNvGrpSpPr/>
          <p:nvPr/>
        </p:nvGrpSpPr>
        <p:grpSpPr>
          <a:xfrm>
            <a:off x="368489" y="2270389"/>
            <a:ext cx="2291086" cy="864660"/>
            <a:chOff x="487916" y="4481179"/>
            <a:chExt cx="2119817" cy="950726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4993407-AEE4-4116-9D0E-1E44D689B129}"/>
                </a:ext>
              </a:extLst>
            </p:cNvPr>
            <p:cNvSpPr/>
            <p:nvPr/>
          </p:nvSpPr>
          <p:spPr>
            <a:xfrm rot="5400000">
              <a:off x="1950397" y="4774569"/>
              <a:ext cx="950726" cy="363946"/>
            </a:xfrm>
            <a:prstGeom prst="triangle">
              <a:avLst/>
            </a:prstGeom>
            <a:solidFill>
              <a:srgbClr val="072AC8"/>
            </a:solidFill>
            <a:ln w="12700" cap="flat" cmpd="sng" algn="ctr">
              <a:solidFill>
                <a:srgbClr val="072AC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958">
                <a:defRPr/>
              </a:pPr>
              <a:endParaRPr lang="en-US" sz="1867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4FC2A4-31FC-411F-93B6-900417066AB0}"/>
                </a:ext>
              </a:extLst>
            </p:cNvPr>
            <p:cNvSpPr txBox="1"/>
            <p:nvPr/>
          </p:nvSpPr>
          <p:spPr>
            <a:xfrm>
              <a:off x="487916" y="4712379"/>
              <a:ext cx="1673882" cy="488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45696" rIns="0" bIns="45696" rtlCol="0" anchor="ctr" anchorCtr="0">
              <a:noAutofit/>
            </a:bodyPr>
            <a:lstStyle/>
            <a:p>
              <a:pPr algn="ctr" defTabSz="913958">
                <a:defRPr/>
              </a:pPr>
              <a:r>
                <a:rPr lang="en-MY" sz="1867" b="1" kern="0" err="1">
                  <a:solidFill>
                    <a:schemeClr val="bg1"/>
                  </a:solidFill>
                  <a:latin typeface="Arial"/>
                  <a:cs typeface="Arial"/>
                </a:rPr>
                <a:t>Jika</a:t>
              </a:r>
              <a:r>
                <a:rPr lang="en-MY" sz="1867" b="1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MY" sz="1867" b="1" kern="0" err="1">
                  <a:solidFill>
                    <a:schemeClr val="bg1"/>
                  </a:solidFill>
                  <a:latin typeface="Arial"/>
                  <a:cs typeface="Arial"/>
                </a:rPr>
                <a:t>pembeli</a:t>
              </a:r>
              <a:r>
                <a:rPr lang="en-MY" sz="1867" b="1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MY" sz="1867" b="1" kern="0" err="1">
                  <a:solidFill>
                    <a:schemeClr val="bg1"/>
                  </a:solidFill>
                  <a:latin typeface="Arial"/>
                  <a:cs typeface="Arial"/>
                </a:rPr>
                <a:t>tidak</a:t>
              </a:r>
              <a:r>
                <a:rPr lang="en-MY" sz="1867" b="1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MY" sz="1867" b="1" kern="0" err="1">
                  <a:solidFill>
                    <a:schemeClr val="bg1"/>
                  </a:solidFill>
                  <a:latin typeface="Arial"/>
                  <a:cs typeface="Arial"/>
                </a:rPr>
                <a:t>memohon</a:t>
              </a:r>
              <a:r>
                <a:rPr lang="en-MY" sz="1867" b="1" kern="0">
                  <a:solidFill>
                    <a:schemeClr val="bg1"/>
                  </a:solidFill>
                  <a:latin typeface="Arial"/>
                  <a:cs typeface="Arial"/>
                </a:rPr>
                <a:t> e-</a:t>
              </a:r>
              <a:r>
                <a:rPr lang="en-MY" sz="1867" b="1" kern="0" err="1">
                  <a:solidFill>
                    <a:schemeClr val="bg1"/>
                  </a:solidFill>
                  <a:latin typeface="Arial"/>
                  <a:cs typeface="Arial"/>
                </a:rPr>
                <a:t>Invois</a:t>
              </a:r>
              <a:r>
                <a:rPr lang="en-MY" sz="1867" b="1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endParaRPr lang="en-US" sz="933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8B9C0BE-0321-4EB7-B71E-7B5F25E72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459" y="3120449"/>
            <a:ext cx="814469" cy="7820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DC3BAEC-654E-43D5-A457-337FA5A41D1E}"/>
              </a:ext>
            </a:extLst>
          </p:cNvPr>
          <p:cNvGrpSpPr/>
          <p:nvPr/>
        </p:nvGrpSpPr>
        <p:grpSpPr>
          <a:xfrm>
            <a:off x="7648607" y="3088049"/>
            <a:ext cx="1004066" cy="851883"/>
            <a:chOff x="5754201" y="3519421"/>
            <a:chExt cx="1400625" cy="123755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F26FC09-4C38-4F33-BFF6-187E0C45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4201" y="3519421"/>
              <a:ext cx="914963" cy="91496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1E0BDBC-75F4-4F8C-AC2B-A56AA6189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7284" y="3701542"/>
              <a:ext cx="914963" cy="91496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834BCF-7050-4923-8CFF-E31DB1611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9863" y="3842014"/>
              <a:ext cx="914963" cy="91496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196DF6-58B4-4D0A-BA3F-2A52F7A36B24}"/>
              </a:ext>
            </a:extLst>
          </p:cNvPr>
          <p:cNvGrpSpPr/>
          <p:nvPr/>
        </p:nvGrpSpPr>
        <p:grpSpPr>
          <a:xfrm>
            <a:off x="10301721" y="3117492"/>
            <a:ext cx="814469" cy="785033"/>
            <a:chOff x="10097435" y="2093633"/>
            <a:chExt cx="914963" cy="91842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BC202D9-1EBC-4E80-8288-A57C826A4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97435" y="2093633"/>
              <a:ext cx="914963" cy="91842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C8E5F21-B8CF-40DB-B04C-2A1B8DE3B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45476" y="2431179"/>
              <a:ext cx="195349" cy="159048"/>
            </a:xfrm>
            <a:prstGeom prst="rect">
              <a:avLst/>
            </a:prstGeom>
            <a:solidFill>
              <a:sysClr val="window" lastClr="FFFFFF"/>
            </a:solidFill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FEE13A-3371-4E8A-B434-B37716E1EA3B}"/>
              </a:ext>
            </a:extLst>
          </p:cNvPr>
          <p:cNvSpPr txBox="1"/>
          <p:nvPr/>
        </p:nvSpPr>
        <p:spPr>
          <a:xfrm>
            <a:off x="6839986" y="2419441"/>
            <a:ext cx="2694934" cy="663370"/>
          </a:xfrm>
          <a:prstGeom prst="rect">
            <a:avLst/>
          </a:prstGeom>
          <a:noFill/>
          <a:ln>
            <a:noFill/>
          </a:ln>
        </p:spPr>
        <p:txBody>
          <a:bodyPr wrap="square" lIns="0" tIns="45696" rIns="0" bIns="45696" rtlCol="0" anchor="t" anchorCtr="0">
            <a:noAutofit/>
          </a:bodyPr>
          <a:lstStyle/>
          <a:p>
            <a:pPr marL="171035" indent="-171035" defTabSz="913958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sz="12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Pembeli</a:t>
            </a: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1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EI00000000010</a:t>
            </a: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171035" indent="-171035" defTabSz="913958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</a:t>
            </a:r>
            <a:r>
              <a:rPr lang="en-US" sz="12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Pembeli</a:t>
            </a: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1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Public</a:t>
            </a: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171035" indent="-171035" defTabSz="913958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Lain-lain Maklumat </a:t>
            </a:r>
            <a:r>
              <a:rPr lang="en-US" sz="12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Pembeli</a:t>
            </a: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1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C827ED-CD86-4712-BED5-F5DB9B147BB8}"/>
              </a:ext>
            </a:extLst>
          </p:cNvPr>
          <p:cNvGrpSpPr/>
          <p:nvPr/>
        </p:nvGrpSpPr>
        <p:grpSpPr>
          <a:xfrm>
            <a:off x="36337" y="4213984"/>
            <a:ext cx="11898835" cy="2102903"/>
            <a:chOff x="36337" y="4213984"/>
            <a:chExt cx="11898835" cy="210290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790F24B-7BA7-48E0-95A5-1AEECCCC53FC}"/>
                </a:ext>
              </a:extLst>
            </p:cNvPr>
            <p:cNvSpPr/>
            <p:nvPr/>
          </p:nvSpPr>
          <p:spPr>
            <a:xfrm>
              <a:off x="630626" y="4213984"/>
              <a:ext cx="11304546" cy="266328"/>
            </a:xfrm>
            <a:prstGeom prst="roundRect">
              <a:avLst>
                <a:gd name="adj" fmla="val 24242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0960" tIns="30480" rIns="60960" bIns="30480" rtlCol="0" anchor="ctr"/>
            <a:lstStyle/>
            <a:p>
              <a:pPr algn="ctr" defTabSz="913958">
                <a:defRPr/>
              </a:pPr>
              <a:r>
                <a:rPr lang="en-US" sz="1600" b="1" kern="0" err="1">
                  <a:solidFill>
                    <a:prstClr val="black"/>
                  </a:solidFill>
                  <a:latin typeface="Arial"/>
                  <a:cs typeface="Arial"/>
                </a:rPr>
                <a:t>Semua</a:t>
              </a:r>
              <a:r>
                <a:rPr lang="en-US" sz="1600" b="1" ker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1600" b="1" kern="0" err="1">
                  <a:solidFill>
                    <a:prstClr val="black"/>
                  </a:solidFill>
                  <a:latin typeface="Arial"/>
                  <a:cs typeface="Arial"/>
                </a:rPr>
                <a:t>perniagaan</a:t>
              </a:r>
              <a:r>
                <a:rPr lang="en-US" sz="1600" b="1" ker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1600" b="1" kern="0" err="1">
                  <a:solidFill>
                    <a:prstClr val="black"/>
                  </a:solidFill>
                  <a:latin typeface="Arial"/>
                  <a:cs typeface="Arial"/>
                </a:rPr>
                <a:t>boleh</a:t>
              </a:r>
              <a:r>
                <a:rPr lang="en-US" sz="1600" b="1" ker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1600" b="1" kern="0" err="1">
                  <a:solidFill>
                    <a:prstClr val="black"/>
                  </a:solidFill>
                  <a:latin typeface="Arial"/>
                  <a:cs typeface="Arial"/>
                </a:rPr>
                <a:t>mengemukakan</a:t>
              </a:r>
              <a:r>
                <a:rPr lang="en-US" sz="1600" b="1" kern="0">
                  <a:solidFill>
                    <a:prstClr val="black"/>
                  </a:solidFill>
                  <a:latin typeface="Arial"/>
                  <a:cs typeface="Arial"/>
                </a:rPr>
                <a:t> e-</a:t>
              </a:r>
              <a:r>
                <a:rPr lang="en-US" sz="1600" b="1" kern="0" err="1">
                  <a:solidFill>
                    <a:prstClr val="black"/>
                  </a:solidFill>
                  <a:latin typeface="Arial"/>
                  <a:cs typeface="Arial"/>
                </a:rPr>
                <a:t>Invois</a:t>
              </a:r>
              <a:r>
                <a:rPr lang="en-US" sz="1600" b="1" ker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1600" b="1" kern="0" err="1">
                  <a:solidFill>
                    <a:prstClr val="black"/>
                  </a:solidFill>
                  <a:latin typeface="Arial"/>
                  <a:cs typeface="Arial"/>
                </a:rPr>
                <a:t>disatukan</a:t>
              </a:r>
              <a:r>
                <a:rPr lang="en-US" sz="1600" b="1" kern="0">
                  <a:solidFill>
                    <a:prstClr val="black"/>
                  </a:solidFill>
                  <a:latin typeface="Arial"/>
                  <a:cs typeface="Arial"/>
                </a:rPr>
                <a:t> KECUALI </a:t>
              </a:r>
              <a:r>
                <a:rPr lang="en-US" sz="1600" b="1" kern="0" err="1">
                  <a:solidFill>
                    <a:prstClr val="black"/>
                  </a:solidFill>
                  <a:latin typeface="Arial"/>
                  <a:cs typeface="Arial"/>
                </a:rPr>
                <a:t>aktiviti</a:t>
              </a:r>
              <a:r>
                <a:rPr lang="en-US" sz="1600" b="1" ker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1600" b="1" kern="0" err="1">
                  <a:solidFill>
                    <a:prstClr val="black"/>
                  </a:solidFill>
                  <a:latin typeface="Arial"/>
                  <a:cs typeface="Arial"/>
                </a:rPr>
                <a:t>berikut</a:t>
              </a:r>
              <a:r>
                <a:rPr lang="en-US" sz="1600" b="1" kern="0">
                  <a:solidFill>
                    <a:prstClr val="black"/>
                  </a:solidFill>
                  <a:latin typeface="Arial"/>
                  <a:cs typeface="Arial"/>
                </a:rPr>
                <a:t>​:</a:t>
              </a:r>
              <a:endParaRPr lang="en-US" sz="1067">
                <a:solidFill>
                  <a:prstClr val="black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2E56BB0-625D-4F10-9501-97F5756D7DAB}"/>
                </a:ext>
              </a:extLst>
            </p:cNvPr>
            <p:cNvSpPr/>
            <p:nvPr/>
          </p:nvSpPr>
          <p:spPr>
            <a:xfrm>
              <a:off x="630627" y="4528920"/>
              <a:ext cx="11181615" cy="1787967"/>
            </a:xfrm>
            <a:prstGeom prst="roundRect">
              <a:avLst>
                <a:gd name="adj" fmla="val 5447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342734" indent="-342734" defTabSz="913958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endParaRPr lang="en-US" sz="1600" kern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18485C6-3867-4325-94BB-45A36CA1C741}"/>
                </a:ext>
              </a:extLst>
            </p:cNvPr>
            <p:cNvSpPr/>
            <p:nvPr/>
          </p:nvSpPr>
          <p:spPr>
            <a:xfrm>
              <a:off x="3845308" y="5309623"/>
              <a:ext cx="1554271" cy="445839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algn="ctr" defTabSz="913958">
                <a:defRPr/>
              </a:pPr>
              <a:r>
                <a:rPr lang="en-US" sz="1600" kern="0" err="1">
                  <a:solidFill>
                    <a:schemeClr val="bg1"/>
                  </a:solidFill>
                  <a:latin typeface="Arial"/>
                  <a:cs typeface="Arial"/>
                </a:rPr>
                <a:t>Pemborong</a:t>
              </a:r>
              <a:r>
                <a:rPr lang="en-US" sz="1600" kern="0">
                  <a:solidFill>
                    <a:schemeClr val="bg1"/>
                  </a:solidFill>
                  <a:latin typeface="Arial"/>
                  <a:cs typeface="Arial"/>
                </a:rPr>
                <a:t> dan </a:t>
              </a:r>
              <a:r>
                <a:rPr lang="en-US" sz="1600" kern="0" err="1">
                  <a:solidFill>
                    <a:schemeClr val="bg1"/>
                  </a:solidFill>
                  <a:latin typeface="Arial"/>
                  <a:cs typeface="Arial"/>
                </a:rPr>
                <a:t>peruncit</a:t>
              </a:r>
              <a:r>
                <a:rPr lang="en-US" sz="1600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kern="0" err="1">
                  <a:solidFill>
                    <a:schemeClr val="bg1"/>
                  </a:solidFill>
                  <a:latin typeface="Arial"/>
                  <a:cs typeface="Arial"/>
                </a:rPr>
                <a:t>barang</a:t>
              </a:r>
              <a:r>
                <a:rPr lang="en-US" sz="1600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kern="0" err="1">
                  <a:solidFill>
                    <a:schemeClr val="bg1"/>
                  </a:solidFill>
                  <a:latin typeface="Arial"/>
                  <a:cs typeface="Arial"/>
                </a:rPr>
                <a:t>pembinaan</a:t>
              </a:r>
              <a:endParaRPr lang="en-US" sz="120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 defTabSz="913958">
                <a:defRPr/>
              </a:pPr>
              <a:endParaRPr lang="en-US" sz="1600" ker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B98AC73-C73C-4664-A443-4328B1C22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22493" y="4714581"/>
              <a:ext cx="599900" cy="576041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2023DBA-1540-4DCB-A785-0E5C21B9CBED}"/>
                </a:ext>
              </a:extLst>
            </p:cNvPr>
            <p:cNvSpPr/>
            <p:nvPr/>
          </p:nvSpPr>
          <p:spPr>
            <a:xfrm>
              <a:off x="36337" y="5309623"/>
              <a:ext cx="1188267" cy="23290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algn="ctr" defTabSz="913958">
                <a:defRPr/>
              </a:pPr>
              <a:r>
                <a:rPr lang="en-US" sz="1600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Automotif</a:t>
              </a:r>
              <a:endPara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C7AF6BB-00F8-4A0A-B883-D85BE05F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0521" y="4714581"/>
              <a:ext cx="599899" cy="576041"/>
            </a:xfrm>
            <a:prstGeom prst="rect">
              <a:avLst/>
            </a:prstGeom>
            <a:ln>
              <a:noFill/>
            </a:ln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DAA1BA9-77EF-42F3-85E9-FF06E97E537D}"/>
                </a:ext>
              </a:extLst>
            </p:cNvPr>
            <p:cNvSpPr/>
            <p:nvPr/>
          </p:nvSpPr>
          <p:spPr>
            <a:xfrm>
              <a:off x="1108361" y="5309623"/>
              <a:ext cx="1462879" cy="206608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algn="ctr" defTabSz="913958">
                <a:defRPr/>
              </a:pPr>
              <a:r>
                <a:rPr lang="en-US" sz="1600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Penerbangan</a:t>
              </a:r>
              <a:endParaRPr lang="en-US" sz="16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CE82D59-893C-4977-9A1A-D465E3D33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39851" y="4714587"/>
              <a:ext cx="599900" cy="576042"/>
            </a:xfrm>
            <a:prstGeom prst="rect">
              <a:avLst/>
            </a:prstGeom>
            <a:ln>
              <a:noFill/>
            </a:ln>
          </p:spPr>
        </p:pic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D8F4933-8020-4527-9921-B370E45F1F68}"/>
                </a:ext>
              </a:extLst>
            </p:cNvPr>
            <p:cNvSpPr/>
            <p:nvPr/>
          </p:nvSpPr>
          <p:spPr>
            <a:xfrm>
              <a:off x="2513268" y="5309623"/>
              <a:ext cx="1307089" cy="251399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algn="ctr" defTabSz="913958">
                <a:defRPr/>
              </a:pPr>
              <a:r>
                <a:rPr lang="en-US" sz="1600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Pembinaan</a:t>
              </a:r>
              <a:endParaRPr lang="en-US" sz="16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2341528-94E3-41C9-A42E-6DA9F4EDA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53339" y="4714577"/>
              <a:ext cx="626949" cy="602014"/>
            </a:xfrm>
            <a:prstGeom prst="rect">
              <a:avLst/>
            </a:prstGeom>
            <a:ln>
              <a:noFill/>
            </a:ln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75831E7-1330-46E3-9A9E-CDF4D1589ADB}"/>
                </a:ext>
              </a:extLst>
            </p:cNvPr>
            <p:cNvSpPr/>
            <p:nvPr/>
          </p:nvSpPr>
          <p:spPr>
            <a:xfrm>
              <a:off x="7101996" y="5309623"/>
              <a:ext cx="2004896" cy="445839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algn="ctr" defTabSz="913958">
                <a:defRPr/>
              </a:pPr>
              <a:r>
                <a:rPr lang="en-US" sz="1600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Barang</a:t>
              </a: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mewah</a:t>
              </a: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913958">
                <a:defRPr/>
              </a:pP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 </a:t>
              </a:r>
              <a:r>
                <a:rPr lang="en-US" sz="1600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barang</a:t>
              </a: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kemas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r>
                <a:rPr lang="en-US" sz="1600" kern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kern="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sehingga</a:t>
              </a:r>
              <a:r>
                <a:rPr lang="en-US" sz="1600" kern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kern="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dimaklumkan</a:t>
              </a:r>
              <a:r>
                <a:rPr lang="en-US" sz="1600" kern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5EB5DB9-2B13-452F-B444-3A115B7FC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35691" y="4714582"/>
              <a:ext cx="599899" cy="576041"/>
            </a:xfrm>
            <a:prstGeom prst="rect">
              <a:avLst/>
            </a:prstGeom>
            <a:ln>
              <a:noFill/>
            </a:ln>
          </p:spPr>
        </p:pic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8AFC1567-17F5-4523-958A-728F7A936D58}"/>
                </a:ext>
              </a:extLst>
            </p:cNvPr>
            <p:cNvSpPr/>
            <p:nvPr/>
          </p:nvSpPr>
          <p:spPr>
            <a:xfrm>
              <a:off x="8729879" y="5309623"/>
              <a:ext cx="1856553" cy="445839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algn="ctr" defTabSz="913958">
                <a:defRPr/>
              </a:pPr>
              <a:r>
                <a:rPr lang="en-US" sz="1600" kern="0" err="1">
                  <a:solidFill>
                    <a:schemeClr val="bg1"/>
                  </a:solidFill>
                  <a:latin typeface="Arial"/>
                  <a:cs typeface="Arial"/>
                </a:rPr>
                <a:t>Pertaruhan</a:t>
              </a:r>
              <a:r>
                <a:rPr lang="en-US" sz="1600" kern="0">
                  <a:solidFill>
                    <a:schemeClr val="bg1"/>
                  </a:solidFill>
                  <a:latin typeface="Arial"/>
                  <a:cs typeface="Arial"/>
                </a:rPr>
                <a:t> dan </a:t>
              </a:r>
              <a:r>
                <a:rPr lang="en-US" sz="1600" kern="0" err="1">
                  <a:solidFill>
                    <a:schemeClr val="bg1"/>
                  </a:solidFill>
                  <a:latin typeface="Arial"/>
                  <a:cs typeface="Arial"/>
                </a:rPr>
                <a:t>perjudian</a:t>
              </a:r>
              <a:r>
                <a:rPr lang="en-US" sz="1600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endParaRPr lang="en-US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 defTabSz="913958">
                <a:defRPr/>
              </a:pPr>
              <a:r>
                <a:rPr lang="en-US" sz="1600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berlesen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600" ker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CBF7042-F067-4D16-838C-984F5598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26467" y="4714582"/>
              <a:ext cx="484082" cy="464830"/>
            </a:xfrm>
            <a:prstGeom prst="rect">
              <a:avLst/>
            </a:prstGeom>
            <a:ln>
              <a:noFill/>
            </a:ln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09BC7C0-6344-4202-89C6-E52A02D0FCAB}"/>
                </a:ext>
              </a:extLst>
            </p:cNvPr>
            <p:cNvSpPr/>
            <p:nvPr/>
          </p:nvSpPr>
          <p:spPr>
            <a:xfrm>
              <a:off x="5492888" y="5309623"/>
              <a:ext cx="1676228" cy="46483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algn="ctr" defTabSz="913958">
                <a:defRPr/>
              </a:pPr>
              <a:r>
                <a:rPr lang="en-US" sz="1600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Bayaran</a:t>
              </a:r>
              <a:r>
                <a:rPr lang="en-US" sz="1600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kepada</a:t>
              </a:r>
              <a:r>
                <a:rPr lang="en-US" sz="1600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ejen</a:t>
              </a:r>
              <a:r>
                <a:rPr lang="en-US" sz="1600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en-US" sz="1600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pengedar</a:t>
              </a:r>
              <a:r>
                <a:rPr lang="en-US" sz="1600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en-US" sz="1600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pengagih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3958">
                <a:defRPr/>
              </a:pPr>
              <a:endParaRPr lang="en-US" sz="1600" ker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E774CEF-BE43-4E08-8414-FFEEE3540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47627" y="4714584"/>
              <a:ext cx="544339" cy="52269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599B975-6309-2FD5-4B22-99AE0DE4E1A2}"/>
              </a:ext>
            </a:extLst>
          </p:cNvPr>
          <p:cNvSpPr/>
          <p:nvPr/>
        </p:nvSpPr>
        <p:spPr>
          <a:xfrm>
            <a:off x="10417709" y="5324863"/>
            <a:ext cx="1856553" cy="44583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algn="ctr" defTabSz="913958">
              <a:defRPr/>
            </a:pPr>
            <a:r>
              <a:rPr lang="en-US" sz="16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Transaksi</a:t>
            </a: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tunggal</a:t>
            </a: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b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e-Invois</a:t>
            </a: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nilai</a:t>
            </a: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melebihi</a:t>
            </a: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RM10,000 </a:t>
            </a:r>
            <a:endParaRPr lang="en-US" sz="1000" kern="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77B9D7F-E10A-9B27-9030-BE8C775B27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46545" y="4731915"/>
            <a:ext cx="544340" cy="5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9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D56E56-E206-EC2C-6D1F-9264D6208137}"/>
              </a:ext>
            </a:extLst>
          </p:cNvPr>
          <p:cNvSpPr/>
          <p:nvPr/>
        </p:nvSpPr>
        <p:spPr>
          <a:xfrm>
            <a:off x="494747" y="1151466"/>
            <a:ext cx="11295071" cy="4375203"/>
          </a:xfrm>
          <a:prstGeom prst="roundRect">
            <a:avLst>
              <a:gd name="adj" fmla="val 7445"/>
            </a:avLst>
          </a:prstGeom>
          <a:solidFill>
            <a:schemeClr val="bg2">
              <a:alpha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D33BDF52-7B2B-4544-B1EC-522684DBE545}"/>
              </a:ext>
            </a:extLst>
          </p:cNvPr>
          <p:cNvCxnSpPr>
            <a:cxnSpLocks/>
          </p:cNvCxnSpPr>
          <p:nvPr/>
        </p:nvCxnSpPr>
        <p:spPr>
          <a:xfrm>
            <a:off x="1456267" y="3254201"/>
            <a:ext cx="8833393" cy="1038810"/>
          </a:xfrm>
          <a:prstGeom prst="bentConnector3">
            <a:avLst>
              <a:gd name="adj1" fmla="val 4097"/>
            </a:avLst>
          </a:prstGeom>
          <a:ln w="38100">
            <a:solidFill>
              <a:srgbClr val="9524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520342C2-905E-5F56-145A-5CCC11A1F97E}"/>
              </a:ext>
            </a:extLst>
          </p:cNvPr>
          <p:cNvCxnSpPr>
            <a:cxnSpLocks/>
          </p:cNvCxnSpPr>
          <p:nvPr/>
        </p:nvCxnSpPr>
        <p:spPr>
          <a:xfrm flipV="1">
            <a:off x="1456267" y="2107613"/>
            <a:ext cx="8861213" cy="1146588"/>
          </a:xfrm>
          <a:prstGeom prst="bentConnector3">
            <a:avLst>
              <a:gd name="adj1" fmla="val 4080"/>
            </a:avLst>
          </a:prstGeom>
          <a:ln w="38100">
            <a:solidFill>
              <a:srgbClr val="9524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21652186-9F34-69A8-58CB-EF429D9B0E78}"/>
              </a:ext>
            </a:extLst>
          </p:cNvPr>
          <p:cNvSpPr/>
          <p:nvPr/>
        </p:nvSpPr>
        <p:spPr>
          <a:xfrm>
            <a:off x="6835354" y="1506734"/>
            <a:ext cx="914400" cy="914400"/>
          </a:xfrm>
          <a:prstGeom prst="rect">
            <a:avLst/>
          </a:prstGeom>
          <a:solidFill>
            <a:srgbClr val="DD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19B617-C322-591B-B260-EA7313D24DAD}"/>
              </a:ext>
            </a:extLst>
          </p:cNvPr>
          <p:cNvSpPr txBox="1">
            <a:spLocks/>
          </p:cNvSpPr>
          <p:nvPr/>
        </p:nvSpPr>
        <p:spPr>
          <a:xfrm>
            <a:off x="442800" y="219600"/>
            <a:ext cx="1054398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3943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B0F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err="1">
                <a:solidFill>
                  <a:srgbClr val="DDD404"/>
                </a:solidFill>
              </a:rPr>
              <a:t>Transaksi</a:t>
            </a:r>
            <a:r>
              <a:rPr lang="en-US">
                <a:solidFill>
                  <a:srgbClr val="DDD404"/>
                </a:solidFill>
              </a:rPr>
              <a:t> e-</a:t>
            </a:r>
            <a:r>
              <a:rPr lang="en-US" err="1">
                <a:solidFill>
                  <a:srgbClr val="DDD404"/>
                </a:solidFill>
              </a:rPr>
              <a:t>Invois</a:t>
            </a:r>
            <a:r>
              <a:rPr lang="en-US">
                <a:solidFill>
                  <a:srgbClr val="DDD404"/>
                </a:solidFill>
              </a:rPr>
              <a:t> </a:t>
            </a:r>
            <a:r>
              <a:rPr lang="en-US" err="1">
                <a:solidFill>
                  <a:srgbClr val="DDD404"/>
                </a:solidFill>
              </a:rPr>
              <a:t>bagi</a:t>
            </a:r>
            <a:r>
              <a:rPr lang="en-US">
                <a:solidFill>
                  <a:srgbClr val="DDD404"/>
                </a:solidFill>
              </a:rPr>
              <a:t> platform e-</a:t>
            </a:r>
            <a:r>
              <a:rPr lang="en-US" err="1">
                <a:solidFill>
                  <a:srgbClr val="DDD404"/>
                </a:solidFill>
              </a:rPr>
              <a:t>dagang</a:t>
            </a:r>
            <a:r>
              <a:rPr lang="en-US">
                <a:solidFill>
                  <a:srgbClr val="DDD404"/>
                </a:solidFill>
              </a:rPr>
              <a:t>:</a:t>
            </a:r>
          </a:p>
          <a:p>
            <a:r>
              <a:rPr lang="en-US">
                <a:solidFill>
                  <a:schemeClr val="bg1"/>
                </a:solidFill>
              </a:rPr>
              <a:t>Platform e-</a:t>
            </a:r>
            <a:r>
              <a:rPr lang="en-US" err="1">
                <a:solidFill>
                  <a:schemeClr val="bg1"/>
                </a:solidFill>
              </a:rPr>
              <a:t>dagang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mengeluarkan</a:t>
            </a:r>
            <a:r>
              <a:rPr lang="en-US">
                <a:solidFill>
                  <a:schemeClr val="bg1"/>
                </a:solidFill>
              </a:rPr>
              <a:t> e-</a:t>
            </a:r>
            <a:r>
              <a:rPr lang="en-US" err="1">
                <a:solidFill>
                  <a:schemeClr val="bg1"/>
                </a:solidFill>
              </a:rPr>
              <a:t>Invois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bagi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pihak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penjual</a:t>
            </a:r>
            <a:r>
              <a:rPr lang="en-US">
                <a:solidFill>
                  <a:schemeClr val="bg1"/>
                </a:solidFill>
              </a:rPr>
              <a:t> dan </a:t>
            </a:r>
            <a:r>
              <a:rPr lang="en-US" err="1">
                <a:solidFill>
                  <a:schemeClr val="bg1"/>
                </a:solidFill>
              </a:rPr>
              <a:t>penyedia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perkhidmatan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9D49DC-A0FF-8BF5-7317-95A165BE7AF9}"/>
              </a:ext>
            </a:extLst>
          </p:cNvPr>
          <p:cNvSpPr/>
          <p:nvPr/>
        </p:nvSpPr>
        <p:spPr>
          <a:xfrm>
            <a:off x="1" y="5701307"/>
            <a:ext cx="12198350" cy="608091"/>
          </a:xfrm>
          <a:prstGeom prst="rect">
            <a:avLst/>
          </a:prstGeom>
          <a:solidFill>
            <a:srgbClr val="F9E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 anchorCtr="0"/>
          <a:lstStyle/>
          <a:p>
            <a:pPr algn="ctr" defTabSz="913958">
              <a:defRPr/>
            </a:pP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Penjual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/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penyedia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perkhidmatan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/>
              </a:rPr>
              <a:t>TIDAK PERLU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mengeluarkan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sebarang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e-Invois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/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e-Invois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bil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kendiri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untuk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​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transaksi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yang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dijalankan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melalui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platform e-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Dagang</a:t>
            </a:r>
            <a:r>
              <a:rPr lang="en-US" b="1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kern="0" dirty="0" err="1">
                <a:solidFill>
                  <a:schemeClr val="tx1"/>
                </a:solidFill>
                <a:latin typeface="Arial"/>
                <a:cs typeface="Arial"/>
              </a:rPr>
              <a:t>tempatan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10817AA-5565-3ECE-7E3B-6221352AF3CC}"/>
              </a:ext>
            </a:extLst>
          </p:cNvPr>
          <p:cNvGrpSpPr/>
          <p:nvPr/>
        </p:nvGrpSpPr>
        <p:grpSpPr>
          <a:xfrm>
            <a:off x="630315" y="2900116"/>
            <a:ext cx="896676" cy="1073711"/>
            <a:chOff x="630315" y="3038320"/>
            <a:chExt cx="896676" cy="107371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6F88A1-DC69-1BCA-5B82-A72287CC9195}"/>
                </a:ext>
              </a:extLst>
            </p:cNvPr>
            <p:cNvGrpSpPr/>
            <p:nvPr/>
          </p:nvGrpSpPr>
          <p:grpSpPr>
            <a:xfrm>
              <a:off x="701039" y="3038320"/>
              <a:ext cx="755228" cy="781915"/>
              <a:chOff x="749766" y="1741652"/>
              <a:chExt cx="916474" cy="103343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6863FAC-C850-30BA-CE46-33380B278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9766" y="1741652"/>
                <a:ext cx="916474" cy="93597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3021360-397C-3F70-5138-DF1043857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561" y="2204441"/>
                <a:ext cx="558763" cy="570649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368712-AFBD-692E-6BBA-5B91FA64243F}"/>
                </a:ext>
              </a:extLst>
            </p:cNvPr>
            <p:cNvSpPr txBox="1"/>
            <p:nvPr/>
          </p:nvSpPr>
          <p:spPr>
            <a:xfrm>
              <a:off x="630315" y="3835032"/>
              <a:ext cx="8966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err="1">
                  <a:latin typeface="Arial" panose="020B0604020202020204" pitchFamily="34" charset="0"/>
                  <a:cs typeface="Arial" panose="020B0604020202020204" pitchFamily="34" charset="0"/>
                </a:rPr>
                <a:t>Penjual</a:t>
              </a:r>
              <a:endParaRPr 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6A543C6E-A064-C5C5-4F58-28833D9CF51A}"/>
              </a:ext>
            </a:extLst>
          </p:cNvPr>
          <p:cNvSpPr/>
          <p:nvPr/>
        </p:nvSpPr>
        <p:spPr>
          <a:xfrm>
            <a:off x="2351193" y="1544367"/>
            <a:ext cx="914400" cy="914400"/>
          </a:xfrm>
          <a:prstGeom prst="rect">
            <a:avLst/>
          </a:prstGeom>
          <a:solidFill>
            <a:srgbClr val="DD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DEF86B-C5B4-9723-6562-649C6B85AC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61" y="1629620"/>
            <a:ext cx="703991" cy="7039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1B16AAA-4BE9-D9CE-9EBE-D2FB020662DF}"/>
              </a:ext>
            </a:extLst>
          </p:cNvPr>
          <p:cNvSpPr txBox="1"/>
          <p:nvPr/>
        </p:nvSpPr>
        <p:spPr>
          <a:xfrm>
            <a:off x="2324331" y="2530828"/>
            <a:ext cx="110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Pengeluaran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C49763B-2893-160D-5C24-CF46EC11D29D}"/>
              </a:ext>
            </a:extLst>
          </p:cNvPr>
          <p:cNvSpPr/>
          <p:nvPr/>
        </p:nvSpPr>
        <p:spPr>
          <a:xfrm>
            <a:off x="3827292" y="1538167"/>
            <a:ext cx="914400" cy="914400"/>
          </a:xfrm>
          <a:prstGeom prst="rect">
            <a:avLst/>
          </a:prstGeom>
          <a:solidFill>
            <a:srgbClr val="DD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35D8C6-493C-3667-740B-B0FC80021CB1}"/>
              </a:ext>
            </a:extLst>
          </p:cNvPr>
          <p:cNvSpPr txBox="1"/>
          <p:nvPr/>
        </p:nvSpPr>
        <p:spPr>
          <a:xfrm>
            <a:off x="3663388" y="2545969"/>
            <a:ext cx="114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Pengesahan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C35AE6-CB89-8B58-1AB8-4FED8098B228}"/>
              </a:ext>
            </a:extLst>
          </p:cNvPr>
          <p:cNvGrpSpPr/>
          <p:nvPr/>
        </p:nvGrpSpPr>
        <p:grpSpPr>
          <a:xfrm>
            <a:off x="3951264" y="1611520"/>
            <a:ext cx="662696" cy="718481"/>
            <a:chOff x="5558712" y="1700877"/>
            <a:chExt cx="969216" cy="101686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A9A5AA-2021-C8E5-EC60-9FAE96F5D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8712" y="1748529"/>
              <a:ext cx="969216" cy="96921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9057165-5C9B-E0E5-0676-F9BE500E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6565" y="1700877"/>
              <a:ext cx="753537" cy="753536"/>
            </a:xfrm>
            <a:prstGeom prst="rect">
              <a:avLst/>
            </a:prstGeom>
          </p:spPr>
        </p:pic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B54726FA-0AF6-D46B-66A7-2524D5062F64}"/>
              </a:ext>
            </a:extLst>
          </p:cNvPr>
          <p:cNvSpPr/>
          <p:nvPr/>
        </p:nvSpPr>
        <p:spPr>
          <a:xfrm>
            <a:off x="5375452" y="1540677"/>
            <a:ext cx="914400" cy="914400"/>
          </a:xfrm>
          <a:prstGeom prst="rect">
            <a:avLst/>
          </a:prstGeom>
          <a:solidFill>
            <a:srgbClr val="DD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0183A7-5B8A-F8E6-C7B8-91199CFF15E7}"/>
              </a:ext>
            </a:extLst>
          </p:cNvPr>
          <p:cNvSpPr txBox="1"/>
          <p:nvPr/>
        </p:nvSpPr>
        <p:spPr>
          <a:xfrm>
            <a:off x="5345800" y="2507686"/>
            <a:ext cx="112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Perkongsian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8005089-9104-5155-F5C5-EFD367A5E3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2614" y="1592352"/>
            <a:ext cx="769359" cy="7041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B922C1-BFA1-AA7E-E158-F78F2F1B1844}"/>
              </a:ext>
            </a:extLst>
          </p:cNvPr>
          <p:cNvGrpSpPr/>
          <p:nvPr/>
        </p:nvGrpSpPr>
        <p:grpSpPr>
          <a:xfrm>
            <a:off x="9933558" y="1686354"/>
            <a:ext cx="1819326" cy="1490805"/>
            <a:chOff x="9933558" y="1704273"/>
            <a:chExt cx="1819326" cy="149080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063AE75-2578-CECF-2422-27EC7E6E4FD7}"/>
                </a:ext>
              </a:extLst>
            </p:cNvPr>
            <p:cNvSpPr txBox="1"/>
            <p:nvPr/>
          </p:nvSpPr>
          <p:spPr>
            <a:xfrm>
              <a:off x="9933558" y="2548747"/>
              <a:ext cx="18193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err="1">
                  <a:latin typeface="Arial" panose="020B0604020202020204" pitchFamily="34" charset="0"/>
                  <a:cs typeface="Arial" panose="020B0604020202020204" pitchFamily="34" charset="0"/>
                </a:rPr>
                <a:t>Semakan</a:t>
              </a:r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 e-</a:t>
              </a:r>
              <a:r>
                <a:rPr lang="en-US" sz="1200" b="1" err="1">
                  <a:latin typeface="Arial" panose="020B0604020202020204" pitchFamily="34" charset="0"/>
                  <a:cs typeface="Arial" panose="020B0604020202020204" pitchFamily="34" charset="0"/>
                </a:rPr>
                <a:t>Invois</a:t>
              </a:r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err="1">
                  <a:latin typeface="Arial" panose="020B0604020202020204" pitchFamily="34" charset="0"/>
                  <a:cs typeface="Arial" panose="020B0604020202020204" pitchFamily="34" charset="0"/>
                </a:rPr>
                <a:t>melalui</a:t>
              </a:r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 Portal MyInvois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EACF47D-8EF9-BF58-48ED-B4EF0F03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58074" y="1704273"/>
              <a:ext cx="770295" cy="77029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CD25519-4FC9-D51B-74A3-B4084E3D4752}"/>
              </a:ext>
            </a:extLst>
          </p:cNvPr>
          <p:cNvSpPr txBox="1"/>
          <p:nvPr/>
        </p:nvSpPr>
        <p:spPr>
          <a:xfrm>
            <a:off x="6680292" y="2424005"/>
            <a:ext cx="14739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 err="1">
                <a:latin typeface="Arial"/>
                <a:cs typeface="Arial"/>
              </a:rPr>
              <a:t>Pembatalan</a:t>
            </a:r>
            <a:r>
              <a:rPr lang="en-US" sz="1200" b="1">
                <a:latin typeface="Arial"/>
                <a:cs typeface="Arial"/>
              </a:rPr>
              <a:t> </a:t>
            </a:r>
            <a:r>
              <a:rPr lang="en-US" sz="1200" b="1" err="1">
                <a:latin typeface="Arial"/>
                <a:cs typeface="Arial"/>
              </a:rPr>
              <a:t>atau</a:t>
            </a:r>
            <a:r>
              <a:rPr lang="en-US" sz="1200" b="1">
                <a:latin typeface="Arial"/>
                <a:cs typeface="Arial"/>
              </a:rPr>
              <a:t> </a:t>
            </a:r>
            <a:r>
              <a:rPr lang="en-US" sz="1200" b="1" err="1">
                <a:latin typeface="Arial"/>
                <a:cs typeface="Arial"/>
              </a:rPr>
              <a:t>permohonan</a:t>
            </a:r>
            <a:r>
              <a:rPr lang="en-US" sz="1200" b="1">
                <a:latin typeface="Arial"/>
                <a:cs typeface="Arial"/>
              </a:rPr>
              <a:t> </a:t>
            </a:r>
            <a:r>
              <a:rPr lang="en-US" sz="1200" b="1" err="1">
                <a:latin typeface="Arial"/>
                <a:cs typeface="Arial"/>
              </a:rPr>
              <a:t>penolakan</a:t>
            </a:r>
            <a:r>
              <a:rPr lang="en-US" sz="1200" b="1">
                <a:latin typeface="Arial"/>
                <a:cs typeface="Arial"/>
              </a:rPr>
              <a:t> </a:t>
            </a:r>
            <a:br>
              <a:rPr lang="en-US" sz="1200" b="1">
                <a:latin typeface="Arial"/>
                <a:cs typeface="Arial"/>
              </a:rPr>
            </a:br>
            <a:r>
              <a:rPr lang="en-US" sz="1200" b="1">
                <a:latin typeface="Arial"/>
                <a:cs typeface="Arial"/>
              </a:rPr>
              <a:t>e-</a:t>
            </a:r>
            <a:r>
              <a:rPr lang="en-US" sz="1200" b="1" err="1">
                <a:latin typeface="Arial"/>
                <a:cs typeface="Arial"/>
              </a:rPr>
              <a:t>Invois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7350A6-6F62-2C13-9314-26A6C7746E40}"/>
              </a:ext>
            </a:extLst>
          </p:cNvPr>
          <p:cNvGrpSpPr/>
          <p:nvPr/>
        </p:nvGrpSpPr>
        <p:grpSpPr>
          <a:xfrm>
            <a:off x="6957808" y="1620008"/>
            <a:ext cx="713883" cy="661856"/>
            <a:chOff x="6428425" y="1632399"/>
            <a:chExt cx="713883" cy="75434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4600BED-B255-974F-59B2-51C962B7E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28425" y="1632399"/>
              <a:ext cx="662698" cy="6626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BFE09D-AC3E-2AE7-E28A-2DD71B489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62083" y="2106518"/>
              <a:ext cx="280225" cy="28022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F8F2E3-13A9-6D34-D97F-B8686AB8F260}"/>
              </a:ext>
            </a:extLst>
          </p:cNvPr>
          <p:cNvGrpSpPr/>
          <p:nvPr/>
        </p:nvGrpSpPr>
        <p:grpSpPr>
          <a:xfrm>
            <a:off x="5183816" y="3769462"/>
            <a:ext cx="1359356" cy="1377673"/>
            <a:chOff x="2417788" y="3759074"/>
            <a:chExt cx="1359356" cy="1377673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AF9036-7EE7-5405-C273-7CFE2325D15C}"/>
                </a:ext>
              </a:extLst>
            </p:cNvPr>
            <p:cNvSpPr/>
            <p:nvPr/>
          </p:nvSpPr>
          <p:spPr>
            <a:xfrm>
              <a:off x="2417788" y="3759074"/>
              <a:ext cx="1359356" cy="941528"/>
            </a:xfrm>
            <a:prstGeom prst="rect">
              <a:avLst/>
            </a:prstGeom>
            <a:solidFill>
              <a:srgbClr val="DDDC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D99101A-4126-5757-B8D6-CD6D549817EF}"/>
                </a:ext>
              </a:extLst>
            </p:cNvPr>
            <p:cNvGrpSpPr>
              <a:grpSpLocks/>
            </p:cNvGrpSpPr>
            <p:nvPr/>
          </p:nvGrpSpPr>
          <p:grpSpPr>
            <a:xfrm>
              <a:off x="2511254" y="3764820"/>
              <a:ext cx="1172424" cy="1371927"/>
              <a:chOff x="3460773" y="4292662"/>
              <a:chExt cx="1172424" cy="1371927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8EFF15A-5815-788A-8026-85B48CD6C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8FAFB"/>
                  </a:clrFrom>
                  <a:clrTo>
                    <a:srgbClr val="F8FA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67545" y="4292662"/>
                <a:ext cx="1015706" cy="920416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16B99F8-32B5-AA73-BD32-0E42203E42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60773" y="5202924"/>
                <a:ext cx="1172424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>
                    <a:latin typeface="Arial"/>
                    <a:cs typeface="Arial"/>
                  </a:rPr>
                  <a:t>Platform e-</a:t>
                </a:r>
                <a:r>
                  <a:rPr lang="en-US" sz="1200" b="1" err="1">
                    <a:latin typeface="Arial"/>
                    <a:cs typeface="Arial"/>
                  </a:rPr>
                  <a:t>Dagang</a:t>
                </a: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AC79AB93-A1C2-E6CA-90EE-9983265F2B7B}"/>
              </a:ext>
            </a:extLst>
          </p:cNvPr>
          <p:cNvSpPr txBox="1"/>
          <p:nvPr/>
        </p:nvSpPr>
        <p:spPr>
          <a:xfrm>
            <a:off x="10165871" y="4695137"/>
            <a:ext cx="1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Semakan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 Portal MyInvois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BED516D6-45CE-0DE0-97CE-FE135CBCB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0499" y="3848900"/>
            <a:ext cx="770295" cy="770296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B2EEDF82-B0E2-4254-22B7-1EFE3D5A196D}"/>
              </a:ext>
            </a:extLst>
          </p:cNvPr>
          <p:cNvSpPr/>
          <p:nvPr/>
        </p:nvSpPr>
        <p:spPr>
          <a:xfrm>
            <a:off x="8415364" y="1534437"/>
            <a:ext cx="914400" cy="914400"/>
          </a:xfrm>
          <a:prstGeom prst="rect">
            <a:avLst/>
          </a:prstGeom>
          <a:solidFill>
            <a:srgbClr val="DDD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E97A62-60C2-0659-AF56-5D5E56272D88}"/>
              </a:ext>
            </a:extLst>
          </p:cNvPr>
          <p:cNvSpPr txBox="1"/>
          <p:nvPr/>
        </p:nvSpPr>
        <p:spPr>
          <a:xfrm>
            <a:off x="8399710" y="2450576"/>
            <a:ext cx="144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Pengeluaran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 Nota </a:t>
            </a:r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Kredit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 / Nota Debit/ Nota </a:t>
            </a:r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Bayaran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err="1">
                <a:latin typeface="Arial" panose="020B0604020202020204" pitchFamily="34" charset="0"/>
                <a:cs typeface="Arial" panose="020B0604020202020204" pitchFamily="34" charset="0"/>
              </a:rPr>
              <a:t>Balik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3086024-A6B1-6873-EAFF-A9D4667E5B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1776" y="1622724"/>
            <a:ext cx="691770" cy="75189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A16610A7-86D0-A834-6864-C5DB3BAC743E}"/>
              </a:ext>
            </a:extLst>
          </p:cNvPr>
          <p:cNvGrpSpPr/>
          <p:nvPr/>
        </p:nvGrpSpPr>
        <p:grpSpPr>
          <a:xfrm>
            <a:off x="2078183" y="1237673"/>
            <a:ext cx="8211478" cy="2533264"/>
            <a:chOff x="1976582" y="1237673"/>
            <a:chExt cx="9251787" cy="253326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02EFAB9-94BB-859A-E4B6-9989E916D5D0}"/>
                </a:ext>
              </a:extLst>
            </p:cNvPr>
            <p:cNvSpPr/>
            <p:nvPr/>
          </p:nvSpPr>
          <p:spPr>
            <a:xfrm>
              <a:off x="1976582" y="1237673"/>
              <a:ext cx="9251787" cy="3066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err="1">
                  <a:latin typeface="Arial" panose="020B0604020202020204" pitchFamily="34" charset="0"/>
                  <a:cs typeface="Arial" panose="020B0604020202020204" pitchFamily="34" charset="0"/>
                </a:rPr>
                <a:t>Transaksi</a:t>
              </a:r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err="1">
                  <a:latin typeface="Arial" panose="020B0604020202020204" pitchFamily="34" charset="0"/>
                  <a:cs typeface="Arial" panose="020B0604020202020204" pitchFamily="34" charset="0"/>
                </a:rPr>
                <a:t>Perniagaan</a:t>
              </a:r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DE62831-5B6B-739E-205E-EECBFAABD95D}"/>
                </a:ext>
              </a:extLst>
            </p:cNvPr>
            <p:cNvSpPr/>
            <p:nvPr/>
          </p:nvSpPr>
          <p:spPr>
            <a:xfrm>
              <a:off x="1976582" y="3464243"/>
              <a:ext cx="9251787" cy="306694"/>
            </a:xfrm>
            <a:prstGeom prst="rect">
              <a:avLst/>
            </a:prstGeom>
            <a:solidFill>
              <a:srgbClr val="243D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err="1">
                  <a:latin typeface="Arial" panose="020B0604020202020204" pitchFamily="34" charset="0"/>
                  <a:cs typeface="Arial" panose="020B0604020202020204" pitchFamily="34" charset="0"/>
                </a:rPr>
                <a:t>Transaksi</a:t>
              </a:r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 di Platform e-</a:t>
              </a:r>
              <a:r>
                <a:rPr lang="en-US" sz="1600" b="1" err="1">
                  <a:latin typeface="Arial" panose="020B0604020202020204" pitchFamily="34" charset="0"/>
                  <a:cs typeface="Arial" panose="020B0604020202020204" pitchFamily="34" charset="0"/>
                </a:rPr>
                <a:t>Dagang</a:t>
              </a:r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2AED876E-9353-CB4D-4F45-3627A3172303}"/>
              </a:ext>
            </a:extLst>
          </p:cNvPr>
          <p:cNvSpPr/>
          <p:nvPr/>
        </p:nvSpPr>
        <p:spPr>
          <a:xfrm>
            <a:off x="6679457" y="4400789"/>
            <a:ext cx="328408" cy="3284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E4C6D4C-49D7-321A-0254-5AE0DA378F5B}"/>
              </a:ext>
            </a:extLst>
          </p:cNvPr>
          <p:cNvSpPr/>
          <p:nvPr/>
        </p:nvSpPr>
        <p:spPr>
          <a:xfrm>
            <a:off x="7062803" y="4400789"/>
            <a:ext cx="328408" cy="3284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EADAF6-4606-2A49-2E38-B9B161AA4460}"/>
              </a:ext>
            </a:extLst>
          </p:cNvPr>
          <p:cNvSpPr/>
          <p:nvPr/>
        </p:nvSpPr>
        <p:spPr>
          <a:xfrm>
            <a:off x="7446149" y="4400789"/>
            <a:ext cx="328408" cy="3284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2E88A2-1477-1B29-B1AB-7EED93DF6840}"/>
              </a:ext>
            </a:extLst>
          </p:cNvPr>
          <p:cNvSpPr/>
          <p:nvPr/>
        </p:nvSpPr>
        <p:spPr>
          <a:xfrm>
            <a:off x="7829495" y="4400789"/>
            <a:ext cx="328408" cy="3284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04663B0-6D4F-12E5-D3E6-BEA765F62260}"/>
              </a:ext>
            </a:extLst>
          </p:cNvPr>
          <p:cNvSpPr/>
          <p:nvPr/>
        </p:nvSpPr>
        <p:spPr>
          <a:xfrm>
            <a:off x="8212840" y="4400789"/>
            <a:ext cx="328408" cy="3284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A46C84A-2390-1516-0A38-674F4178AB5E}"/>
              </a:ext>
            </a:extLst>
          </p:cNvPr>
          <p:cNvSpPr/>
          <p:nvPr/>
        </p:nvSpPr>
        <p:spPr>
          <a:xfrm>
            <a:off x="8095716" y="2494675"/>
            <a:ext cx="328408" cy="3284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D874D34-5C00-5940-4674-BDBA45841BF7}"/>
              </a:ext>
            </a:extLst>
          </p:cNvPr>
          <p:cNvSpPr/>
          <p:nvPr/>
        </p:nvSpPr>
        <p:spPr>
          <a:xfrm>
            <a:off x="6468843" y="2516703"/>
            <a:ext cx="328408" cy="3284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4D9153D-96F9-B099-E204-4FC916822182}"/>
              </a:ext>
            </a:extLst>
          </p:cNvPr>
          <p:cNvSpPr/>
          <p:nvPr/>
        </p:nvSpPr>
        <p:spPr>
          <a:xfrm>
            <a:off x="5003693" y="2516703"/>
            <a:ext cx="328408" cy="3284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1718629-6331-26EF-A218-546662099442}"/>
              </a:ext>
            </a:extLst>
          </p:cNvPr>
          <p:cNvSpPr/>
          <p:nvPr/>
        </p:nvSpPr>
        <p:spPr>
          <a:xfrm>
            <a:off x="3420159" y="2516703"/>
            <a:ext cx="328408" cy="3284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DBCBC3A-58C3-41B5-077B-09F5C9BFB6AF}"/>
              </a:ext>
            </a:extLst>
          </p:cNvPr>
          <p:cNvSpPr/>
          <p:nvPr/>
        </p:nvSpPr>
        <p:spPr>
          <a:xfrm>
            <a:off x="2048559" y="2516703"/>
            <a:ext cx="328408" cy="3284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72087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4B400-D263-14A2-8CDD-131028D5F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DA1C-EFA8-D8D2-E5D9-368E8CFB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6B3B9-D31A-233E-11F1-0189823606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Perkembangan</a:t>
            </a:r>
            <a:r>
              <a:rPr lang="en-US" dirty="0"/>
              <a:t> </a:t>
            </a:r>
            <a:r>
              <a:rPr lang="en-US" dirty="0" err="1"/>
              <a:t>Terkini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36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DC4ED-2016-C617-D025-AD4ED5FD3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75600F0-58AC-63BE-D8F6-8BC5B03DB50A}"/>
              </a:ext>
            </a:extLst>
          </p:cNvPr>
          <p:cNvSpPr txBox="1">
            <a:spLocks/>
          </p:cNvSpPr>
          <p:nvPr/>
        </p:nvSpPr>
        <p:spPr>
          <a:xfrm>
            <a:off x="349253" y="-38868"/>
            <a:ext cx="10866783" cy="82253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l" defTabSz="913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9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err="1"/>
              <a:t>Kemaskini</a:t>
            </a:r>
            <a:r>
              <a:rPr lang="en-US" sz="2400"/>
              <a:t> Garis Panduan dan Soalan Lazim </a:t>
            </a: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48649E0D-3D80-9616-AB88-69CC252F6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917988"/>
              </p:ext>
            </p:extLst>
          </p:nvPr>
        </p:nvGraphicFramePr>
        <p:xfrm>
          <a:off x="228954" y="699683"/>
          <a:ext cx="11794312" cy="6038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008">
                  <a:extLst>
                    <a:ext uri="{9D8B030D-6E8A-4147-A177-3AD203B41FA5}">
                      <a16:colId xmlns:a16="http://schemas.microsoft.com/office/drawing/2014/main" val="1784256509"/>
                    </a:ext>
                  </a:extLst>
                </a:gridCol>
                <a:gridCol w="1736456">
                  <a:extLst>
                    <a:ext uri="{9D8B030D-6E8A-4147-A177-3AD203B41FA5}">
                      <a16:colId xmlns:a16="http://schemas.microsoft.com/office/drawing/2014/main" val="1843073218"/>
                    </a:ext>
                  </a:extLst>
                </a:gridCol>
                <a:gridCol w="1676578">
                  <a:extLst>
                    <a:ext uri="{9D8B030D-6E8A-4147-A177-3AD203B41FA5}">
                      <a16:colId xmlns:a16="http://schemas.microsoft.com/office/drawing/2014/main" val="33613632"/>
                    </a:ext>
                  </a:extLst>
                </a:gridCol>
                <a:gridCol w="1816293">
                  <a:extLst>
                    <a:ext uri="{9D8B030D-6E8A-4147-A177-3AD203B41FA5}">
                      <a16:colId xmlns:a16="http://schemas.microsoft.com/office/drawing/2014/main" val="3374100597"/>
                    </a:ext>
                  </a:extLst>
                </a:gridCol>
                <a:gridCol w="1866191">
                  <a:extLst>
                    <a:ext uri="{9D8B030D-6E8A-4147-A177-3AD203B41FA5}">
                      <a16:colId xmlns:a16="http://schemas.microsoft.com/office/drawing/2014/main" val="1817575100"/>
                    </a:ext>
                  </a:extLst>
                </a:gridCol>
                <a:gridCol w="1646487">
                  <a:extLst>
                    <a:ext uri="{9D8B030D-6E8A-4147-A177-3AD203B41FA5}">
                      <a16:colId xmlns:a16="http://schemas.microsoft.com/office/drawing/2014/main" val="2660109022"/>
                    </a:ext>
                  </a:extLst>
                </a:gridCol>
                <a:gridCol w="1518299">
                  <a:extLst>
                    <a:ext uri="{9D8B030D-6E8A-4147-A177-3AD203B41FA5}">
                      <a16:colId xmlns:a16="http://schemas.microsoft.com/office/drawing/2014/main" val="185839531"/>
                    </a:ext>
                  </a:extLst>
                </a:gridCol>
              </a:tblGrid>
              <a:tr h="277660">
                <a:tc>
                  <a:txBody>
                    <a:bodyPr/>
                    <a:lstStyle/>
                    <a:p>
                      <a:endParaRPr lang="en-GB" sz="10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Januari 2025</a:t>
                      </a:r>
                      <a:endParaRPr lang="en-GB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D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2025</a:t>
                      </a:r>
                      <a:endParaRPr lang="en-GB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D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Mac 2025</a:t>
                      </a:r>
                      <a:endParaRPr lang="en-GB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D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Jun 2025</a:t>
                      </a:r>
                      <a:endParaRPr lang="en-GB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D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15 Jun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D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7 </a:t>
                      </a:r>
                      <a:r>
                        <a:rPr lang="en-GB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Julai</a:t>
                      </a:r>
                      <a:r>
                        <a:rPr lang="en-GB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D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240483"/>
                  </a:ext>
                </a:extLst>
              </a:tr>
              <a:tr h="1536134">
                <a:tc>
                  <a:txBody>
                    <a:bodyPr/>
                    <a:lstStyle/>
                    <a:p>
                      <a:endParaRPr lang="en-GB" sz="10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Tiada </a:t>
                      </a:r>
                      <a:r>
                        <a:rPr lang="en-US" sz="1000" i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endParaRPr lang="en-GB" sz="100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Kemaskini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pelaksanaan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e-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Invois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Fasa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keempat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yang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bermula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pada 1 Januari 2026</a:t>
                      </a:r>
                    </a:p>
                    <a:p>
                      <a:pPr marL="171450" indent="-1714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Fasa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ketiga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pelaksanaan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dipinda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kepada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jualan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/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pendapatan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tahunan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antara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RM500k – RM25</a:t>
                      </a:r>
                      <a:endParaRPr lang="en-GB" sz="1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Tambahan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berkenaan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pengecualian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penalti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jika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terdapat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justifikasi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jelas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berkenaan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gangguan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atas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MyInvois</a:t>
                      </a:r>
                      <a:endParaRPr lang="en-GB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garis masa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e-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Invois</a:t>
                      </a:r>
                      <a:endParaRPr lang="en-US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pengecualian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e-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Invois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pendapatan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jualan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kurang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RM500,000</a:t>
                      </a:r>
                      <a:endParaRPr lang="en-GB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MY" sz="1000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Tiada </a:t>
                      </a:r>
                      <a:r>
                        <a:rPr lang="en-MY" sz="1000" i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endParaRPr lang="en-GB" sz="100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GB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r>
                        <a:rPr lang="en-US" sz="10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berkenaan</a:t>
                      </a:r>
                      <a:r>
                        <a:rPr lang="en-US" sz="10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derma dan </a:t>
                      </a:r>
                      <a:r>
                        <a:rPr lang="en-US" sz="1000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sumbangan</a:t>
                      </a:r>
                      <a:r>
                        <a:rPr lang="en-US" sz="10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sebagai</a:t>
                      </a:r>
                      <a:r>
                        <a:rPr lang="en-US" sz="10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Q1 </a:t>
                      </a:r>
                      <a:r>
                        <a:rPr lang="en-US" sz="1000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Bahagian</a:t>
                      </a:r>
                      <a:r>
                        <a:rPr lang="en-US" sz="10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FAQ </a:t>
                      </a:r>
                      <a:r>
                        <a:rPr lang="en-US" sz="1000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e-Invois</a:t>
                      </a:r>
                      <a:r>
                        <a:rPr lang="en-US" sz="10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000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Aktiviti</a:t>
                      </a:r>
                      <a:r>
                        <a:rPr lang="en-US" sz="10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000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0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memerlukan</a:t>
                      </a:r>
                      <a:r>
                        <a:rPr lang="en-US" sz="10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e-Invois</a:t>
                      </a:r>
                      <a:endParaRPr lang="en-GB" sz="100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000670"/>
                  </a:ext>
                </a:extLst>
              </a:tr>
              <a:tr h="2052964">
                <a:tc>
                  <a:txBody>
                    <a:bodyPr/>
                    <a:lstStyle/>
                    <a:p>
                      <a:endParaRPr lang="en-GB" sz="10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Tambahan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skop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tuntutan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pampasan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manfaat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badan Kerajaan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boleh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dikeluarkan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e-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Invois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kendiri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disatukan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171450" indent="-1714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Tambahan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item di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bawah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e-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Invois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kendiri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bayaran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berkaitan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modal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serta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panduan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berkenaan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tempoh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pengeluaran</a:t>
                      </a:r>
                      <a:endParaRPr lang="en-GB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Tempoh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kelonggaran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dikemaskini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selaras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ketiga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keempat</a:t>
                      </a:r>
                      <a:endParaRPr lang="en-GB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Tiada </a:t>
                      </a:r>
                      <a:r>
                        <a:rPr lang="en-US" sz="1000" i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endParaRPr lang="en-GB" sz="100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Tambahan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aktiviti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memerlukan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pengeluaran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e-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Invois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setiap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transaksi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jika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nilai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transaksi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melebihi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RM 10,000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jadual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tempoh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kelonggaran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setiap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fasas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US" sz="100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000" i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MY" sz="1000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Tiada </a:t>
                      </a:r>
                      <a:r>
                        <a:rPr lang="en-MY" sz="1000" i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endParaRPr lang="en-GB" sz="100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i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Tiada </a:t>
                      </a:r>
                      <a:r>
                        <a:rPr lang="en-US" sz="1000" i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endParaRPr lang="en-GB" sz="100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287366"/>
                  </a:ext>
                </a:extLst>
              </a:tr>
              <a:tr h="1607915">
                <a:tc>
                  <a:txBody>
                    <a:bodyPr/>
                    <a:lstStyle/>
                    <a:p>
                      <a:endParaRPr lang="en-GB" sz="10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Tambahan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FAQ Q8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berkenaan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keperluan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e-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Invois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transaksi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Special Purpose Vehicle (SPV)</a:t>
                      </a: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Q10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selari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ketiga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keempat</a:t>
                      </a:r>
                      <a:endParaRPr lang="en-US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Q11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berkenaan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permulaan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e-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Invois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perniagaan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baharu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ditubuhkan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Tiada </a:t>
                      </a:r>
                      <a:r>
                        <a:rPr lang="en-US" sz="1000" i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endParaRPr lang="en-GB" sz="100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Tiada </a:t>
                      </a:r>
                      <a:r>
                        <a:rPr lang="en-US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endParaRPr lang="en-GB" sz="1000" b="0" i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r>
                        <a:rPr lang="en-GB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Q10 </a:t>
                      </a: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selari</a:t>
                      </a:r>
                      <a:r>
                        <a:rPr lang="en-GB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GB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garis masa </a:t>
                      </a: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pelaksanaan</a:t>
                      </a:r>
                      <a:endParaRPr lang="en-GB" sz="1000" b="0" i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Q11 – Q13 </a:t>
                      </a: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Penentuan</a:t>
                      </a:r>
                      <a:r>
                        <a:rPr lang="en-GB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Tarikh </a:t>
                      </a: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GB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e-</a:t>
                      </a: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invois</a:t>
                      </a:r>
                      <a:endParaRPr lang="en-GB" sz="1000" b="0" i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3 &amp; </a:t>
                      </a: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kemaskini</a:t>
                      </a:r>
                      <a:r>
                        <a:rPr lang="en-GB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bahagian</a:t>
                      </a:r>
                      <a:r>
                        <a:rPr lang="en-GB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PMKS </a:t>
                      </a: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selari</a:t>
                      </a:r>
                      <a:r>
                        <a:rPr lang="en-GB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GB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garis masa </a:t>
                      </a:r>
                      <a:r>
                        <a:rPr lang="en-GB" sz="1000" b="0" i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baharu</a:t>
                      </a:r>
                      <a:endParaRPr lang="en-GB" sz="1000" b="0" i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MY" sz="1000" i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  <a:r>
                        <a:rPr lang="en-MY" sz="10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i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Lazim</a:t>
                      </a:r>
                      <a:r>
                        <a:rPr lang="en-MY" sz="10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i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Spesifik</a:t>
                      </a:r>
                      <a:r>
                        <a:rPr lang="en-MY" sz="10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i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MY" sz="10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Derma dan </a:t>
                      </a:r>
                      <a:r>
                        <a:rPr lang="en-MY" sz="1000" i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Sumbangan</a:t>
                      </a:r>
                      <a:endParaRPr lang="en-GB" sz="1000" b="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92" marR="91392" marT="45696" marB="45696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57424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25BC30DB-BAAA-23E3-BE4B-69580B2B495E}"/>
              </a:ext>
            </a:extLst>
          </p:cNvPr>
          <p:cNvGrpSpPr/>
          <p:nvPr/>
        </p:nvGrpSpPr>
        <p:grpSpPr>
          <a:xfrm>
            <a:off x="349253" y="1331131"/>
            <a:ext cx="1233742" cy="1391186"/>
            <a:chOff x="1203762" y="1388399"/>
            <a:chExt cx="1488322" cy="190967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D189A10-BFFE-30FF-B8B9-1549183FED4D}"/>
                </a:ext>
              </a:extLst>
            </p:cNvPr>
            <p:cNvGrpSpPr/>
            <p:nvPr/>
          </p:nvGrpSpPr>
          <p:grpSpPr>
            <a:xfrm>
              <a:off x="1474536" y="1388399"/>
              <a:ext cx="997193" cy="1291826"/>
              <a:chOff x="1428588" y="1335310"/>
              <a:chExt cx="997193" cy="1291826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2994FC0-9D00-8824-1B71-EEE6A23F8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45654" y="1400893"/>
                <a:ext cx="880127" cy="122624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691ADC8-44EC-F510-8AD0-4D38E2A2D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8588" y="1335310"/>
                <a:ext cx="897153" cy="122559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DAD4EE5-2C3D-E1DD-71F1-D37E8ED31EBD}"/>
                </a:ext>
              </a:extLst>
            </p:cNvPr>
            <p:cNvSpPr txBox="1"/>
            <p:nvPr/>
          </p:nvSpPr>
          <p:spPr>
            <a:xfrm>
              <a:off x="1203762" y="2706600"/>
              <a:ext cx="1488322" cy="591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Garis Panduan Umum e-</a:t>
              </a:r>
              <a:r>
                <a:rPr lang="en-US" sz="11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Invois</a:t>
              </a:r>
              <a:endParaRPr lang="en-GB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182345-E0FF-32CB-B671-B482A9ECF2CA}"/>
              </a:ext>
            </a:extLst>
          </p:cNvPr>
          <p:cNvGrpSpPr/>
          <p:nvPr/>
        </p:nvGrpSpPr>
        <p:grpSpPr>
          <a:xfrm>
            <a:off x="175084" y="3244541"/>
            <a:ext cx="1682739" cy="1352636"/>
            <a:chOff x="995446" y="3312597"/>
            <a:chExt cx="2029966" cy="193563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1644B18-DDBD-A207-1CE8-D8E79760C954}"/>
                </a:ext>
              </a:extLst>
            </p:cNvPr>
            <p:cNvGrpSpPr/>
            <p:nvPr/>
          </p:nvGrpSpPr>
          <p:grpSpPr>
            <a:xfrm>
              <a:off x="1488062" y="3312597"/>
              <a:ext cx="970140" cy="1291826"/>
              <a:chOff x="1516268" y="3004884"/>
              <a:chExt cx="970140" cy="129182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7969787-900F-9365-388D-7928A9B28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51793" y="3070467"/>
                <a:ext cx="834615" cy="122624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FEFD4BA-0BCC-B50B-E86C-8A2A6E0E8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16268" y="3004884"/>
                <a:ext cx="888558" cy="122559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CF154A-CE75-D1F3-F689-8A1E6D8612FF}"/>
                </a:ext>
              </a:extLst>
            </p:cNvPr>
            <p:cNvSpPr txBox="1"/>
            <p:nvPr/>
          </p:nvSpPr>
          <p:spPr>
            <a:xfrm>
              <a:off x="995446" y="4631628"/>
              <a:ext cx="2029966" cy="616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Garis Panduan </a:t>
              </a:r>
              <a:r>
                <a:rPr lang="en-US" sz="11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Spesifik</a:t>
              </a:r>
              <a:r>
                <a:rPr lang="en-US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e-</a:t>
              </a:r>
              <a:r>
                <a:rPr lang="en-US" sz="11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Invois</a:t>
              </a:r>
              <a:endParaRPr lang="en-GB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20728B-E781-9B94-5710-2B5F941686B7}"/>
              </a:ext>
            </a:extLst>
          </p:cNvPr>
          <p:cNvGrpSpPr/>
          <p:nvPr/>
        </p:nvGrpSpPr>
        <p:grpSpPr>
          <a:xfrm>
            <a:off x="-213238" y="5239173"/>
            <a:ext cx="2308214" cy="1336899"/>
            <a:chOff x="540089" y="5002157"/>
            <a:chExt cx="2784506" cy="193398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0B9CE8A-A5FE-CA68-4691-A5397838F0B2}"/>
                </a:ext>
              </a:extLst>
            </p:cNvPr>
            <p:cNvGrpSpPr/>
            <p:nvPr/>
          </p:nvGrpSpPr>
          <p:grpSpPr>
            <a:xfrm>
              <a:off x="1488062" y="5002157"/>
              <a:ext cx="970140" cy="1255416"/>
              <a:chOff x="1516268" y="4727245"/>
              <a:chExt cx="970140" cy="1255416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FC246E2-F6A2-EAF9-75CF-02639BE78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51793" y="4824836"/>
                <a:ext cx="834615" cy="11578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C616A4CD-229C-F102-CCA0-036D25F8A3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16268" y="4727245"/>
                <a:ext cx="888558" cy="122559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2DE8DC8-419D-8CD0-A848-C9DDBAA51043}"/>
                </a:ext>
              </a:extLst>
            </p:cNvPr>
            <p:cNvSpPr txBox="1"/>
            <p:nvPr/>
          </p:nvSpPr>
          <p:spPr>
            <a:xfrm>
              <a:off x="540089" y="6312813"/>
              <a:ext cx="2784506" cy="6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Soalan Lazim Umum / </a:t>
              </a:r>
            </a:p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Spesifik</a:t>
              </a:r>
              <a:endParaRPr lang="en-GB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30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9D462EB9-1A7F-4017-A8F8-C21E8BA64311}"/>
              </a:ext>
            </a:extLst>
          </p:cNvPr>
          <p:cNvSpPr txBox="1">
            <a:spLocks/>
          </p:cNvSpPr>
          <p:nvPr/>
        </p:nvSpPr>
        <p:spPr>
          <a:xfrm>
            <a:off x="625475" y="0"/>
            <a:ext cx="7612985" cy="55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FAE897-F2D0-90DE-219C-292B650F5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88" y="207807"/>
            <a:ext cx="10872443" cy="82296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Arial"/>
                <a:cs typeface="Arial"/>
              </a:rPr>
              <a:t>Agenda</a:t>
            </a: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2B6CE5-4A9D-FAE8-28DE-12477E9D43F7}"/>
              </a:ext>
            </a:extLst>
          </p:cNvPr>
          <p:cNvGrpSpPr/>
          <p:nvPr/>
        </p:nvGrpSpPr>
        <p:grpSpPr>
          <a:xfrm>
            <a:off x="-114826" y="1727414"/>
            <a:ext cx="10284985" cy="822960"/>
            <a:chOff x="-114826" y="2064609"/>
            <a:chExt cx="10284985" cy="86581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C58FC88-CDF8-BC7C-EF9B-9842EAE0513A}"/>
                </a:ext>
              </a:extLst>
            </p:cNvPr>
            <p:cNvSpPr/>
            <p:nvPr/>
          </p:nvSpPr>
          <p:spPr>
            <a:xfrm>
              <a:off x="-114826" y="2139741"/>
              <a:ext cx="2404001" cy="715548"/>
            </a:xfrm>
            <a:prstGeom prst="roundRect">
              <a:avLst/>
            </a:prstGeom>
            <a:solidFill>
              <a:srgbClr val="243D9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BB45AC-6FC9-8662-6B68-15A1AA74468C}"/>
                </a:ext>
              </a:extLst>
            </p:cNvPr>
            <p:cNvSpPr/>
            <p:nvPr/>
          </p:nvSpPr>
          <p:spPr>
            <a:xfrm>
              <a:off x="2536932" y="2064609"/>
              <a:ext cx="7633227" cy="8658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sz="2400" b="1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Pengenalan</a:t>
              </a:r>
              <a:r>
                <a:rPr lang="en-US" sz="24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e-</a:t>
              </a:r>
              <a:r>
                <a:rPr lang="en-US" sz="2400" b="1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Invois</a:t>
              </a:r>
              <a:r>
                <a:rPr lang="en-US" sz="24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Malaysia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A078FD-16DC-604F-72DE-BA4DFF102385}"/>
              </a:ext>
            </a:extLst>
          </p:cNvPr>
          <p:cNvGrpSpPr/>
          <p:nvPr/>
        </p:nvGrpSpPr>
        <p:grpSpPr>
          <a:xfrm>
            <a:off x="-114826" y="2537534"/>
            <a:ext cx="8946314" cy="822960"/>
            <a:chOff x="-114826" y="2996094"/>
            <a:chExt cx="8946314" cy="86581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3575EB8-801A-C785-C2D4-CB95DCDA3A62}"/>
                </a:ext>
              </a:extLst>
            </p:cNvPr>
            <p:cNvSpPr/>
            <p:nvPr/>
          </p:nvSpPr>
          <p:spPr>
            <a:xfrm>
              <a:off x="-114826" y="3071225"/>
              <a:ext cx="2404001" cy="715548"/>
            </a:xfrm>
            <a:prstGeom prst="roundRect">
              <a:avLst/>
            </a:prstGeom>
            <a:solidFill>
              <a:srgbClr val="243D9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6353EA-31C4-83F1-5A1F-4DE4A06E8D92}"/>
                </a:ext>
              </a:extLst>
            </p:cNvPr>
            <p:cNvSpPr/>
            <p:nvPr/>
          </p:nvSpPr>
          <p:spPr>
            <a:xfrm>
              <a:off x="2536933" y="2996094"/>
              <a:ext cx="6294555" cy="8658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sz="2400" b="1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Konsep</a:t>
              </a:r>
              <a:r>
                <a:rPr lang="en-US" sz="24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Pelaksanaan</a:t>
              </a:r>
              <a:r>
                <a:rPr lang="en-US" sz="24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e-</a:t>
              </a:r>
              <a:r>
                <a:rPr lang="en-US" sz="2400" b="1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Invois</a:t>
              </a:r>
              <a:endParaRPr lang="en-US" sz="24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357B2F0-6CEA-83BA-23B2-B434A64C4951}"/>
              </a:ext>
            </a:extLst>
          </p:cNvPr>
          <p:cNvSpPr/>
          <p:nvPr/>
        </p:nvSpPr>
        <p:spPr>
          <a:xfrm>
            <a:off x="-114826" y="3418752"/>
            <a:ext cx="2404001" cy="677136"/>
          </a:xfrm>
          <a:prstGeom prst="roundRect">
            <a:avLst/>
          </a:prstGeom>
          <a:solidFill>
            <a:srgbClr val="243D9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C31EA3-A000-41CA-B8D5-54B2A0FEA7B2}"/>
              </a:ext>
            </a:extLst>
          </p:cNvPr>
          <p:cNvSpPr/>
          <p:nvPr/>
        </p:nvSpPr>
        <p:spPr>
          <a:xfrm>
            <a:off x="2536932" y="3426114"/>
            <a:ext cx="8993892" cy="7677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>
              <a:defRPr/>
            </a:pPr>
            <a:r>
              <a:rPr lang="en-US" sz="2400" b="1" kern="0" dirty="0" err="1">
                <a:solidFill>
                  <a:schemeClr val="bg1"/>
                </a:solidFill>
                <a:latin typeface="Arial"/>
                <a:cs typeface="Arial"/>
              </a:rPr>
              <a:t>Perkembangan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cs typeface="Arial"/>
              </a:rPr>
              <a:t>Terkini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23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3AC7DB-BFAD-95BE-E392-2A80DF0F5019}"/>
              </a:ext>
            </a:extLst>
          </p:cNvPr>
          <p:cNvSpPr/>
          <p:nvPr/>
        </p:nvSpPr>
        <p:spPr>
          <a:xfrm>
            <a:off x="5711675" y="1613038"/>
            <a:ext cx="6189339" cy="764943"/>
          </a:xfrm>
          <a:prstGeom prst="roundRect">
            <a:avLst/>
          </a:prstGeom>
          <a:solidFill>
            <a:srgbClr val="151D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0868">
              <a:spcAft>
                <a:spcPts val="300"/>
              </a:spcAft>
            </a:pPr>
            <a:r>
              <a:rPr lang="en-US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Pengecualian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terpakai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pembayar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cukai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berikut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4437D5-5D0F-132D-CD49-3993A5DC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219600"/>
            <a:ext cx="10872443" cy="822960"/>
          </a:xfrm>
        </p:spPr>
        <p:txBody>
          <a:bodyPr/>
          <a:lstStyle/>
          <a:p>
            <a:r>
              <a:rPr lang="en-MY">
                <a:latin typeface="Arial"/>
                <a:cs typeface="Arial"/>
              </a:rPr>
              <a:t>Perusahaan Mikro, Kecil &amp; </a:t>
            </a:r>
            <a:r>
              <a:rPr lang="en-MY" err="1">
                <a:latin typeface="Arial"/>
                <a:cs typeface="Arial"/>
              </a:rPr>
              <a:t>Sederhana</a:t>
            </a:r>
            <a:r>
              <a:rPr lang="en-MY">
                <a:latin typeface="Arial"/>
                <a:cs typeface="Arial"/>
              </a:rPr>
              <a:t> (PMKS) </a:t>
            </a:r>
            <a:r>
              <a:rPr lang="en-MY" err="1">
                <a:latin typeface="Arial"/>
                <a:cs typeface="Arial"/>
              </a:rPr>
              <a:t>dengan</a:t>
            </a:r>
            <a:r>
              <a:rPr lang="en-MY">
                <a:latin typeface="Arial"/>
                <a:cs typeface="Arial"/>
              </a:rPr>
              <a:t> </a:t>
            </a:r>
            <a:r>
              <a:rPr lang="en-MY" err="1">
                <a:latin typeface="Arial"/>
                <a:cs typeface="Arial"/>
              </a:rPr>
              <a:t>pendapatan</a:t>
            </a:r>
            <a:r>
              <a:rPr lang="en-MY">
                <a:latin typeface="Arial"/>
                <a:cs typeface="Arial"/>
              </a:rPr>
              <a:t> </a:t>
            </a:r>
            <a:r>
              <a:rPr lang="en-MY" err="1">
                <a:latin typeface="Arial"/>
                <a:cs typeface="Arial"/>
              </a:rPr>
              <a:t>atau</a:t>
            </a:r>
            <a:r>
              <a:rPr lang="en-MY">
                <a:latin typeface="Arial"/>
                <a:cs typeface="Arial"/>
              </a:rPr>
              <a:t> </a:t>
            </a:r>
            <a:r>
              <a:rPr lang="en-MY" err="1">
                <a:latin typeface="Arial"/>
                <a:cs typeface="Arial"/>
              </a:rPr>
              <a:t>jualan</a:t>
            </a:r>
            <a:r>
              <a:rPr lang="en-MY">
                <a:latin typeface="Arial"/>
                <a:cs typeface="Arial"/>
              </a:rPr>
              <a:t> </a:t>
            </a:r>
            <a:r>
              <a:rPr lang="en-MY" err="1">
                <a:latin typeface="Arial"/>
                <a:cs typeface="Arial"/>
              </a:rPr>
              <a:t>tahunan</a:t>
            </a:r>
            <a:r>
              <a:rPr lang="en-MY">
                <a:latin typeface="Arial"/>
                <a:cs typeface="Arial"/>
              </a:rPr>
              <a:t> &lt; RM500,000 </a:t>
            </a:r>
            <a:r>
              <a:rPr lang="en-MY" err="1">
                <a:latin typeface="Arial"/>
                <a:cs typeface="Arial"/>
              </a:rPr>
              <a:t>dikecualikan</a:t>
            </a:r>
            <a:r>
              <a:rPr lang="en-MY">
                <a:latin typeface="Arial"/>
                <a:cs typeface="Arial"/>
              </a:rPr>
              <a:t> </a:t>
            </a:r>
            <a:r>
              <a:rPr lang="en-MY" err="1">
                <a:latin typeface="Arial"/>
                <a:cs typeface="Arial"/>
              </a:rPr>
              <a:t>daripada</a:t>
            </a:r>
            <a:r>
              <a:rPr lang="en-MY">
                <a:latin typeface="Arial"/>
                <a:cs typeface="Arial"/>
              </a:rPr>
              <a:t> </a:t>
            </a:r>
            <a:r>
              <a:rPr lang="en-MY" err="1">
                <a:latin typeface="Arial"/>
                <a:cs typeface="Arial"/>
              </a:rPr>
              <a:t>pelaksanaan</a:t>
            </a:r>
            <a:r>
              <a:rPr lang="en-MY">
                <a:latin typeface="Arial"/>
                <a:cs typeface="Arial"/>
              </a:rPr>
              <a:t> e-</a:t>
            </a:r>
            <a:r>
              <a:rPr lang="en-MY" err="1">
                <a:latin typeface="Arial"/>
                <a:cs typeface="Arial"/>
              </a:rPr>
              <a:t>Invois</a:t>
            </a:r>
            <a:endParaRPr lang="en-MY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CA6328-A36C-F2DE-9CD2-ADF905236B13}"/>
              </a:ext>
            </a:extLst>
          </p:cNvPr>
          <p:cNvGrpSpPr/>
          <p:nvPr/>
        </p:nvGrpSpPr>
        <p:grpSpPr>
          <a:xfrm>
            <a:off x="5752216" y="2599193"/>
            <a:ext cx="5582856" cy="769441"/>
            <a:chOff x="5645211" y="2390898"/>
            <a:chExt cx="5582856" cy="7694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263641-4024-23E5-68D1-0967DF21316A}"/>
                </a:ext>
              </a:extLst>
            </p:cNvPr>
            <p:cNvSpPr txBox="1"/>
            <p:nvPr/>
          </p:nvSpPr>
          <p:spPr>
            <a:xfrm>
              <a:off x="5645211" y="2390898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60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C968CE-69A4-2D3D-98BB-E937EB1DFC0C}"/>
                </a:ext>
              </a:extLst>
            </p:cNvPr>
            <p:cNvSpPr txBox="1"/>
            <p:nvPr/>
          </p:nvSpPr>
          <p:spPr>
            <a:xfrm>
              <a:off x="6103883" y="2390898"/>
              <a:ext cx="51241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868">
                <a:spcAft>
                  <a:spcPts val="300"/>
                </a:spcAft>
              </a:pPr>
              <a:r>
                <a:rPr lang="en-US" sz="20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Pembayar</a:t>
              </a: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cukai</a:t>
              </a: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pemegang</a:t>
              </a:r>
              <a:r>
                <a:rPr lang="en-US" sz="2000" b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saham</a:t>
              </a:r>
              <a:r>
                <a:rPr lang="en-US" sz="2000" b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bukan</a:t>
              </a:r>
              <a:r>
                <a:rPr lang="en-US" sz="2000" b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individu</a:t>
              </a: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atau</a:t>
              </a: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D04716-DD33-FBDE-27D4-49D46CAC2445}"/>
              </a:ext>
            </a:extLst>
          </p:cNvPr>
          <p:cNvGrpSpPr/>
          <p:nvPr/>
        </p:nvGrpSpPr>
        <p:grpSpPr>
          <a:xfrm>
            <a:off x="5762707" y="3716217"/>
            <a:ext cx="6138307" cy="769441"/>
            <a:chOff x="5655702" y="3498848"/>
            <a:chExt cx="6138307" cy="7694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143174-DDD2-524D-03BB-D565602EAD27}"/>
                </a:ext>
              </a:extLst>
            </p:cNvPr>
            <p:cNvSpPr txBox="1"/>
            <p:nvPr/>
          </p:nvSpPr>
          <p:spPr>
            <a:xfrm>
              <a:off x="5655702" y="3498848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D77C68-7880-2DD4-911F-2B25A24F6918}"/>
                </a:ext>
              </a:extLst>
            </p:cNvPr>
            <p:cNvSpPr txBox="1"/>
            <p:nvPr/>
          </p:nvSpPr>
          <p:spPr>
            <a:xfrm>
              <a:off x="6103884" y="3498848"/>
              <a:ext cx="569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868">
                <a:spcAft>
                  <a:spcPts val="300"/>
                </a:spcAft>
              </a:pPr>
              <a:r>
                <a:rPr lang="en-US" sz="20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Pembayar</a:t>
              </a: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cukai</a:t>
              </a: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adalah</a:t>
              </a: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anak</a:t>
              </a:r>
              <a:r>
                <a:rPr lang="en-US" sz="2000" b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syarikat</a:t>
              </a:r>
              <a:r>
                <a:rPr lang="en-US" sz="2000" b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kepada</a:t>
              </a:r>
              <a:r>
                <a:rPr lang="en-US" sz="2000" b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syarikat</a:t>
              </a:r>
              <a:r>
                <a:rPr lang="en-US" sz="2000" b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induk</a:t>
              </a: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atau</a:t>
              </a: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EB2E47-6F9A-7EC0-7DB7-DD833EC868AF}"/>
              </a:ext>
            </a:extLst>
          </p:cNvPr>
          <p:cNvGrpSpPr/>
          <p:nvPr/>
        </p:nvGrpSpPr>
        <p:grpSpPr>
          <a:xfrm>
            <a:off x="5759891" y="4833240"/>
            <a:ext cx="6141123" cy="1015663"/>
            <a:chOff x="5652886" y="4784602"/>
            <a:chExt cx="6141123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71392B-0D1E-F9F5-7D2F-41AC847CFF9D}"/>
                </a:ext>
              </a:extLst>
            </p:cNvPr>
            <p:cNvSpPr txBox="1"/>
            <p:nvPr/>
          </p:nvSpPr>
          <p:spPr>
            <a:xfrm>
              <a:off x="5652886" y="4784602"/>
              <a:ext cx="4988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DDD4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ECD9B8-0CBD-5559-61CF-E5FCC2BE4045}"/>
                </a:ext>
              </a:extLst>
            </p:cNvPr>
            <p:cNvSpPr txBox="1"/>
            <p:nvPr/>
          </p:nvSpPr>
          <p:spPr>
            <a:xfrm>
              <a:off x="6103884" y="4784602"/>
              <a:ext cx="5690125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1370868">
                <a:spcAft>
                  <a:spcPts val="300"/>
                </a:spcAft>
              </a:pPr>
              <a:r>
                <a:rPr lang="en-US" sz="2000" b="1" dirty="0" err="1">
                  <a:solidFill>
                    <a:schemeClr val="bg1"/>
                  </a:solidFill>
                  <a:latin typeface="Arial"/>
                  <a:cs typeface="Arial"/>
                </a:rPr>
                <a:t>Pembayar</a:t>
              </a:r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/>
                  <a:cs typeface="Arial"/>
                </a:rPr>
                <a:t>cukai</a:t>
              </a:r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/>
                  <a:cs typeface="Arial"/>
                </a:rPr>
                <a:t>mempunyai</a:t>
              </a:r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2000" b="1" dirty="0" err="1">
                  <a:solidFill>
                    <a:srgbClr val="DDD404"/>
                  </a:solidFill>
                  <a:latin typeface="Arial"/>
                  <a:cs typeface="Arial"/>
                </a:rPr>
                <a:t>syarikat</a:t>
              </a:r>
              <a:r>
                <a:rPr lang="en-US" sz="2000" b="1" dirty="0">
                  <a:solidFill>
                    <a:srgbClr val="DDD404"/>
                  </a:solidFill>
                  <a:latin typeface="Arial"/>
                  <a:cs typeface="Arial"/>
                </a:rPr>
                <a:t> </a:t>
              </a:r>
              <a:r>
                <a:rPr lang="en-US" sz="2000" b="1" dirty="0" err="1">
                  <a:solidFill>
                    <a:srgbClr val="DDD404"/>
                  </a:solidFill>
                  <a:latin typeface="Arial"/>
                  <a:cs typeface="Arial"/>
                </a:rPr>
                <a:t>berkaitan</a:t>
              </a:r>
              <a:r>
                <a:rPr lang="en-US" sz="2000" b="1" dirty="0">
                  <a:solidFill>
                    <a:srgbClr val="DDD404"/>
                  </a:solidFill>
                  <a:latin typeface="Arial"/>
                  <a:cs typeface="Arial"/>
                </a:rPr>
                <a:t> / </a:t>
              </a:r>
              <a:r>
                <a:rPr lang="en-US" sz="2000" b="1" dirty="0" err="1">
                  <a:solidFill>
                    <a:srgbClr val="DDD404"/>
                  </a:solidFill>
                  <a:latin typeface="Arial"/>
                  <a:cs typeface="Arial"/>
                </a:rPr>
                <a:t>usaha</a:t>
              </a:r>
              <a:r>
                <a:rPr lang="en-US" sz="2000" b="1" dirty="0">
                  <a:solidFill>
                    <a:srgbClr val="DDD404"/>
                  </a:solidFill>
                  <a:latin typeface="Arial"/>
                  <a:cs typeface="Arial"/>
                </a:rPr>
                <a:t> </a:t>
              </a:r>
              <a:r>
                <a:rPr lang="en-US" sz="2000" b="1" dirty="0" err="1">
                  <a:solidFill>
                    <a:srgbClr val="DDD404"/>
                  </a:solidFill>
                  <a:latin typeface="Arial"/>
                  <a:cs typeface="Arial"/>
                </a:rPr>
                <a:t>sama</a:t>
              </a:r>
              <a:b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dirty="0" err="1">
                  <a:solidFill>
                    <a:schemeClr val="bg1"/>
                  </a:solidFill>
                  <a:latin typeface="Arial"/>
                  <a:cs typeface="Arial"/>
                </a:rPr>
                <a:t>dengan</a:t>
              </a:r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/>
                  <a:cs typeface="Arial"/>
                </a:rPr>
                <a:t>pendapatan</a:t>
              </a:r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/>
                  <a:cs typeface="Arial"/>
                </a:rPr>
                <a:t>atau</a:t>
              </a:r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/>
                  <a:cs typeface="Arial"/>
                </a:rPr>
                <a:t>jualan</a:t>
              </a:r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</a:rPr>
                <a:t> &gt; RM500,000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5E106B-E220-14F1-1D23-6F6D72514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30" y="1748957"/>
            <a:ext cx="4851977" cy="4164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814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F47A300-9A42-2B3C-6491-15FCE50CE815}"/>
              </a:ext>
            </a:extLst>
          </p:cNvPr>
          <p:cNvSpPr/>
          <p:nvPr/>
        </p:nvSpPr>
        <p:spPr>
          <a:xfrm>
            <a:off x="279217" y="2273148"/>
            <a:ext cx="3721066" cy="27601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jualan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dinyatakan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penyata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komprehensif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 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penyata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kewangan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diaudit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99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EDDE7-CBD6-4D86-AE96-B9B73983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46" y="221270"/>
            <a:ext cx="10866783" cy="822532"/>
          </a:xfrm>
        </p:spPr>
        <p:txBody>
          <a:bodyPr>
            <a:normAutofit/>
          </a:bodyPr>
          <a:lstStyle/>
          <a:p>
            <a:r>
              <a:rPr lang="en-MY" err="1"/>
              <a:t>Kriteria</a:t>
            </a:r>
            <a:r>
              <a:rPr lang="en-MY"/>
              <a:t> </a:t>
            </a:r>
            <a:r>
              <a:rPr lang="en-MY" err="1"/>
              <a:t>penentuan</a:t>
            </a:r>
            <a:r>
              <a:rPr lang="en-MY"/>
              <a:t> had </a:t>
            </a:r>
            <a:r>
              <a:rPr lang="en-MY" err="1"/>
              <a:t>nilai</a:t>
            </a:r>
            <a:r>
              <a:rPr lang="en-MY"/>
              <a:t> </a:t>
            </a:r>
            <a:r>
              <a:rPr lang="en-MY" err="1"/>
              <a:t>ambang</a:t>
            </a:r>
            <a:r>
              <a:rPr lang="en-MY"/>
              <a:t> PMKS </a:t>
            </a:r>
            <a:r>
              <a:rPr lang="en-MY" err="1"/>
              <a:t>melebihi</a:t>
            </a:r>
            <a:r>
              <a:rPr lang="en-MY"/>
              <a:t> RM500,000</a:t>
            </a:r>
            <a:br>
              <a:rPr lang="en-MY"/>
            </a:br>
            <a:endParaRPr lang="en-MY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AF14C-A094-3259-B31A-0F309C97E9FE}"/>
              </a:ext>
            </a:extLst>
          </p:cNvPr>
          <p:cNvSpPr txBox="1"/>
          <p:nvPr/>
        </p:nvSpPr>
        <p:spPr>
          <a:xfrm>
            <a:off x="642586" y="1504321"/>
            <a:ext cx="12169014" cy="3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3"/>
            <a:r>
              <a:rPr lang="en-US" sz="1799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Penentuan</a:t>
            </a:r>
            <a:r>
              <a:rPr lang="en-US" sz="1799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799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799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perolehan</a:t>
            </a:r>
            <a:r>
              <a:rPr lang="en-US" sz="1799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tahunan</a:t>
            </a:r>
            <a:r>
              <a:rPr lang="en-US" sz="1799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1B6F59-4CC3-57A6-72A3-5269B8F81485}"/>
              </a:ext>
            </a:extLst>
          </p:cNvPr>
          <p:cNvSpPr/>
          <p:nvPr/>
        </p:nvSpPr>
        <p:spPr>
          <a:xfrm>
            <a:off x="279219" y="1977802"/>
            <a:ext cx="726735" cy="679778"/>
          </a:xfrm>
          <a:prstGeom prst="roundRect">
            <a:avLst/>
          </a:prstGeom>
          <a:solidFill>
            <a:srgbClr val="151D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r>
              <a:rPr lang="en-US" sz="539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4AF205-3D94-937F-C711-449D395B32FB}"/>
              </a:ext>
            </a:extLst>
          </p:cNvPr>
          <p:cNvSpPr/>
          <p:nvPr/>
        </p:nvSpPr>
        <p:spPr>
          <a:xfrm>
            <a:off x="4264941" y="2273148"/>
            <a:ext cx="3721066" cy="27601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jualan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dilaporkan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borang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nyata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99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E7348B3-A2E7-31FB-7F95-19427824D71C}"/>
              </a:ext>
            </a:extLst>
          </p:cNvPr>
          <p:cNvSpPr/>
          <p:nvPr/>
        </p:nvSpPr>
        <p:spPr>
          <a:xfrm>
            <a:off x="4264943" y="1977802"/>
            <a:ext cx="726821" cy="679778"/>
          </a:xfrm>
          <a:prstGeom prst="roundRect">
            <a:avLst/>
          </a:prstGeom>
          <a:solidFill>
            <a:srgbClr val="151D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r>
              <a:rPr lang="en-US" sz="539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1E82A26-60F9-6E31-63F5-0586D593A308}"/>
              </a:ext>
            </a:extLst>
          </p:cNvPr>
          <p:cNvSpPr/>
          <p:nvPr/>
        </p:nvSpPr>
        <p:spPr>
          <a:xfrm>
            <a:off x="8250665" y="2273148"/>
            <a:ext cx="3721066" cy="27601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Pembayar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cukai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jualan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melebihi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RM 500,000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berkenaan</a:t>
            </a:r>
            <a:endParaRPr lang="en-US" sz="1799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A6B5502-DAA5-CAF4-C910-D1BD9B2C9844}"/>
              </a:ext>
            </a:extLst>
          </p:cNvPr>
          <p:cNvSpPr/>
          <p:nvPr/>
        </p:nvSpPr>
        <p:spPr>
          <a:xfrm>
            <a:off x="8250667" y="1977802"/>
            <a:ext cx="726821" cy="679778"/>
          </a:xfrm>
          <a:prstGeom prst="roundRect">
            <a:avLst/>
          </a:prstGeom>
          <a:solidFill>
            <a:srgbClr val="151D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r>
              <a:rPr lang="en-US" sz="539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99ABF-51C9-4386-D4CF-C43D032AC2D5}"/>
              </a:ext>
            </a:extLst>
          </p:cNvPr>
          <p:cNvSpPr/>
          <p:nvPr/>
        </p:nvSpPr>
        <p:spPr>
          <a:xfrm>
            <a:off x="3175" y="5663038"/>
            <a:ext cx="12192000" cy="611651"/>
          </a:xfrm>
          <a:prstGeom prst="rect">
            <a:avLst/>
          </a:prstGeom>
          <a:solidFill>
            <a:srgbClr val="DDD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85" rIns="182785" rtlCol="0" anchor="ctr"/>
          <a:lstStyle/>
          <a:p>
            <a:pPr marL="516658" algn="ctr" defTabSz="913501">
              <a:lnSpc>
                <a:spcPct val="120000"/>
              </a:lnSpc>
            </a:pP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PMKS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dikehendaki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melaksanakan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e-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Invois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bermula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pada 1 Januari pada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tahun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kedua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selepas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tahun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di mana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jumlah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pendapatan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atau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jualan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tahunan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/>
                <a:cs typeface="Arial"/>
              </a:rPr>
              <a:t>melebihi</a:t>
            </a:r>
            <a:r>
              <a:rPr lang="en-US" sz="1799" b="1">
                <a:solidFill>
                  <a:prstClr val="black"/>
                </a:solidFill>
                <a:latin typeface="Arial"/>
                <a:cs typeface="Arial"/>
              </a:rPr>
              <a:t> RM500,000</a:t>
            </a:r>
            <a:endParaRPr lang="en-US" sz="1099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8436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D4B48-CCEE-2318-7FDD-68BD78C58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7EBCB49A-4BBF-E1D5-D0DB-6B2B9D2629A2}"/>
              </a:ext>
            </a:extLst>
          </p:cNvPr>
          <p:cNvSpPr/>
          <p:nvPr/>
        </p:nvSpPr>
        <p:spPr>
          <a:xfrm>
            <a:off x="413050" y="1342527"/>
            <a:ext cx="6815841" cy="5004557"/>
          </a:xfrm>
          <a:prstGeom prst="homePlate">
            <a:avLst>
              <a:gd name="adj" fmla="val 12589"/>
            </a:avLst>
          </a:prstGeom>
          <a:noFill/>
          <a:ln w="38100">
            <a:solidFill>
              <a:srgbClr val="243D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799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C1C384-78C5-A41B-B9EB-50AFFA9A7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78" y="172460"/>
            <a:ext cx="10866783" cy="822532"/>
          </a:xfrm>
        </p:spPr>
        <p:txBody>
          <a:bodyPr/>
          <a:lstStyle/>
          <a:p>
            <a:r>
              <a:rPr lang="en-US"/>
              <a:t>8 </a:t>
            </a:r>
            <a:r>
              <a:rPr lang="en-US" err="1"/>
              <a:t>aktiviti</a:t>
            </a:r>
            <a:r>
              <a:rPr lang="en-US"/>
              <a:t> yang </a:t>
            </a:r>
            <a:r>
              <a:rPr lang="en-US" err="1"/>
              <a:t>perlu</a:t>
            </a:r>
            <a:r>
              <a:rPr lang="en-US"/>
              <a:t> </a:t>
            </a:r>
            <a:r>
              <a:rPr lang="en-US" err="1"/>
              <a:t>mengeluarkan</a:t>
            </a:r>
            <a:r>
              <a:rPr lang="en-US"/>
              <a:t> e-</a:t>
            </a:r>
            <a:r>
              <a:rPr lang="en-US" err="1"/>
              <a:t>Invois</a:t>
            </a:r>
            <a:r>
              <a:rPr lang="en-US"/>
              <a:t> </a:t>
            </a:r>
            <a:r>
              <a:rPr lang="en-US" err="1"/>
              <a:t>bagi</a:t>
            </a:r>
            <a:r>
              <a:rPr lang="en-US"/>
              <a:t> </a:t>
            </a:r>
            <a:r>
              <a:rPr lang="en-US" err="1"/>
              <a:t>setiap</a:t>
            </a:r>
            <a:r>
              <a:rPr lang="en-US"/>
              <a:t> </a:t>
            </a:r>
            <a:r>
              <a:rPr lang="en-US" err="1"/>
              <a:t>transaksi</a:t>
            </a: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51AEBD-A84A-18AE-295D-2DC133FD28B0}"/>
              </a:ext>
            </a:extLst>
          </p:cNvPr>
          <p:cNvSpPr/>
          <p:nvPr/>
        </p:nvSpPr>
        <p:spPr>
          <a:xfrm>
            <a:off x="413049" y="1103698"/>
            <a:ext cx="6302390" cy="625905"/>
          </a:xfrm>
          <a:custGeom>
            <a:avLst/>
            <a:gdLst>
              <a:gd name="connsiteX0" fmla="*/ 0 w 6204072"/>
              <a:gd name="connsiteY0" fmla="*/ 0 h 374674"/>
              <a:gd name="connsiteX1" fmla="*/ 6204072 w 6204072"/>
              <a:gd name="connsiteY1" fmla="*/ 0 h 374674"/>
              <a:gd name="connsiteX2" fmla="*/ 6204072 w 6204072"/>
              <a:gd name="connsiteY2" fmla="*/ 374674 h 374674"/>
              <a:gd name="connsiteX3" fmla="*/ 0 w 6204072"/>
              <a:gd name="connsiteY3" fmla="*/ 374674 h 374674"/>
              <a:gd name="connsiteX4" fmla="*/ 0 w 6204072"/>
              <a:gd name="connsiteY4" fmla="*/ 0 h 374674"/>
              <a:gd name="connsiteX0" fmla="*/ 0 w 6301608"/>
              <a:gd name="connsiteY0" fmla="*/ 0 h 374674"/>
              <a:gd name="connsiteX1" fmla="*/ 6204072 w 6301608"/>
              <a:gd name="connsiteY1" fmla="*/ 0 h 374674"/>
              <a:gd name="connsiteX2" fmla="*/ 6301608 w 6301608"/>
              <a:gd name="connsiteY2" fmla="*/ 374674 h 374674"/>
              <a:gd name="connsiteX3" fmla="*/ 0 w 6301608"/>
              <a:gd name="connsiteY3" fmla="*/ 374674 h 374674"/>
              <a:gd name="connsiteX4" fmla="*/ 0 w 6301608"/>
              <a:gd name="connsiteY4" fmla="*/ 0 h 37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608" h="374674">
                <a:moveTo>
                  <a:pt x="0" y="0"/>
                </a:moveTo>
                <a:lnTo>
                  <a:pt x="6204072" y="0"/>
                </a:lnTo>
                <a:lnTo>
                  <a:pt x="6301608" y="374674"/>
                </a:lnTo>
                <a:lnTo>
                  <a:pt x="0" y="374674"/>
                </a:lnTo>
                <a:lnTo>
                  <a:pt x="0" y="0"/>
                </a:lnTo>
                <a:close/>
              </a:path>
            </a:pathLst>
          </a:custGeom>
          <a:solidFill>
            <a:srgbClr val="243D95"/>
          </a:solidFill>
          <a:ln>
            <a:solidFill>
              <a:srgbClr val="243D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50" b="1">
                <a:latin typeface="Arial"/>
                <a:cs typeface="Arial"/>
              </a:rPr>
              <a:t>Aktiviti</a:t>
            </a:r>
            <a:r>
              <a:rPr lang="en-US" sz="1750" b="1" dirty="0">
                <a:latin typeface="Arial"/>
                <a:cs typeface="Arial"/>
              </a:rPr>
              <a:t> yang </a:t>
            </a:r>
            <a:r>
              <a:rPr lang="en-US" sz="1750" b="1" dirty="0" err="1">
                <a:latin typeface="Arial"/>
                <a:cs typeface="Arial"/>
              </a:rPr>
              <a:t>perlu</a:t>
            </a:r>
            <a:r>
              <a:rPr lang="en-US" sz="1750" b="1" dirty="0">
                <a:latin typeface="Arial"/>
                <a:cs typeface="Arial"/>
              </a:rPr>
              <a:t> </a:t>
            </a:r>
            <a:r>
              <a:rPr lang="en-US" sz="1750" b="1" dirty="0" err="1">
                <a:latin typeface="Arial"/>
                <a:cs typeface="Arial"/>
              </a:rPr>
              <a:t>mengeluarkan</a:t>
            </a:r>
            <a:r>
              <a:rPr lang="en-US" sz="1750" b="1" dirty="0">
                <a:latin typeface="Arial"/>
                <a:cs typeface="Arial"/>
              </a:rPr>
              <a:t> e-</a:t>
            </a:r>
            <a:r>
              <a:rPr lang="en-US" sz="1750" b="1" dirty="0" err="1">
                <a:latin typeface="Arial"/>
                <a:cs typeface="Arial"/>
              </a:rPr>
              <a:t>Invois</a:t>
            </a:r>
            <a:r>
              <a:rPr lang="en-US" sz="1750" b="1" dirty="0">
                <a:latin typeface="Arial"/>
                <a:cs typeface="Arial"/>
              </a:rPr>
              <a:t> </a:t>
            </a:r>
            <a:r>
              <a:rPr lang="en-US" sz="1750" b="1" dirty="0" err="1">
                <a:latin typeface="Arial"/>
                <a:cs typeface="Arial"/>
              </a:rPr>
              <a:t>bagi</a:t>
            </a:r>
            <a:r>
              <a:rPr lang="en-US" sz="1750" b="1" dirty="0">
                <a:latin typeface="Arial"/>
                <a:cs typeface="Arial"/>
              </a:rPr>
              <a:t> </a:t>
            </a:r>
            <a:r>
              <a:rPr lang="en-US" sz="1750" b="1" dirty="0" err="1">
                <a:latin typeface="Arial"/>
                <a:cs typeface="Arial"/>
              </a:rPr>
              <a:t>setiap</a:t>
            </a:r>
            <a:r>
              <a:rPr lang="en-US" sz="1750" b="1" dirty="0">
                <a:latin typeface="Arial"/>
                <a:cs typeface="Arial"/>
              </a:rPr>
              <a:t> </a:t>
            </a:r>
            <a:r>
              <a:rPr lang="en-US" sz="1750" b="1" dirty="0" err="1">
                <a:latin typeface="Arial"/>
                <a:cs typeface="Arial"/>
              </a:rPr>
              <a:t>transaksi</a:t>
            </a:r>
            <a:endParaRPr lang="en-GB" sz="1750" b="1" dirty="0">
              <a:latin typeface="Arial"/>
              <a:cs typeface="Arial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616DD9E-7EDB-0842-AECB-176FF6A8658D}"/>
              </a:ext>
            </a:extLst>
          </p:cNvPr>
          <p:cNvGrpSpPr/>
          <p:nvPr/>
        </p:nvGrpSpPr>
        <p:grpSpPr>
          <a:xfrm>
            <a:off x="545062" y="1906437"/>
            <a:ext cx="2640012" cy="884133"/>
            <a:chOff x="909779" y="1879870"/>
            <a:chExt cx="2641387" cy="8845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A3BBBA-A386-4CA7-046F-D403B1449487}"/>
                </a:ext>
              </a:extLst>
            </p:cNvPr>
            <p:cNvSpPr/>
            <p:nvPr/>
          </p:nvSpPr>
          <p:spPr>
            <a:xfrm>
              <a:off x="909779" y="1879870"/>
              <a:ext cx="2641387" cy="884593"/>
            </a:xfrm>
            <a:prstGeom prst="roundRect">
              <a:avLst/>
            </a:prstGeom>
            <a:solidFill>
              <a:schemeClr val="bg1">
                <a:lumMod val="9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4" tIns="0" rIns="0" bIns="0" rtlCol="0" anchor="ctr"/>
            <a:lstStyle/>
            <a:p>
              <a:r>
                <a:rPr lang="en-US" sz="1599" b="1" err="1">
                  <a:latin typeface="Arial" panose="020B0604020202020204" pitchFamily="34" charset="0"/>
                  <a:cs typeface="Arial" panose="020B0604020202020204" pitchFamily="34" charset="0"/>
                </a:rPr>
                <a:t>Automotif</a:t>
              </a:r>
              <a:endParaRPr lang="en-GB" sz="1599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08B440E-F0EF-AE06-A475-65367CEB1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088" y="1937862"/>
              <a:ext cx="731520" cy="73152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C2EDD82-A63E-2765-2C00-9A365CCF185A}"/>
              </a:ext>
            </a:extLst>
          </p:cNvPr>
          <p:cNvGrpSpPr/>
          <p:nvPr/>
        </p:nvGrpSpPr>
        <p:grpSpPr>
          <a:xfrm>
            <a:off x="545062" y="2884101"/>
            <a:ext cx="2640012" cy="884133"/>
            <a:chOff x="909779" y="3001343"/>
            <a:chExt cx="2641387" cy="88459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5D1A250-DB26-4639-905D-03B93783A9EF}"/>
                </a:ext>
              </a:extLst>
            </p:cNvPr>
            <p:cNvSpPr/>
            <p:nvPr/>
          </p:nvSpPr>
          <p:spPr>
            <a:xfrm>
              <a:off x="909779" y="3001343"/>
              <a:ext cx="2641387" cy="884593"/>
            </a:xfrm>
            <a:prstGeom prst="roundRect">
              <a:avLst/>
            </a:prstGeom>
            <a:solidFill>
              <a:schemeClr val="bg1">
                <a:lumMod val="9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4" tIns="0" rIns="0" bIns="0" rtlCol="0" anchor="ctr"/>
            <a:lstStyle/>
            <a:p>
              <a:r>
                <a:rPr lang="en-US" sz="1599" b="1" err="1">
                  <a:latin typeface="Arial" panose="020B0604020202020204" pitchFamily="34" charset="0"/>
                  <a:cs typeface="Arial" panose="020B0604020202020204" pitchFamily="34" charset="0"/>
                </a:rPr>
                <a:t>Pembinaan</a:t>
              </a:r>
              <a:endParaRPr lang="en-GB" sz="1599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E556E56-1F06-F947-33C1-89BFBBCF9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237" y="3096979"/>
              <a:ext cx="735223" cy="735223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CF0C750-D515-1C2E-A5FF-B439AB637AC9}"/>
              </a:ext>
            </a:extLst>
          </p:cNvPr>
          <p:cNvGrpSpPr/>
          <p:nvPr/>
        </p:nvGrpSpPr>
        <p:grpSpPr>
          <a:xfrm>
            <a:off x="545062" y="3851609"/>
            <a:ext cx="2640012" cy="884133"/>
            <a:chOff x="909779" y="4122816"/>
            <a:chExt cx="2641387" cy="88459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73E2F64-FD3F-163E-1549-BC562C9D5F08}"/>
                </a:ext>
              </a:extLst>
            </p:cNvPr>
            <p:cNvSpPr/>
            <p:nvPr/>
          </p:nvSpPr>
          <p:spPr>
            <a:xfrm>
              <a:off x="909779" y="4122816"/>
              <a:ext cx="2641387" cy="884593"/>
            </a:xfrm>
            <a:prstGeom prst="roundRect">
              <a:avLst/>
            </a:prstGeom>
            <a:solidFill>
              <a:schemeClr val="bg1">
                <a:lumMod val="9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4" tIns="0" rIns="0" bIns="0" rtlCol="0" anchor="ctr"/>
            <a:lstStyle/>
            <a:p>
              <a:r>
                <a:rPr lang="en-US" sz="1599" b="1" err="1">
                  <a:latin typeface="Arial" panose="020B0604020202020204" pitchFamily="34" charset="0"/>
                  <a:cs typeface="Arial" panose="020B0604020202020204" pitchFamily="34" charset="0"/>
                </a:rPr>
                <a:t>Ejen</a:t>
              </a:r>
              <a:r>
                <a:rPr lang="en-US" sz="1599" b="1"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en-US" sz="1599" b="1" err="1">
                  <a:latin typeface="Arial" panose="020B0604020202020204" pitchFamily="34" charset="0"/>
                  <a:cs typeface="Arial" panose="020B0604020202020204" pitchFamily="34" charset="0"/>
                </a:rPr>
                <a:t>Pengedah</a:t>
              </a:r>
              <a:r>
                <a:rPr lang="en-US" sz="1599" b="1"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en-US" sz="1599" b="1" err="1">
                  <a:latin typeface="Arial" panose="020B0604020202020204" pitchFamily="34" charset="0"/>
                  <a:cs typeface="Arial" panose="020B0604020202020204" pitchFamily="34" charset="0"/>
                </a:rPr>
                <a:t>Pengagih</a:t>
              </a:r>
              <a:endParaRPr lang="en-GB" sz="1599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1E0CDF2-B9DB-8AB5-48BD-BE695E439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237" y="4189136"/>
              <a:ext cx="735223" cy="735223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06FCB79-57E2-49F8-C0C5-44CCA69AF793}"/>
              </a:ext>
            </a:extLst>
          </p:cNvPr>
          <p:cNvGrpSpPr/>
          <p:nvPr/>
        </p:nvGrpSpPr>
        <p:grpSpPr>
          <a:xfrm>
            <a:off x="3696716" y="2884101"/>
            <a:ext cx="2640012" cy="884133"/>
            <a:chOff x="4174834" y="3023096"/>
            <a:chExt cx="2641387" cy="884593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7ADC1FF-43FB-ABFF-2FC0-53F2E7AD936D}"/>
                </a:ext>
              </a:extLst>
            </p:cNvPr>
            <p:cNvSpPr/>
            <p:nvPr/>
          </p:nvSpPr>
          <p:spPr>
            <a:xfrm>
              <a:off x="4174834" y="3023096"/>
              <a:ext cx="2641387" cy="884593"/>
            </a:xfrm>
            <a:prstGeom prst="roundRect">
              <a:avLst/>
            </a:prstGeom>
            <a:solidFill>
              <a:schemeClr val="bg1">
                <a:lumMod val="9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4" tIns="0" rIns="0" bIns="0" rtlCol="0" anchor="ctr"/>
            <a:lstStyle/>
            <a:p>
              <a:pPr defTabSz="913958">
                <a:defRPr/>
              </a:pPr>
              <a:r>
                <a:rPr lang="en-US" sz="1600" b="1" kern="0" err="1">
                  <a:solidFill>
                    <a:schemeClr val="bg1"/>
                  </a:solidFill>
                  <a:latin typeface="Arial"/>
                  <a:cs typeface="Arial"/>
                </a:rPr>
                <a:t>Pertaruhan</a:t>
              </a:r>
              <a:r>
                <a:rPr lang="en-US" sz="1600" b="1" kern="0">
                  <a:solidFill>
                    <a:schemeClr val="bg1"/>
                  </a:solidFill>
                  <a:latin typeface="Arial"/>
                  <a:cs typeface="Arial"/>
                </a:rPr>
                <a:t> dan </a:t>
              </a:r>
              <a:r>
                <a:rPr lang="en-US" sz="1600" b="1" kern="0" err="1">
                  <a:solidFill>
                    <a:schemeClr val="bg1"/>
                  </a:solidFill>
                  <a:latin typeface="Arial"/>
                  <a:cs typeface="Arial"/>
                </a:rPr>
                <a:t>perjudian</a:t>
              </a:r>
              <a:r>
                <a:rPr lang="en-US" sz="1600" b="1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endParaRPr lang="en-US" sz="1600" b="1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defTabSz="913958">
                <a:defRPr/>
              </a:pPr>
              <a:r>
                <a:rPr lang="en-US" sz="1600" b="1" kern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berlesen</a:t>
              </a:r>
              <a:endPara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A46D6EE-0828-0CBF-4810-316FF0CC2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25363" y="3131858"/>
              <a:ext cx="731520" cy="73152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E56FD90-84C4-1B41-D781-3DF309E739C2}"/>
              </a:ext>
            </a:extLst>
          </p:cNvPr>
          <p:cNvGrpSpPr/>
          <p:nvPr/>
        </p:nvGrpSpPr>
        <p:grpSpPr>
          <a:xfrm>
            <a:off x="3696716" y="1906437"/>
            <a:ext cx="2640012" cy="884133"/>
            <a:chOff x="4174834" y="1883424"/>
            <a:chExt cx="2641387" cy="88459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3B6FD48-2BAE-F6E5-0088-0419AE85C878}"/>
                </a:ext>
              </a:extLst>
            </p:cNvPr>
            <p:cNvSpPr/>
            <p:nvPr/>
          </p:nvSpPr>
          <p:spPr>
            <a:xfrm>
              <a:off x="4174834" y="1883424"/>
              <a:ext cx="2641387" cy="884593"/>
            </a:xfrm>
            <a:prstGeom prst="roundRect">
              <a:avLst/>
            </a:prstGeom>
            <a:solidFill>
              <a:schemeClr val="bg1">
                <a:lumMod val="9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4" tIns="0" rIns="0" bIns="0" rtlCol="0" anchor="ctr"/>
            <a:lstStyle/>
            <a:p>
              <a:r>
                <a:rPr lang="en-US" sz="1599" b="1" err="1">
                  <a:latin typeface="Arial" panose="020B0604020202020204" pitchFamily="34" charset="0"/>
                  <a:cs typeface="Arial" panose="020B0604020202020204" pitchFamily="34" charset="0"/>
                </a:rPr>
                <a:t>Penerbangan</a:t>
              </a:r>
              <a:endParaRPr lang="en-GB" sz="1599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00D3C28-B657-E564-C241-138BFE93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7587" y="1972951"/>
              <a:ext cx="727073" cy="727073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119DAA9-3284-47D8-0D7E-32B5B46613BA}"/>
              </a:ext>
            </a:extLst>
          </p:cNvPr>
          <p:cNvGrpSpPr/>
          <p:nvPr/>
        </p:nvGrpSpPr>
        <p:grpSpPr>
          <a:xfrm>
            <a:off x="545062" y="4829272"/>
            <a:ext cx="2640012" cy="1245665"/>
            <a:chOff x="909779" y="5244289"/>
            <a:chExt cx="2641387" cy="124631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8441B25-74AE-A36E-5F8E-3D97240FD59B}"/>
                </a:ext>
              </a:extLst>
            </p:cNvPr>
            <p:cNvSpPr/>
            <p:nvPr/>
          </p:nvSpPr>
          <p:spPr>
            <a:xfrm>
              <a:off x="909779" y="5244289"/>
              <a:ext cx="2641387" cy="1246314"/>
            </a:xfrm>
            <a:prstGeom prst="roundRect">
              <a:avLst/>
            </a:prstGeom>
            <a:solidFill>
              <a:schemeClr val="bg1">
                <a:lumMod val="9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4" tIns="0" rIns="0" bIns="0" rtlCol="0" anchor="ctr"/>
            <a:lstStyle/>
            <a:p>
              <a:pPr defTabSz="913958">
                <a:defRPr/>
              </a:pPr>
              <a:r>
                <a:rPr lang="en-US" sz="1600" b="1" kern="0" err="1">
                  <a:solidFill>
                    <a:schemeClr val="bg1"/>
                  </a:solidFill>
                  <a:latin typeface="Arial"/>
                  <a:cs typeface="Arial"/>
                </a:rPr>
                <a:t>Pemborong</a:t>
              </a:r>
              <a:r>
                <a:rPr lang="en-US" sz="1600" b="1" kern="0">
                  <a:solidFill>
                    <a:schemeClr val="bg1"/>
                  </a:solidFill>
                  <a:latin typeface="Arial"/>
                  <a:cs typeface="Arial"/>
                </a:rPr>
                <a:t> dan </a:t>
              </a:r>
              <a:r>
                <a:rPr lang="en-US" sz="1600" b="1" kern="0" err="1">
                  <a:solidFill>
                    <a:schemeClr val="bg1"/>
                  </a:solidFill>
                  <a:latin typeface="Arial"/>
                  <a:cs typeface="Arial"/>
                </a:rPr>
                <a:t>peruncit</a:t>
              </a:r>
              <a:r>
                <a:rPr lang="en-US" sz="1600" b="1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b="1" kern="0" err="1">
                  <a:solidFill>
                    <a:schemeClr val="bg1"/>
                  </a:solidFill>
                  <a:latin typeface="Arial"/>
                  <a:cs typeface="Arial"/>
                </a:rPr>
                <a:t>barang</a:t>
              </a:r>
              <a:r>
                <a:rPr lang="en-US" sz="1600" b="1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b="1" kern="0" err="1">
                  <a:solidFill>
                    <a:schemeClr val="bg1"/>
                  </a:solidFill>
                  <a:latin typeface="Arial"/>
                  <a:cs typeface="Arial"/>
                </a:rPr>
                <a:t>pembinaan</a:t>
              </a:r>
              <a:endParaRPr lang="en-US" sz="1200" b="1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87AB263-1CF9-4726-590C-4A274E130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088" y="5501686"/>
              <a:ext cx="731520" cy="73152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75280E0-8062-0F24-36FD-8493012FCF29}"/>
              </a:ext>
            </a:extLst>
          </p:cNvPr>
          <p:cNvGrpSpPr/>
          <p:nvPr/>
        </p:nvGrpSpPr>
        <p:grpSpPr>
          <a:xfrm>
            <a:off x="3696716" y="3851609"/>
            <a:ext cx="2640012" cy="884133"/>
            <a:chOff x="4174834" y="4162768"/>
            <a:chExt cx="2641387" cy="88459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D226BE6-059F-5AD8-3AD7-A99F92ABD541}"/>
                </a:ext>
              </a:extLst>
            </p:cNvPr>
            <p:cNvSpPr/>
            <p:nvPr/>
          </p:nvSpPr>
          <p:spPr>
            <a:xfrm>
              <a:off x="4174834" y="4162768"/>
              <a:ext cx="2641387" cy="884593"/>
            </a:xfrm>
            <a:prstGeom prst="roundRect">
              <a:avLst/>
            </a:prstGeom>
            <a:solidFill>
              <a:schemeClr val="bg1">
                <a:lumMod val="9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4" tIns="0" rIns="0" bIns="0" rtlCol="0" anchor="ctr"/>
            <a:lstStyle/>
            <a:p>
              <a:pPr defTabSz="913958">
                <a:defRPr/>
              </a:pPr>
              <a:r>
                <a:rPr lang="en-US" sz="1600" b="1" kern="0">
                  <a:solidFill>
                    <a:schemeClr val="bg1"/>
                  </a:solidFill>
                  <a:latin typeface="Arial"/>
                  <a:cs typeface="Arial"/>
                </a:rPr>
                <a:t>Barang </a:t>
              </a:r>
              <a:r>
                <a:rPr lang="en-US" sz="1600" b="1" kern="0" err="1">
                  <a:solidFill>
                    <a:schemeClr val="bg1"/>
                  </a:solidFill>
                  <a:latin typeface="Arial"/>
                  <a:cs typeface="Arial"/>
                </a:rPr>
                <a:t>mewah</a:t>
              </a:r>
              <a:r>
                <a:rPr lang="en-US" sz="1600" b="1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endParaRPr lang="en-US">
                <a:solidFill>
                  <a:schemeClr val="bg1"/>
                </a:solidFill>
              </a:endParaRPr>
            </a:p>
            <a:p>
              <a:pPr defTabSz="913958">
                <a:defRPr/>
              </a:pPr>
              <a:r>
                <a:rPr lang="en-US" sz="1600" b="1" kern="0">
                  <a:solidFill>
                    <a:schemeClr val="bg1"/>
                  </a:solidFill>
                  <a:latin typeface="Arial"/>
                  <a:cs typeface="Arial"/>
                </a:rPr>
                <a:t>dan </a:t>
              </a:r>
              <a:r>
                <a:rPr lang="en-US" sz="1600" b="1" kern="0" err="1">
                  <a:solidFill>
                    <a:schemeClr val="bg1"/>
                  </a:solidFill>
                  <a:latin typeface="Arial"/>
                  <a:cs typeface="Arial"/>
                </a:rPr>
                <a:t>barang</a:t>
              </a:r>
              <a:r>
                <a:rPr lang="en-US" sz="1600" b="1" ker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endParaRPr lang="en-US">
                <a:solidFill>
                  <a:schemeClr val="bg1"/>
                </a:solidFill>
              </a:endParaRPr>
            </a:p>
            <a:p>
              <a:pPr defTabSz="913958">
                <a:defRPr/>
              </a:pPr>
              <a:r>
                <a:rPr lang="en-US" sz="1600" b="1" kern="0">
                  <a:solidFill>
                    <a:schemeClr val="bg1"/>
                  </a:solidFill>
                  <a:latin typeface="Arial"/>
                  <a:cs typeface="Arial"/>
                </a:rPr>
                <a:t>kemas</a:t>
              </a:r>
              <a:r>
                <a:rPr lang="en-US" sz="900" b="1" kern="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A114D45-6EF3-B49C-5C46-EC24A59D1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25363" y="4239304"/>
              <a:ext cx="731520" cy="731520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2D74591-76EA-E08F-F445-10A8D247F0CE}"/>
              </a:ext>
            </a:extLst>
          </p:cNvPr>
          <p:cNvGrpSpPr/>
          <p:nvPr/>
        </p:nvGrpSpPr>
        <p:grpSpPr>
          <a:xfrm>
            <a:off x="3696716" y="4829272"/>
            <a:ext cx="2640012" cy="1245665"/>
            <a:chOff x="4174834" y="5302440"/>
            <a:chExt cx="2641387" cy="124631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F6C4729-4E36-0598-E1FD-E9E93D51107A}"/>
                </a:ext>
              </a:extLst>
            </p:cNvPr>
            <p:cNvSpPr/>
            <p:nvPr/>
          </p:nvSpPr>
          <p:spPr>
            <a:xfrm>
              <a:off x="4174834" y="5302440"/>
              <a:ext cx="2641387" cy="1246314"/>
            </a:xfrm>
            <a:prstGeom prst="roundRect">
              <a:avLst/>
            </a:prstGeom>
            <a:solidFill>
              <a:schemeClr val="bg1">
                <a:lumMod val="9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4" tIns="0" rIns="0" bIns="0" rtlCol="0" anchor="ctr"/>
            <a:lstStyle/>
            <a:p>
              <a:r>
                <a:rPr lang="en-US" sz="1600" b="1">
                  <a:latin typeface="Arial"/>
                  <a:cs typeface="Arial"/>
                </a:rPr>
                <a:t>Nilai </a:t>
              </a:r>
              <a:r>
                <a:rPr lang="en-US" sz="1600" b="1" err="1">
                  <a:latin typeface="Arial"/>
                  <a:cs typeface="Arial"/>
                </a:rPr>
                <a:t>transaksi</a:t>
              </a:r>
              <a:r>
                <a:rPr lang="en-US" sz="1600" b="1">
                  <a:latin typeface="Arial"/>
                  <a:cs typeface="Arial"/>
                </a:rPr>
                <a:t> e-</a:t>
              </a:r>
              <a:r>
                <a:rPr lang="en-US" sz="1600" b="1" err="1">
                  <a:latin typeface="Arial"/>
                  <a:cs typeface="Arial"/>
                </a:rPr>
                <a:t>Invois</a:t>
              </a:r>
              <a:r>
                <a:rPr lang="en-US" sz="1600" b="1">
                  <a:latin typeface="Arial"/>
                  <a:cs typeface="Arial"/>
                </a:rPr>
                <a:t> </a:t>
              </a:r>
              <a:r>
                <a:rPr lang="en-US" sz="1600" b="1" err="1">
                  <a:latin typeface="Arial"/>
                  <a:cs typeface="Arial"/>
                </a:rPr>
                <a:t>melebihi</a:t>
              </a:r>
              <a:r>
                <a:rPr lang="en-US" sz="1600" b="1">
                  <a:latin typeface="Arial"/>
                  <a:cs typeface="Arial"/>
                </a:rPr>
                <a:t> RM10,000</a:t>
              </a:r>
              <a:r>
                <a:rPr lang="en-US" sz="1100" b="1">
                  <a:latin typeface="Arial"/>
                  <a:cs typeface="Arial"/>
                </a:rPr>
                <a:t>2</a:t>
              </a:r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9E4C375-AD97-1117-7482-B6BDD7CE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25363" y="5605196"/>
              <a:ext cx="731520" cy="731520"/>
            </a:xfrm>
            <a:prstGeom prst="rect">
              <a:avLst/>
            </a:prstGeom>
          </p:spPr>
        </p:pic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561B4BBC-332C-C0A6-3C7B-5351A30ACE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47371">
            <a:off x="5809325" y="5537386"/>
            <a:ext cx="731140" cy="7311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CAE4129-32AA-E88E-E74A-62DA8FAD440B}"/>
              </a:ext>
            </a:extLst>
          </p:cNvPr>
          <p:cNvSpPr/>
          <p:nvPr/>
        </p:nvSpPr>
        <p:spPr>
          <a:xfrm>
            <a:off x="7410244" y="1354196"/>
            <a:ext cx="4378109" cy="4992886"/>
          </a:xfrm>
          <a:prstGeom prst="rect">
            <a:avLst/>
          </a:prstGeom>
          <a:solidFill>
            <a:srgbClr val="DEEBF7"/>
          </a:solidFill>
          <a:ln>
            <a:solidFill>
              <a:srgbClr val="243D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943">
              <a:spcAft>
                <a:spcPts val="1199"/>
              </a:spcAft>
              <a:defRPr/>
            </a:pP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Aktiviti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dibenarkan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mengeluarkan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disatukan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607" indent="-285607" defTabSz="913943">
              <a:spcAft>
                <a:spcPts val="1199"/>
              </a:spcAft>
              <a:buFont typeface="Wingdings" panose="05000000000000000000" pitchFamily="2" charset="2"/>
              <a:buChar char="§"/>
              <a:defRPr/>
            </a:pP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Penjual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dikehendaki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mengeluarkan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transaksi</a:t>
            </a:r>
            <a:endParaRPr lang="en-US" sz="1799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07" indent="-285607" defTabSz="913943">
              <a:spcAft>
                <a:spcPts val="1199"/>
              </a:spcAft>
              <a:buFont typeface="Wingdings" panose="05000000000000000000" pitchFamily="2" charset="2"/>
              <a:buChar char="§"/>
              <a:defRPr/>
            </a:pPr>
            <a:r>
              <a:rPr lang="en-US" sz="1799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Pembeli</a:t>
            </a:r>
            <a:r>
              <a:rPr lang="en-US" sz="17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mengemukakan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tujuan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579" lvl="1" indent="-285607">
              <a:buFont typeface="Wingdings" panose="05000000000000000000" pitchFamily="2" charset="2"/>
              <a:buChar char="§"/>
              <a:defRPr/>
            </a:pP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Jenis &amp; </a:t>
            </a:r>
            <a:r>
              <a:rPr lang="en-US" sz="1799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Nombor</a:t>
            </a: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</a:t>
            </a:r>
          </a:p>
          <a:p>
            <a:pPr marL="742579" lvl="1" indent="-285607">
              <a:buFont typeface="Wingdings" panose="05000000000000000000" pitchFamily="2" charset="2"/>
              <a:buChar char="§"/>
              <a:defRPr/>
            </a:pPr>
            <a:r>
              <a:rPr lang="en-US" sz="17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0DE06E7-7E60-9143-EE33-25B3821596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080" y="6080490"/>
            <a:ext cx="5148208" cy="8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35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40EAD1-6F03-70B7-240D-55945ECE59D5}"/>
              </a:ext>
            </a:extLst>
          </p:cNvPr>
          <p:cNvSpPr/>
          <p:nvPr/>
        </p:nvSpPr>
        <p:spPr>
          <a:xfrm>
            <a:off x="375555" y="2381618"/>
            <a:ext cx="6546106" cy="2346055"/>
          </a:xfrm>
          <a:prstGeom prst="rect">
            <a:avLst/>
          </a:prstGeom>
          <a:noFill/>
          <a:ln>
            <a:solidFill>
              <a:srgbClr val="243D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0475" indent="-400050" defTabSz="1076325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Kutipan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bayaran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fi,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caj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levi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berkanun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saman,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kompaun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penalti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olehnya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menjalankan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fungsi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diberikan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kepadanya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mana-mana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undang-undang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bertulis</a:t>
            </a:r>
            <a:endParaRPr lang="en-US" sz="1600" b="1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475" indent="-400050" defTabSz="1076325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Transaksi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jualan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barangan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penyediaan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perkhidmatan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sebelum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Julai 2025</a:t>
            </a:r>
            <a:endParaRPr lang="en-GB" sz="1600" b="1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1EECA-676F-622C-79B4-ABFEE383F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Badan </a:t>
            </a:r>
            <a:r>
              <a:rPr lang="en-US" err="1"/>
              <a:t>Berkanun</a:t>
            </a:r>
            <a:r>
              <a:rPr lang="en-US"/>
              <a:t> </a:t>
            </a:r>
            <a:r>
              <a:rPr lang="en-US" err="1"/>
              <a:t>adalah</a:t>
            </a:r>
            <a:r>
              <a:rPr lang="en-US"/>
              <a:t> </a:t>
            </a:r>
            <a:r>
              <a:rPr lang="en-US" err="1"/>
              <a:t>dikecualikan</a:t>
            </a:r>
            <a:r>
              <a:rPr lang="en-US"/>
              <a:t> </a:t>
            </a:r>
            <a:r>
              <a:rPr lang="en-US" err="1"/>
              <a:t>daripada</a:t>
            </a:r>
            <a:r>
              <a:rPr lang="en-US"/>
              <a:t> </a:t>
            </a:r>
            <a:r>
              <a:rPr lang="en-US" err="1"/>
              <a:t>pengeluaran</a:t>
            </a:r>
            <a:r>
              <a:rPr lang="en-US"/>
              <a:t> e-</a:t>
            </a:r>
            <a:r>
              <a:rPr lang="en-US" err="1"/>
              <a:t>Invois</a:t>
            </a:r>
            <a:r>
              <a:rPr lang="en-US"/>
              <a:t> </a:t>
            </a:r>
            <a:r>
              <a:rPr lang="en-US" err="1"/>
              <a:t>bagi</a:t>
            </a:r>
            <a:r>
              <a:rPr lang="en-US"/>
              <a:t> </a:t>
            </a:r>
            <a:r>
              <a:rPr lang="en-US" err="1"/>
              <a:t>transaksi</a:t>
            </a:r>
            <a:r>
              <a:rPr lang="en-US"/>
              <a:t> yang </a:t>
            </a:r>
            <a:r>
              <a:rPr lang="en-US" err="1"/>
              <a:t>dinyatakan</a:t>
            </a:r>
            <a:r>
              <a:rPr lang="en-US"/>
              <a:t> </a:t>
            </a:r>
            <a:r>
              <a:rPr lang="en-US" err="1"/>
              <a:t>sebagai</a:t>
            </a:r>
            <a:r>
              <a:rPr lang="en-US"/>
              <a:t> </a:t>
            </a:r>
            <a:r>
              <a:rPr lang="en-US" err="1"/>
              <a:t>menjalankan</a:t>
            </a:r>
            <a:r>
              <a:rPr lang="en-US"/>
              <a:t> </a:t>
            </a:r>
            <a:r>
              <a:rPr lang="en-US" err="1"/>
              <a:t>fungsi</a:t>
            </a:r>
            <a:r>
              <a:rPr lang="en-US"/>
              <a:t> yang </a:t>
            </a:r>
            <a:r>
              <a:rPr lang="en-US" err="1"/>
              <a:t>diberikan</a:t>
            </a:r>
            <a:r>
              <a:rPr lang="en-US"/>
              <a:t> di </a:t>
            </a:r>
            <a:r>
              <a:rPr lang="en-US" err="1"/>
              <a:t>bawah</a:t>
            </a:r>
            <a:r>
              <a:rPr lang="en-US"/>
              <a:t> mana-mana </a:t>
            </a:r>
            <a:r>
              <a:rPr lang="en-US" err="1"/>
              <a:t>undang-undang</a:t>
            </a:r>
            <a:r>
              <a:rPr lang="en-US"/>
              <a:t> </a:t>
            </a:r>
            <a:r>
              <a:rPr lang="en-US" err="1"/>
              <a:t>bertulis</a:t>
            </a:r>
            <a:endParaRPr lang="en-MY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8A80E6-979F-C559-5856-6DBEC50C66EA}"/>
              </a:ext>
            </a:extLst>
          </p:cNvPr>
          <p:cNvSpPr/>
          <p:nvPr/>
        </p:nvSpPr>
        <p:spPr>
          <a:xfrm>
            <a:off x="375556" y="1441184"/>
            <a:ext cx="6546106" cy="1228454"/>
          </a:xfrm>
          <a:prstGeom prst="roundRect">
            <a:avLst/>
          </a:prstGeom>
          <a:solidFill>
            <a:srgbClr val="243D95"/>
          </a:solidFill>
          <a:ln>
            <a:solidFill>
              <a:srgbClr val="243D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Badan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berkanun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pihak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berkuasa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berkanun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pihak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berkuasa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tempatan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dikecualikan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daripada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pengeluaran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menjalankan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fungsi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diberikan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kepadanya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mana-mana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undang-undang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bertulis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4AB226-0B2E-DBCC-4131-CCBDC2AAD14C}"/>
              </a:ext>
            </a:extLst>
          </p:cNvPr>
          <p:cNvSpPr/>
          <p:nvPr/>
        </p:nvSpPr>
        <p:spPr>
          <a:xfrm>
            <a:off x="1299111" y="1938119"/>
            <a:ext cx="5477244" cy="1336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00050" indent="-400050">
              <a:spcAft>
                <a:spcPts val="1800"/>
              </a:spcAft>
              <a:buFont typeface="Wingdings" panose="05000000000000000000" pitchFamily="2" charset="2"/>
              <a:buChar char="§"/>
            </a:pPr>
            <a:endParaRPr lang="en-GB" sz="1400" b="1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F3EEE52-4BF2-1F60-CF74-C114F7FD2CB5}"/>
              </a:ext>
            </a:extLst>
          </p:cNvPr>
          <p:cNvSpPr/>
          <p:nvPr/>
        </p:nvSpPr>
        <p:spPr>
          <a:xfrm rot="5400000">
            <a:off x="6110192" y="3184614"/>
            <a:ext cx="2346055" cy="399410"/>
          </a:xfrm>
          <a:prstGeom prst="triangle">
            <a:avLst/>
          </a:prstGeom>
          <a:solidFill>
            <a:srgbClr val="DDD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5F87A1-9263-F4D8-66BD-2E54390AB559}"/>
              </a:ext>
            </a:extLst>
          </p:cNvPr>
          <p:cNvSpPr txBox="1"/>
          <p:nvPr/>
        </p:nvSpPr>
        <p:spPr>
          <a:xfrm>
            <a:off x="375555" y="4907992"/>
            <a:ext cx="65461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berkanun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pihak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berkuasa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berkanun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pihak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berkuasa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tempatan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melaksanakan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transaksi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jualan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barangan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penyediaan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perkhidmatan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US" sz="1600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dikategorikan</a:t>
            </a:r>
            <a:r>
              <a:rPr lang="en-US" sz="16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sz="16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diluar</a:t>
            </a:r>
            <a:r>
              <a:rPr lang="en-US" sz="16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skop</a:t>
            </a:r>
            <a:r>
              <a:rPr lang="en-US" sz="16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menjalankan</a:t>
            </a:r>
            <a:r>
              <a:rPr lang="en-US" sz="16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fungsi</a:t>
            </a:r>
            <a:r>
              <a:rPr lang="en-US" sz="16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diberikan</a:t>
            </a:r>
            <a:r>
              <a:rPr lang="en-US" sz="16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kepadanya</a:t>
            </a:r>
            <a:r>
              <a:rPr lang="en-US" sz="16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mulai</a:t>
            </a:r>
            <a:r>
              <a:rPr lang="en-US" sz="1600" b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Julai 2025</a:t>
            </a:r>
            <a:endParaRPr lang="en-MY" sz="1600" b="1" u="sng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7819F4-C508-216C-09A3-1A87EF0ABDD4}"/>
              </a:ext>
            </a:extLst>
          </p:cNvPr>
          <p:cNvSpPr/>
          <p:nvPr/>
        </p:nvSpPr>
        <p:spPr>
          <a:xfrm>
            <a:off x="7693115" y="1832715"/>
            <a:ext cx="3827623" cy="4208856"/>
          </a:xfrm>
          <a:prstGeom prst="rect">
            <a:avLst/>
          </a:prstGeom>
          <a:solidFill>
            <a:srgbClr val="D2DEEF"/>
          </a:solidFill>
          <a:ln w="28575">
            <a:solidFill>
              <a:srgbClr val="243D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Badan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berkanun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pihak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berkuasa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berkanun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pihak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berkuasa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tempatan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600" b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sz="1600" b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600" b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mengeluarkan</a:t>
            </a:r>
            <a:r>
              <a:rPr lang="en-US" sz="1600" b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600" b="1" err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US" sz="1600" b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kendiri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penerimaan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menjalankan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fungsinya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b="1" err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Resit</a:t>
            </a:r>
            <a:r>
              <a:rPr lang="en-US" sz="1600" b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600" b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sebarang</a:t>
            </a:r>
            <a:r>
              <a:rPr lang="en-US" sz="1600" b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</a:t>
            </a:r>
            <a:r>
              <a:rPr lang="en-US" sz="1600" b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b="1" err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dikeluarkan</a:t>
            </a:r>
            <a:r>
              <a:rPr lang="en-US" sz="1600" b="1">
                <a:solidFill>
                  <a:srgbClr val="243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boleh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digunakan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pembeli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pembuktian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perbelanjaan</a:t>
            </a:r>
            <a:endParaRPr 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B8F70-31C9-0F16-5079-0009AD27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04" y="3138445"/>
            <a:ext cx="672900" cy="67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36A18B-F91F-B085-4552-6AA11563140D}"/>
              </a:ext>
            </a:extLst>
          </p:cNvPr>
          <p:cNvSpPr txBox="1"/>
          <p:nvPr/>
        </p:nvSpPr>
        <p:spPr>
          <a:xfrm>
            <a:off x="771549" y="6383618"/>
            <a:ext cx="11051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n-US" sz="1200" i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senarai</a:t>
            </a: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pengecualian</a:t>
            </a: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disemak</a:t>
            </a: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semasa</a:t>
            </a: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semasa</a:t>
            </a:r>
            <a:endParaRPr lang="en-US" sz="12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204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F1211-9F38-4642-E4D8-4C6683C0F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BCAB3940-92D4-1EA7-55F0-9B6D8256C863}"/>
              </a:ext>
            </a:extLst>
          </p:cNvPr>
          <p:cNvSpPr txBox="1">
            <a:spLocks/>
          </p:cNvSpPr>
          <p:nvPr/>
        </p:nvSpPr>
        <p:spPr>
          <a:xfrm>
            <a:off x="490195" y="366721"/>
            <a:ext cx="10866783" cy="82253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l" defTabSz="913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9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err="1"/>
              <a:t>Fungsi</a:t>
            </a:r>
            <a:r>
              <a:rPr lang="en-US" sz="2400"/>
              <a:t> </a:t>
            </a:r>
            <a:r>
              <a:rPr lang="en-US" sz="2400" err="1"/>
              <a:t>carian</a:t>
            </a:r>
            <a:r>
              <a:rPr lang="en-US" sz="2400"/>
              <a:t> </a:t>
            </a:r>
            <a:r>
              <a:rPr lang="en-US" sz="2400" err="1"/>
              <a:t>Nombor</a:t>
            </a:r>
            <a:r>
              <a:rPr lang="en-US" sz="2400"/>
              <a:t> </a:t>
            </a:r>
            <a:r>
              <a:rPr lang="en-US" sz="2400" err="1"/>
              <a:t>Pengenalan</a:t>
            </a:r>
            <a:r>
              <a:rPr lang="en-US" sz="2400"/>
              <a:t> </a:t>
            </a:r>
            <a:r>
              <a:rPr lang="en-US" sz="2400" err="1"/>
              <a:t>Cukai</a:t>
            </a:r>
            <a:r>
              <a:rPr lang="en-US" sz="2400"/>
              <a:t> (TIN) </a:t>
            </a:r>
            <a:r>
              <a:rPr lang="en-US" sz="2400" err="1"/>
              <a:t>telah</a:t>
            </a:r>
            <a:r>
              <a:rPr lang="en-US" sz="2400"/>
              <a:t> </a:t>
            </a:r>
            <a:r>
              <a:rPr lang="en-US" sz="2400" err="1"/>
              <a:t>tersedia</a:t>
            </a:r>
            <a:r>
              <a:rPr lang="en-US" sz="2400"/>
              <a:t> </a:t>
            </a:r>
            <a:r>
              <a:rPr lang="en-US" sz="2400" err="1"/>
              <a:t>bagi</a:t>
            </a:r>
            <a:r>
              <a:rPr lang="en-US" sz="2400"/>
              <a:t> </a:t>
            </a:r>
            <a:r>
              <a:rPr lang="en-US" sz="2400" err="1"/>
              <a:t>membolehkan</a:t>
            </a:r>
            <a:r>
              <a:rPr lang="en-US" sz="2400"/>
              <a:t> </a:t>
            </a:r>
            <a:r>
              <a:rPr lang="en-US" sz="2400" err="1"/>
              <a:t>pembayar</a:t>
            </a:r>
            <a:r>
              <a:rPr lang="en-US" sz="2400"/>
              <a:t> </a:t>
            </a:r>
            <a:r>
              <a:rPr lang="en-US" sz="2400" err="1"/>
              <a:t>cukai</a:t>
            </a:r>
            <a:r>
              <a:rPr lang="en-US" sz="2400"/>
              <a:t> </a:t>
            </a:r>
            <a:r>
              <a:rPr lang="en-US" sz="2400" err="1"/>
              <a:t>membuat</a:t>
            </a:r>
            <a:r>
              <a:rPr lang="en-US" sz="2400"/>
              <a:t> </a:t>
            </a:r>
            <a:r>
              <a:rPr lang="en-US" sz="2400" err="1"/>
              <a:t>semakan</a:t>
            </a:r>
            <a:r>
              <a:rPr lang="en-US" sz="2400"/>
              <a:t> TIN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2D3B40F-1DD3-4243-DA8B-4F8AC3311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150" y="1824337"/>
            <a:ext cx="3692165" cy="118574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2A04EDB-0573-FCE7-E686-B449E4E63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" b="1069"/>
          <a:stretch/>
        </p:blipFill>
        <p:spPr>
          <a:xfrm>
            <a:off x="2130378" y="4376037"/>
            <a:ext cx="3692165" cy="123749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0E72DCC-430E-2736-4839-C251653A1348}"/>
              </a:ext>
            </a:extLst>
          </p:cNvPr>
          <p:cNvSpPr/>
          <p:nvPr/>
        </p:nvSpPr>
        <p:spPr>
          <a:xfrm>
            <a:off x="579817" y="4356456"/>
            <a:ext cx="1485681" cy="21255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MyInvois</a:t>
            </a:r>
            <a:endParaRPr lang="en-GB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E491A66-9EDC-DFAD-0D20-B3B98A5134E6}"/>
              </a:ext>
            </a:extLst>
          </p:cNvPr>
          <p:cNvSpPr/>
          <p:nvPr/>
        </p:nvSpPr>
        <p:spPr>
          <a:xfrm>
            <a:off x="2134152" y="3061380"/>
            <a:ext cx="3869656" cy="1094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63525" indent="-263525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Akses </a:t>
            </a: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melalui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 Portal MyTax </a:t>
            </a:r>
            <a:r>
              <a:rPr lang="en-US" sz="1400" b="1">
                <a:solidFill>
                  <a:srgbClr val="DDD404"/>
                </a:solidFill>
                <a:latin typeface="Arial"/>
                <a:cs typeface="Arial"/>
              </a:rPr>
              <a:t>(https://mytax.hasil.gov.my)</a:t>
            </a:r>
          </a:p>
          <a:p>
            <a:pPr marL="263525" indent="-263525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Memerlukan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pengesahan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melalui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DDD404"/>
                </a:solidFill>
                <a:latin typeface="Arial"/>
                <a:cs typeface="Arial"/>
              </a:rPr>
              <a:t>MyDigital</a:t>
            </a:r>
            <a:r>
              <a:rPr lang="en-US" sz="1400" b="1">
                <a:solidFill>
                  <a:srgbClr val="DDD404"/>
                </a:solidFill>
                <a:latin typeface="Arial"/>
                <a:cs typeface="Arial"/>
              </a:rPr>
              <a:t> ID, </a:t>
            </a:r>
            <a:r>
              <a:rPr lang="en-US" sz="1400" b="1" err="1">
                <a:solidFill>
                  <a:srgbClr val="DDD404"/>
                </a:solidFill>
                <a:latin typeface="Arial"/>
                <a:cs typeface="Arial"/>
              </a:rPr>
              <a:t>tersedia</a:t>
            </a:r>
            <a:r>
              <a:rPr lang="en-US" sz="1400" b="1">
                <a:solidFill>
                  <a:srgbClr val="DDD404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DDD404"/>
                </a:solidFill>
                <a:latin typeface="Arial"/>
                <a:cs typeface="Arial"/>
              </a:rPr>
              <a:t>bagi</a:t>
            </a:r>
            <a:r>
              <a:rPr lang="en-US" sz="1400" b="1">
                <a:solidFill>
                  <a:srgbClr val="DDD404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DDD404"/>
                </a:solidFill>
                <a:latin typeface="Arial"/>
                <a:cs typeface="Arial"/>
              </a:rPr>
              <a:t>warganegara</a:t>
            </a:r>
            <a:r>
              <a:rPr lang="en-US" sz="1400" b="1">
                <a:solidFill>
                  <a:srgbClr val="DDD404"/>
                </a:solidFill>
                <a:latin typeface="Arial"/>
                <a:cs typeface="Arial"/>
              </a:rPr>
              <a:t> Malaysia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1E76A64-C0B8-1E0E-FEB6-68198E353E72}"/>
              </a:ext>
            </a:extLst>
          </p:cNvPr>
          <p:cNvSpPr/>
          <p:nvPr/>
        </p:nvSpPr>
        <p:spPr>
          <a:xfrm>
            <a:off x="2130378" y="5622634"/>
            <a:ext cx="3505203" cy="974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63525" indent="-263525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Integrasi </a:t>
            </a: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dengan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DDD404"/>
                </a:solidFill>
                <a:latin typeface="Arial"/>
                <a:cs typeface="Arial"/>
              </a:rPr>
              <a:t>Sistem</a:t>
            </a:r>
            <a:r>
              <a:rPr lang="en-US" sz="1400" b="1">
                <a:solidFill>
                  <a:srgbClr val="DDD404"/>
                </a:solidFill>
                <a:latin typeface="Arial"/>
                <a:cs typeface="Arial"/>
              </a:rPr>
              <a:t> MyInvois</a:t>
            </a:r>
          </a:p>
          <a:p>
            <a:pPr marL="263525" indent="-263525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Tersedia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melalui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b="1">
                <a:solidFill>
                  <a:srgbClr val="DDD404"/>
                </a:solidFill>
                <a:latin typeface="Arial"/>
                <a:cs typeface="Arial"/>
              </a:rPr>
              <a:t>API, Portal &amp; Mobile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2EF275-FB5F-BA0F-24F9-6A58BA070DFB}"/>
              </a:ext>
            </a:extLst>
          </p:cNvPr>
          <p:cNvGraphicFramePr>
            <a:graphicFrameLocks noGrp="1"/>
          </p:cNvGraphicFramePr>
          <p:nvPr/>
        </p:nvGraphicFramePr>
        <p:xfrm>
          <a:off x="6562770" y="2612645"/>
          <a:ext cx="5213797" cy="1189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3797">
                  <a:extLst>
                    <a:ext uri="{9D8B030D-6E8A-4147-A177-3AD203B41FA5}">
                      <a16:colId xmlns:a16="http://schemas.microsoft.com/office/drawing/2014/main" val="341288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Pembayar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Cukai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</a:t>
                      </a:r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D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780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buAutoNum type="arabicPeriod"/>
                      </a:pP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Nombor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Kad </a:t>
                      </a: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Pengenalan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buAutoNum type="arabicPeriod"/>
                      </a:pP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Nombor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Pasport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908036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0A81BC9-5987-D741-0450-5131862CCFC5}"/>
              </a:ext>
            </a:extLst>
          </p:cNvPr>
          <p:cNvGraphicFramePr>
            <a:graphicFrameLocks noGrp="1"/>
          </p:cNvGraphicFramePr>
          <p:nvPr/>
        </p:nvGraphicFramePr>
        <p:xfrm>
          <a:off x="6562770" y="4005056"/>
          <a:ext cx="5213797" cy="1189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3797">
                  <a:extLst>
                    <a:ext uri="{9D8B030D-6E8A-4147-A177-3AD203B41FA5}">
                      <a16:colId xmlns:a16="http://schemas.microsoft.com/office/drawing/2014/main" val="341288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Selain </a:t>
                      </a: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</a:t>
                      </a:r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D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780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Nombor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Pendaftaran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Nama </a:t>
                      </a: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Penuh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Pembayar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Cukai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908036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126A0B5-D96E-FCA3-AED8-AE973AAF698E}"/>
              </a:ext>
            </a:extLst>
          </p:cNvPr>
          <p:cNvSpPr/>
          <p:nvPr/>
        </p:nvSpPr>
        <p:spPr>
          <a:xfrm>
            <a:off x="547465" y="1824337"/>
            <a:ext cx="1485681" cy="2331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MyTax</a:t>
            </a:r>
            <a:endParaRPr lang="en-GB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959521-B225-F2FA-340F-0891E44F8EF0}"/>
              </a:ext>
            </a:extLst>
          </p:cNvPr>
          <p:cNvSpPr/>
          <p:nvPr/>
        </p:nvSpPr>
        <p:spPr>
          <a:xfrm>
            <a:off x="547464" y="1451330"/>
            <a:ext cx="5213797" cy="346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600" b="1" i="1">
                <a:solidFill>
                  <a:schemeClr val="bg1"/>
                </a:solidFill>
                <a:latin typeface="Arial"/>
                <a:cs typeface="Arial"/>
              </a:rPr>
              <a:t>Carian TIN </a:t>
            </a:r>
            <a:r>
              <a:rPr lang="en-US" sz="1600" b="1" i="1" err="1">
                <a:solidFill>
                  <a:schemeClr val="bg1"/>
                </a:solidFill>
                <a:latin typeface="Arial"/>
                <a:cs typeface="Arial"/>
              </a:rPr>
              <a:t>boleh</a:t>
            </a:r>
            <a:r>
              <a:rPr lang="en-US" sz="1600" b="1" i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i="1" err="1">
                <a:solidFill>
                  <a:schemeClr val="bg1"/>
                </a:solidFill>
                <a:latin typeface="Arial"/>
                <a:cs typeface="Arial"/>
              </a:rPr>
              <a:t>diakses</a:t>
            </a:r>
            <a:r>
              <a:rPr lang="en-US" sz="1600" b="1" i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i="1" err="1">
                <a:solidFill>
                  <a:schemeClr val="bg1"/>
                </a:solidFill>
                <a:latin typeface="Arial"/>
                <a:cs typeface="Arial"/>
              </a:rPr>
              <a:t>melalui</a:t>
            </a:r>
            <a:endParaRPr lang="en-US" sz="1600" b="1" i="1">
              <a:solidFill>
                <a:srgbClr val="DDD404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4D55CB-A9A7-3772-AA0C-4E4AB63E556C}"/>
              </a:ext>
            </a:extLst>
          </p:cNvPr>
          <p:cNvSpPr/>
          <p:nvPr/>
        </p:nvSpPr>
        <p:spPr>
          <a:xfrm>
            <a:off x="6562770" y="2250820"/>
            <a:ext cx="5213797" cy="346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600" b="1" i="1">
                <a:solidFill>
                  <a:schemeClr val="bg1"/>
                </a:solidFill>
                <a:latin typeface="Arial"/>
                <a:cs typeface="Arial"/>
              </a:rPr>
              <a:t>Maklumat yang </a:t>
            </a:r>
            <a:r>
              <a:rPr lang="en-US" sz="1600" b="1" i="1" err="1">
                <a:solidFill>
                  <a:schemeClr val="bg1"/>
                </a:solidFill>
                <a:latin typeface="Arial"/>
                <a:cs typeface="Arial"/>
              </a:rPr>
              <a:t>diperlukan</a:t>
            </a:r>
            <a:r>
              <a:rPr lang="en-US" sz="1600" b="1" i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i="1" err="1">
                <a:solidFill>
                  <a:schemeClr val="bg1"/>
                </a:solidFill>
                <a:latin typeface="Arial"/>
                <a:cs typeface="Arial"/>
              </a:rPr>
              <a:t>bagi</a:t>
            </a:r>
            <a:r>
              <a:rPr lang="en-US" sz="1600" b="1" i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i="1" err="1">
                <a:solidFill>
                  <a:schemeClr val="bg1"/>
                </a:solidFill>
                <a:latin typeface="Arial"/>
                <a:cs typeface="Arial"/>
              </a:rPr>
              <a:t>semakan</a:t>
            </a:r>
            <a:r>
              <a:rPr lang="en-US" sz="1600" b="1" i="1">
                <a:solidFill>
                  <a:schemeClr val="bg1"/>
                </a:solidFill>
                <a:latin typeface="Arial"/>
                <a:cs typeface="Arial"/>
              </a:rPr>
              <a:t> TIN:</a:t>
            </a:r>
            <a:endParaRPr lang="en-US" sz="1600" b="1" i="1">
              <a:solidFill>
                <a:srgbClr val="DDD404"/>
              </a:solidFill>
              <a:latin typeface="Arial"/>
              <a:cs typeface="Arial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4A50F3A-D669-8C61-0180-D3AD4DF99879}"/>
              </a:ext>
            </a:extLst>
          </p:cNvPr>
          <p:cNvSpPr/>
          <p:nvPr/>
        </p:nvSpPr>
        <p:spPr>
          <a:xfrm rot="5400000">
            <a:off x="4407178" y="3704260"/>
            <a:ext cx="3591652" cy="398392"/>
          </a:xfrm>
          <a:prstGeom prst="triangle">
            <a:avLst/>
          </a:prstGeom>
          <a:solidFill>
            <a:srgbClr val="DDD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171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9A1CF-90A3-13EF-460B-A81EC6376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C4D8DF7-4944-738B-C531-2E131C793A01}"/>
              </a:ext>
            </a:extLst>
          </p:cNvPr>
          <p:cNvSpPr txBox="1">
            <a:spLocks/>
          </p:cNvSpPr>
          <p:nvPr/>
        </p:nvSpPr>
        <p:spPr>
          <a:xfrm>
            <a:off x="490195" y="366721"/>
            <a:ext cx="10866783" cy="82253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l" defTabSz="913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9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API </a:t>
            </a:r>
            <a:r>
              <a:rPr lang="en-US" sz="2400" dirty="0" err="1"/>
              <a:t>Kod</a:t>
            </a:r>
            <a:r>
              <a:rPr lang="en-US" sz="2400" dirty="0"/>
              <a:t> QR </a:t>
            </a:r>
            <a:r>
              <a:rPr lang="en-US" sz="2400" dirty="0" err="1"/>
              <a:t>tersedia</a:t>
            </a:r>
            <a:r>
              <a:rPr lang="en-US" sz="2400" dirty="0"/>
              <a:t> </a:t>
            </a:r>
            <a:r>
              <a:rPr lang="en-US" sz="2400" dirty="0" err="1"/>
              <a:t>bagi</a:t>
            </a:r>
            <a:r>
              <a:rPr lang="en-US" sz="2400" dirty="0"/>
              <a:t> </a:t>
            </a:r>
            <a:r>
              <a:rPr lang="en-US" sz="2400" dirty="0" err="1"/>
              <a:t>membolehkan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ERP </a:t>
            </a:r>
            <a:r>
              <a:rPr lang="en-US" sz="2400" dirty="0" err="1"/>
              <a:t>mengimbas</a:t>
            </a:r>
            <a:r>
              <a:rPr lang="en-US" sz="2400" dirty="0"/>
              <a:t> </a:t>
            </a:r>
            <a:r>
              <a:rPr lang="en-US" sz="2400" dirty="0" err="1"/>
              <a:t>maklumat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C4C1E-C11A-41AE-5C56-28365989688B}"/>
              </a:ext>
            </a:extLst>
          </p:cNvPr>
          <p:cNvSpPr txBox="1"/>
          <p:nvPr/>
        </p:nvSpPr>
        <p:spPr>
          <a:xfrm>
            <a:off x="771549" y="6383618"/>
            <a:ext cx="11051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*Lain-lain – Maklumat lain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Nombor Pendaftaran SST dan Maklumat Aktiviti Perniagaan akan diisi secara automatik sekiranya berkenaan</a:t>
            </a: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8496C1-F515-33D4-ABD2-9BD68C04A9EB}"/>
              </a:ext>
            </a:extLst>
          </p:cNvPr>
          <p:cNvGrpSpPr/>
          <p:nvPr/>
        </p:nvGrpSpPr>
        <p:grpSpPr>
          <a:xfrm>
            <a:off x="8062067" y="1322987"/>
            <a:ext cx="3510173" cy="4158213"/>
            <a:chOff x="6180382" y="1665223"/>
            <a:chExt cx="4567860" cy="415821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7A78E6D-E53F-5E32-BA20-37348DA89895}"/>
                </a:ext>
              </a:extLst>
            </p:cNvPr>
            <p:cNvSpPr/>
            <p:nvPr/>
          </p:nvSpPr>
          <p:spPr>
            <a:xfrm>
              <a:off x="6297172" y="2516474"/>
              <a:ext cx="4451070" cy="375920"/>
            </a:xfrm>
            <a:prstGeom prst="roundRect">
              <a:avLst/>
            </a:prstGeom>
            <a:solidFill>
              <a:srgbClr val="D2DE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Nama</a:t>
              </a:r>
              <a:endParaRPr lang="en-GB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18AC276-A59A-2AA5-3CA7-EF4182A8C8FB}"/>
                </a:ext>
              </a:extLst>
            </p:cNvPr>
            <p:cNvSpPr/>
            <p:nvPr/>
          </p:nvSpPr>
          <p:spPr>
            <a:xfrm>
              <a:off x="6297170" y="3004981"/>
              <a:ext cx="4451072" cy="375920"/>
            </a:xfrm>
            <a:prstGeom prst="roundRect">
              <a:avLst/>
            </a:prstGeom>
            <a:solidFill>
              <a:srgbClr val="D2DE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Nombor</a:t>
              </a:r>
              <a:r>
                <a: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Pengenalan</a:t>
              </a:r>
              <a:r>
                <a: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Cukai</a:t>
              </a:r>
              <a:r>
                <a: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(TIN)</a:t>
              </a:r>
              <a:endParaRPr lang="en-GB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FC9876F-38B7-ACD5-355D-D9AEB6BCD60D}"/>
                </a:ext>
              </a:extLst>
            </p:cNvPr>
            <p:cNvSpPr/>
            <p:nvPr/>
          </p:nvSpPr>
          <p:spPr>
            <a:xfrm>
              <a:off x="6297172" y="3493488"/>
              <a:ext cx="4451070" cy="375920"/>
            </a:xfrm>
            <a:prstGeom prst="roundRect">
              <a:avLst/>
            </a:prstGeom>
            <a:solidFill>
              <a:srgbClr val="D2DE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Nombor</a:t>
              </a:r>
              <a:r>
                <a: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 Jenis ID</a:t>
              </a:r>
              <a:endParaRPr lang="en-GB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2526B49-0CE8-5FF9-F799-9DCF5CD6D79E}"/>
                </a:ext>
              </a:extLst>
            </p:cNvPr>
            <p:cNvSpPr/>
            <p:nvPr/>
          </p:nvSpPr>
          <p:spPr>
            <a:xfrm>
              <a:off x="6297172" y="3981995"/>
              <a:ext cx="4451070" cy="375920"/>
            </a:xfrm>
            <a:prstGeom prst="roundRect">
              <a:avLst/>
            </a:prstGeom>
            <a:solidFill>
              <a:srgbClr val="D2DE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Nombor</a:t>
              </a:r>
              <a:r>
                <a: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Telefon</a:t>
              </a:r>
              <a:endParaRPr lang="en-GB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5C22DBB-07C2-464B-24B3-4BD5A686157E}"/>
                </a:ext>
              </a:extLst>
            </p:cNvPr>
            <p:cNvSpPr/>
            <p:nvPr/>
          </p:nvSpPr>
          <p:spPr>
            <a:xfrm>
              <a:off x="6297172" y="4470502"/>
              <a:ext cx="4451070" cy="375920"/>
            </a:xfrm>
            <a:prstGeom prst="roundRect">
              <a:avLst/>
            </a:prstGeom>
            <a:solidFill>
              <a:srgbClr val="D2DE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Alamat</a:t>
              </a:r>
              <a:endParaRPr lang="en-GB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9655CD5-A884-4666-E736-E1DF2B9958ED}"/>
                </a:ext>
              </a:extLst>
            </p:cNvPr>
            <p:cNvSpPr/>
            <p:nvPr/>
          </p:nvSpPr>
          <p:spPr>
            <a:xfrm>
              <a:off x="6297172" y="4959009"/>
              <a:ext cx="4451070" cy="375920"/>
            </a:xfrm>
            <a:prstGeom prst="roundRect">
              <a:avLst/>
            </a:prstGeom>
            <a:solidFill>
              <a:srgbClr val="D2DE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Emel</a:t>
              </a:r>
              <a:endParaRPr lang="en-GB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A86E732-E88B-9F05-0FF8-D11B0BC2770A}"/>
                </a:ext>
              </a:extLst>
            </p:cNvPr>
            <p:cNvSpPr/>
            <p:nvPr/>
          </p:nvSpPr>
          <p:spPr>
            <a:xfrm>
              <a:off x="6297172" y="5447516"/>
              <a:ext cx="4451070" cy="375920"/>
            </a:xfrm>
            <a:prstGeom prst="roundRect">
              <a:avLst/>
            </a:prstGeom>
            <a:solidFill>
              <a:srgbClr val="D2DE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*Lain-lain</a:t>
              </a:r>
              <a:endParaRPr lang="en-GB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530C3A-24D7-7D8D-08AB-5E9912A31D98}"/>
                </a:ext>
              </a:extLst>
            </p:cNvPr>
            <p:cNvSpPr txBox="1"/>
            <p:nvPr/>
          </p:nvSpPr>
          <p:spPr>
            <a:xfrm>
              <a:off x="6180382" y="1665223"/>
              <a:ext cx="445107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i="1">
                  <a:solidFill>
                    <a:schemeClr val="bg1"/>
                  </a:solidFill>
                  <a:effectLst/>
                  <a:latin typeface="Arial" panose="020B0604020202020204"/>
                  <a:cs typeface="Arial" panose="020B0604020202020204"/>
                </a:rPr>
                <a:t>Maklumat </a:t>
              </a:r>
              <a:r>
                <a:rPr lang="en-US" sz="1600" b="1" i="1" err="1">
                  <a:solidFill>
                    <a:schemeClr val="bg1"/>
                  </a:solidFill>
                  <a:effectLst/>
                  <a:latin typeface="Arial" panose="020B0604020202020204"/>
                  <a:cs typeface="Arial" panose="020B0604020202020204"/>
                </a:rPr>
                <a:t>pe</a:t>
              </a:r>
              <a:r>
                <a:rPr lang="en-US" sz="1600" b="1" i="1" err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mbeli</a:t>
              </a:r>
              <a:r>
                <a:rPr lang="en-US" sz="1600" b="1" i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sz="1600" b="1" i="1" err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akan</a:t>
              </a:r>
              <a:r>
                <a:rPr lang="en-US" sz="1600" b="1" i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sz="1600" b="1" i="1" err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tersedia</a:t>
              </a:r>
              <a:r>
                <a:rPr lang="en-US" sz="1600" b="1" i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sz="1600" b="1" i="1" err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secara</a:t>
              </a:r>
              <a:r>
                <a:rPr lang="en-US" sz="1600" b="1" i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sz="1600" b="1" i="1" err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automatik</a:t>
              </a:r>
              <a:r>
                <a:rPr lang="en-US" sz="1600" b="1" i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sz="1600" b="1" i="1" err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melalui</a:t>
              </a:r>
              <a:r>
                <a:rPr lang="en-US" sz="1600" b="1" i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 </a:t>
              </a:r>
              <a:r>
                <a:rPr lang="en-US" sz="1600" b="1" i="1" err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Kod</a:t>
              </a:r>
              <a:r>
                <a:rPr lang="en-US" sz="1600" b="1" i="1">
                  <a:solidFill>
                    <a:schemeClr val="bg1"/>
                  </a:solidFill>
                  <a:latin typeface="Arial" panose="020B0604020202020204"/>
                  <a:cs typeface="Arial" panose="020B0604020202020204"/>
                </a:rPr>
                <a:t> QR </a:t>
              </a:r>
              <a:endParaRPr lang="en-US" sz="1050" b="1" i="1">
                <a:solidFill>
                  <a:srgbClr val="DEDEE2"/>
                </a:solidFill>
                <a:effectLst/>
                <a:latin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0536540-4B26-631B-73D7-BE772D857625}"/>
              </a:ext>
            </a:extLst>
          </p:cNvPr>
          <p:cNvGrpSpPr/>
          <p:nvPr/>
        </p:nvGrpSpPr>
        <p:grpSpPr>
          <a:xfrm>
            <a:off x="490195" y="1990898"/>
            <a:ext cx="4112285" cy="3188340"/>
            <a:chOff x="913045" y="2257374"/>
            <a:chExt cx="4619290" cy="31883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B7254F-B8C6-BB0C-FB96-DE4820838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3123" b="21374"/>
            <a:stretch/>
          </p:blipFill>
          <p:spPr>
            <a:xfrm>
              <a:off x="913045" y="3365056"/>
              <a:ext cx="4619290" cy="20806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8AAA31-DF6F-8B81-7450-461CF30567B5}"/>
                </a:ext>
              </a:extLst>
            </p:cNvPr>
            <p:cNvSpPr/>
            <p:nvPr/>
          </p:nvSpPr>
          <p:spPr>
            <a:xfrm>
              <a:off x="913045" y="2257374"/>
              <a:ext cx="4619290" cy="1047767"/>
            </a:xfrm>
            <a:prstGeom prst="rect">
              <a:avLst/>
            </a:prstGeom>
            <a:solidFill>
              <a:srgbClr val="243D9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  <a:t>API </a:t>
              </a:r>
              <a:r>
                <a:rPr lang="en-US" b="1" err="1">
                  <a:solidFill>
                    <a:schemeClr val="bg1"/>
                  </a:solidFill>
                  <a:latin typeface="Arial"/>
                  <a:cs typeface="Arial"/>
                </a:rPr>
                <a:t>Kod</a:t>
              </a:r>
              <a: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  <a:t> QR </a:t>
              </a:r>
              <a:r>
                <a:rPr lang="en-US" b="1" err="1">
                  <a:solidFill>
                    <a:schemeClr val="bg1"/>
                  </a:solidFill>
                  <a:latin typeface="Arial"/>
                  <a:cs typeface="Arial"/>
                </a:rPr>
                <a:t>Pembayar</a:t>
              </a:r>
              <a: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b="1" err="1">
                  <a:solidFill>
                    <a:schemeClr val="bg1"/>
                  </a:solidFill>
                  <a:latin typeface="Arial"/>
                  <a:cs typeface="Arial"/>
                </a:rPr>
                <a:t>Cukai</a:t>
              </a:r>
              <a: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b="1" err="1">
                  <a:solidFill>
                    <a:schemeClr val="bg1"/>
                  </a:solidFill>
                  <a:latin typeface="Arial"/>
                  <a:cs typeface="Arial"/>
                </a:rPr>
                <a:t>boleh</a:t>
              </a:r>
              <a: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b="1" err="1">
                  <a:solidFill>
                    <a:schemeClr val="bg1"/>
                  </a:solidFill>
                  <a:latin typeface="Arial"/>
                  <a:cs typeface="Arial"/>
                </a:rPr>
                <a:t>diakses</a:t>
              </a:r>
              <a: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b="1" err="1">
                  <a:solidFill>
                    <a:schemeClr val="bg1"/>
                  </a:solidFill>
                  <a:latin typeface="Arial"/>
                  <a:cs typeface="Arial"/>
                </a:rPr>
                <a:t>melalui</a:t>
              </a:r>
              <a:b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  <a:t>Software Development Kit (SDK)</a:t>
              </a: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B83F90-07A3-3379-8A88-92E9C73367D9}"/>
              </a:ext>
            </a:extLst>
          </p:cNvPr>
          <p:cNvGrpSpPr/>
          <p:nvPr/>
        </p:nvGrpSpPr>
        <p:grpSpPr>
          <a:xfrm>
            <a:off x="3950412" y="1181938"/>
            <a:ext cx="5031028" cy="5031028"/>
            <a:chOff x="4001212" y="995172"/>
            <a:chExt cx="5031028" cy="5031028"/>
          </a:xfrm>
        </p:grpSpPr>
        <p:pic>
          <p:nvPicPr>
            <p:cNvPr id="1026" name="Picture 2" descr="Mobile Phone Icon Grey Stock Illustrations – 14,056 Mobile Phone Icon Grey  Stock Illustrations, Vectors &amp; Clipart - Dreamstime">
              <a:extLst>
                <a:ext uri="{FF2B5EF4-FFF2-40B4-BE49-F238E27FC236}">
                  <a16:creationId xmlns:a16="http://schemas.microsoft.com/office/drawing/2014/main" id="{94649BBB-6617-D531-6B1F-AB3097E87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25" b="90500" l="10000" r="90000">
                          <a14:foregroundMark x1="52000" y1="9625" x2="52000" y2="9625"/>
                          <a14:foregroundMark x1="53750" y1="90500" x2="53750" y2="90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212" y="995172"/>
              <a:ext cx="5031028" cy="5031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A screenshot of a qr code&#10;&#10;Description automatically generated">
              <a:extLst>
                <a:ext uri="{FF2B5EF4-FFF2-40B4-BE49-F238E27FC236}">
                  <a16:creationId xmlns:a16="http://schemas.microsoft.com/office/drawing/2014/main" id="{654D02D5-4EEA-F6FF-9695-B3F929206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83" b="9660"/>
            <a:stretch/>
          </p:blipFill>
          <p:spPr>
            <a:xfrm>
              <a:off x="5628827" y="1908772"/>
              <a:ext cx="1767653" cy="3033912"/>
            </a:xfrm>
            <a:prstGeom prst="rect">
              <a:avLst/>
            </a:prstGeom>
          </p:spPr>
        </p:pic>
      </p:grp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49D1F21-0BE5-4F15-4355-87077CC20D87}"/>
              </a:ext>
            </a:extLst>
          </p:cNvPr>
          <p:cNvSpPr/>
          <p:nvPr/>
        </p:nvSpPr>
        <p:spPr>
          <a:xfrm rot="5400000">
            <a:off x="3454616" y="3413781"/>
            <a:ext cx="3032946" cy="398392"/>
          </a:xfrm>
          <a:prstGeom prst="triangle">
            <a:avLst/>
          </a:prstGeom>
          <a:solidFill>
            <a:srgbClr val="DDD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rapezoid 38">
            <a:extLst>
              <a:ext uri="{FF2B5EF4-FFF2-40B4-BE49-F238E27FC236}">
                <a16:creationId xmlns:a16="http://schemas.microsoft.com/office/drawing/2014/main" id="{4A2D44BD-B00E-E157-D141-FCF105252C6A}"/>
              </a:ext>
            </a:extLst>
          </p:cNvPr>
          <p:cNvSpPr/>
          <p:nvPr/>
        </p:nvSpPr>
        <p:spPr>
          <a:xfrm rot="16200000" flipH="1">
            <a:off x="5922150" y="3211238"/>
            <a:ext cx="3232366" cy="1158366"/>
          </a:xfrm>
          <a:custGeom>
            <a:avLst/>
            <a:gdLst>
              <a:gd name="connsiteX0" fmla="*/ 0 w 3306962"/>
              <a:gd name="connsiteY0" fmla="*/ 1248112 h 1248112"/>
              <a:gd name="connsiteX1" fmla="*/ 1087667 w 3306962"/>
              <a:gd name="connsiteY1" fmla="*/ 0 h 1248112"/>
              <a:gd name="connsiteX2" fmla="*/ 2219295 w 3306962"/>
              <a:gd name="connsiteY2" fmla="*/ 0 h 1248112"/>
              <a:gd name="connsiteX3" fmla="*/ 3306962 w 3306962"/>
              <a:gd name="connsiteY3" fmla="*/ 1248112 h 1248112"/>
              <a:gd name="connsiteX4" fmla="*/ 0 w 3306962"/>
              <a:gd name="connsiteY4" fmla="*/ 1248112 h 1248112"/>
              <a:gd name="connsiteX0" fmla="*/ 0 w 3306962"/>
              <a:gd name="connsiteY0" fmla="*/ 1248112 h 1248112"/>
              <a:gd name="connsiteX1" fmla="*/ 1087667 w 3306962"/>
              <a:gd name="connsiteY1" fmla="*/ 0 h 1248112"/>
              <a:gd name="connsiteX2" fmla="*/ 1833215 w 3306962"/>
              <a:gd name="connsiteY2" fmla="*/ 0 h 1248112"/>
              <a:gd name="connsiteX3" fmla="*/ 3306962 w 3306962"/>
              <a:gd name="connsiteY3" fmla="*/ 1248112 h 1248112"/>
              <a:gd name="connsiteX4" fmla="*/ 0 w 3306962"/>
              <a:gd name="connsiteY4" fmla="*/ 1248112 h 124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962" h="1248112">
                <a:moveTo>
                  <a:pt x="0" y="1248112"/>
                </a:moveTo>
                <a:lnTo>
                  <a:pt x="1087667" y="0"/>
                </a:lnTo>
                <a:lnTo>
                  <a:pt x="1833215" y="0"/>
                </a:lnTo>
                <a:lnTo>
                  <a:pt x="3306962" y="1248112"/>
                </a:lnTo>
                <a:lnTo>
                  <a:pt x="0" y="1248112"/>
                </a:lnTo>
                <a:close/>
              </a:path>
            </a:pathLst>
          </a:custGeom>
          <a:solidFill>
            <a:srgbClr val="DDD40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74836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3F2D0-5F08-8D94-E49E-BE30CB1ED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E7705C1-F3B5-C0CA-4F15-D445FF411E1A}"/>
              </a:ext>
            </a:extLst>
          </p:cNvPr>
          <p:cNvSpPr txBox="1">
            <a:spLocks/>
          </p:cNvSpPr>
          <p:nvPr/>
        </p:nvSpPr>
        <p:spPr>
          <a:xfrm>
            <a:off x="490195" y="366721"/>
            <a:ext cx="10866783" cy="82253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l" defTabSz="913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9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MyInvois </a:t>
            </a:r>
            <a:r>
              <a:rPr lang="en-US" dirty="0" err="1">
                <a:latin typeface="Arial"/>
                <a:cs typeface="Arial"/>
              </a:rPr>
              <a:t>ePOS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disediakan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kepada</a:t>
            </a:r>
            <a:r>
              <a:rPr lang="en-US" dirty="0">
                <a:latin typeface="Arial"/>
                <a:cs typeface="Arial"/>
              </a:rPr>
              <a:t> PMKS </a:t>
            </a:r>
            <a:r>
              <a:rPr lang="en-US" dirty="0" err="1">
                <a:latin typeface="Arial"/>
                <a:cs typeface="Arial"/>
              </a:rPr>
              <a:t>untuk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tujuan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pelaksanaan</a:t>
            </a:r>
            <a:r>
              <a:rPr lang="en-US" dirty="0">
                <a:latin typeface="Arial"/>
                <a:cs typeface="Arial"/>
              </a:rPr>
              <a:t>           </a:t>
            </a:r>
            <a:r>
              <a:rPr lang="en-US" dirty="0" err="1">
                <a:latin typeface="Arial"/>
                <a:cs typeface="Arial"/>
              </a:rPr>
              <a:t>e-Invois</a:t>
            </a:r>
            <a:r>
              <a:rPr lang="en-US" dirty="0">
                <a:latin typeface="Arial"/>
                <a:cs typeface="Arial"/>
              </a:rPr>
              <a:t> dan </a:t>
            </a:r>
            <a:r>
              <a:rPr lang="en-US" dirty="0" err="1">
                <a:latin typeface="Arial"/>
                <a:cs typeface="Arial"/>
              </a:rPr>
              <a:t>digitalisasi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perniagaan</a:t>
            </a:r>
            <a:endParaRPr lang="en-US" sz="2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EB7AA6-B9D6-1448-1ADA-590D02EB6630}"/>
              </a:ext>
            </a:extLst>
          </p:cNvPr>
          <p:cNvGrpSpPr/>
          <p:nvPr/>
        </p:nvGrpSpPr>
        <p:grpSpPr>
          <a:xfrm>
            <a:off x="490195" y="1449124"/>
            <a:ext cx="5146737" cy="5042155"/>
            <a:chOff x="490195" y="1359584"/>
            <a:chExt cx="5146737" cy="5042155"/>
          </a:xfrm>
        </p:grpSpPr>
        <p:pic>
          <p:nvPicPr>
            <p:cNvPr id="3" name="Picture 2" descr="A computer screen with a barcode scanner&#10;&#10;AI-generated content may be incorrect.">
              <a:extLst>
                <a:ext uri="{FF2B5EF4-FFF2-40B4-BE49-F238E27FC236}">
                  <a16:creationId xmlns:a16="http://schemas.microsoft.com/office/drawing/2014/main" id="{397EB5AC-53D8-F4CC-944D-DE3BC9FB4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3950" y="1359584"/>
              <a:ext cx="4279410" cy="3576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71627B-358D-8556-8FEA-7CB0ABE931A8}"/>
                </a:ext>
              </a:extLst>
            </p:cNvPr>
            <p:cNvSpPr/>
            <p:nvPr/>
          </p:nvSpPr>
          <p:spPr>
            <a:xfrm>
              <a:off x="490195" y="5237095"/>
              <a:ext cx="5146737" cy="11646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Aft>
                  <a:spcPts val="18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MyInvois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ePOS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ini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b="1" dirty="0" err="1">
                  <a:solidFill>
                    <a:srgbClr val="DDD404"/>
                  </a:solidFill>
                  <a:latin typeface="Arial"/>
                  <a:cs typeface="Arial"/>
                </a:rPr>
                <a:t>tersedia</a:t>
              </a:r>
              <a:r>
                <a:rPr lang="en-US" sz="1600" b="1" dirty="0">
                  <a:solidFill>
                    <a:srgbClr val="DDD404"/>
                  </a:solidFill>
                  <a:latin typeface="Arial"/>
                  <a:cs typeface="Arial"/>
                </a:rPr>
                <a:t> </a:t>
              </a:r>
              <a:r>
                <a:rPr lang="en-US" sz="1600" b="1" dirty="0" err="1">
                  <a:solidFill>
                    <a:srgbClr val="DDD404"/>
                  </a:solidFill>
                  <a:latin typeface="Arial"/>
                  <a:cs typeface="Arial"/>
                </a:rPr>
                <a:t>bagi</a:t>
              </a:r>
              <a:r>
                <a:rPr lang="en-US" sz="1600" b="1" dirty="0">
                  <a:solidFill>
                    <a:srgbClr val="DDD404"/>
                  </a:solidFill>
                  <a:latin typeface="Arial"/>
                  <a:cs typeface="Arial"/>
                </a:rPr>
                <a:t> </a:t>
              </a:r>
              <a:r>
                <a:rPr lang="en-US" sz="1600" b="1" dirty="0" err="1">
                  <a:solidFill>
                    <a:srgbClr val="DDD404"/>
                  </a:solidFill>
                  <a:latin typeface="Arial"/>
                  <a:cs typeface="Arial"/>
                </a:rPr>
                <a:t>pembayar</a:t>
              </a:r>
              <a:r>
                <a:rPr lang="en-US" sz="1600" b="1" dirty="0">
                  <a:solidFill>
                    <a:srgbClr val="DDD404"/>
                  </a:solidFill>
                  <a:latin typeface="Arial"/>
                  <a:cs typeface="Arial"/>
                </a:rPr>
                <a:t> </a:t>
              </a:r>
              <a:r>
                <a:rPr lang="en-US" sz="1600" b="1" dirty="0" err="1">
                  <a:solidFill>
                    <a:srgbClr val="DDD404"/>
                  </a:solidFill>
                  <a:latin typeface="Arial"/>
                  <a:cs typeface="Arial"/>
                </a:rPr>
                <a:t>cukai</a:t>
              </a:r>
              <a:r>
                <a:rPr lang="en-US" sz="1600" b="1" dirty="0">
                  <a:solidFill>
                    <a:srgbClr val="DDD404"/>
                  </a:solidFill>
                  <a:latin typeface="Arial"/>
                  <a:cs typeface="Arial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dengan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pendapatan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/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jualan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tahunan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sehingga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RM750,000</a:t>
              </a:r>
            </a:p>
            <a:p>
              <a:pPr algn="ctr">
                <a:spcAft>
                  <a:spcPts val="18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Akan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dilaksanakan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melalui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pembayar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cukai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program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perintis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pada </a:t>
              </a:r>
              <a:r>
                <a:rPr lang="en-US" sz="1600" b="1" dirty="0">
                  <a:solidFill>
                    <a:srgbClr val="DDD404"/>
                  </a:solidFill>
                  <a:latin typeface="Arial"/>
                  <a:cs typeface="Arial"/>
                </a:rPr>
                <a:t>1 </a:t>
              </a:r>
              <a:r>
                <a:rPr lang="en-US" sz="1600" b="1" dirty="0" err="1">
                  <a:solidFill>
                    <a:srgbClr val="DDD404"/>
                  </a:solidFill>
                  <a:latin typeface="Arial"/>
                  <a:cs typeface="Arial"/>
                </a:rPr>
                <a:t>Julai</a:t>
              </a:r>
              <a:r>
                <a:rPr lang="en-US" sz="1600" b="1" dirty="0">
                  <a:solidFill>
                    <a:srgbClr val="DDD404"/>
                  </a:solidFill>
                  <a:latin typeface="Arial"/>
                  <a:cs typeface="Arial"/>
                </a:rPr>
                <a:t> 2025 </a:t>
              </a:r>
              <a:b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7888F0-AA1F-CADC-FED5-20078703EF5E}"/>
              </a:ext>
            </a:extLst>
          </p:cNvPr>
          <p:cNvGrpSpPr/>
          <p:nvPr/>
        </p:nvGrpSpPr>
        <p:grpSpPr>
          <a:xfrm>
            <a:off x="6029090" y="1337364"/>
            <a:ext cx="6169260" cy="5301277"/>
            <a:chOff x="5874913" y="1468608"/>
            <a:chExt cx="6169260" cy="53012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01E7C9-D0A2-4397-60EE-FC132ADC6B90}"/>
                </a:ext>
              </a:extLst>
            </p:cNvPr>
            <p:cNvSpPr txBox="1"/>
            <p:nvPr/>
          </p:nvSpPr>
          <p:spPr>
            <a:xfrm>
              <a:off x="6432280" y="1468608"/>
              <a:ext cx="42794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Ciri-</a:t>
              </a:r>
              <a:r>
                <a:rPr lang="en-US" sz="20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ciri</a:t>
              </a: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MyInvois e-POS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DF957A0-1754-900A-D87F-6CD509E24ADC}"/>
                </a:ext>
              </a:extLst>
            </p:cNvPr>
            <p:cNvGrpSpPr/>
            <p:nvPr/>
          </p:nvGrpSpPr>
          <p:grpSpPr>
            <a:xfrm>
              <a:off x="5874913" y="1770615"/>
              <a:ext cx="6169260" cy="4999270"/>
              <a:chOff x="5874913" y="1770615"/>
              <a:chExt cx="6169260" cy="499927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11DB864-E45B-554E-B838-8DBB108B1F28}"/>
                  </a:ext>
                </a:extLst>
              </p:cNvPr>
              <p:cNvGrpSpPr/>
              <p:nvPr/>
            </p:nvGrpSpPr>
            <p:grpSpPr>
              <a:xfrm>
                <a:off x="5874913" y="1770615"/>
                <a:ext cx="6043168" cy="1051930"/>
                <a:chOff x="5874913" y="1770615"/>
                <a:chExt cx="6043168" cy="1051930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C67BAD3C-C746-0B98-13F1-D5BCEAD0F80B}"/>
                    </a:ext>
                  </a:extLst>
                </p:cNvPr>
                <p:cNvGrpSpPr/>
                <p:nvPr/>
              </p:nvGrpSpPr>
              <p:grpSpPr>
                <a:xfrm>
                  <a:off x="6263189" y="1882854"/>
                  <a:ext cx="5654892" cy="939691"/>
                  <a:chOff x="6497927" y="2118999"/>
                  <a:chExt cx="5654892" cy="939691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C25DDE96-CB47-EF55-34DC-66F9CC3F04FE}"/>
                      </a:ext>
                    </a:extLst>
                  </p:cNvPr>
                  <p:cNvSpPr/>
                  <p:nvPr/>
                </p:nvSpPr>
                <p:spPr>
                  <a:xfrm>
                    <a:off x="6497927" y="2567615"/>
                    <a:ext cx="5654892" cy="4910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Pengurusan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stok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perniagaan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secara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i="1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real-time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dan </a:t>
                    </a:r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memastikan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pematuhan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pelaksanaan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e-Invois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dengan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pengeluaran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secara</a:t>
                    </a:r>
                    <a:r>
                      <a:rPr lang="en-US" sz="1400" b="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automatik</a:t>
                    </a:r>
                    <a:endParaRPr lang="en-US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C5E2990E-2392-5770-1D16-BDC66C74C258}"/>
                      </a:ext>
                    </a:extLst>
                  </p:cNvPr>
                  <p:cNvSpPr/>
                  <p:nvPr/>
                </p:nvSpPr>
                <p:spPr>
                  <a:xfrm>
                    <a:off x="6748298" y="2118999"/>
                    <a:ext cx="5234703" cy="400110"/>
                  </a:xfrm>
                  <a:prstGeom prst="roundRect">
                    <a:avLst/>
                  </a:prstGeom>
                  <a:solidFill>
                    <a:srgbClr val="243D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i="1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Pengurusan</a:t>
                    </a:r>
                    <a:r>
                      <a:rPr lang="en-US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b="1" i="1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Inventori</a:t>
                    </a:r>
                    <a:endParaRPr lang="en-US" b="1" i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1780D56-281D-EE2B-03CC-0B828C61AAB0}"/>
                    </a:ext>
                  </a:extLst>
                </p:cNvPr>
                <p:cNvSpPr txBox="1"/>
                <p:nvPr/>
              </p:nvSpPr>
              <p:spPr>
                <a:xfrm>
                  <a:off x="5874913" y="1770615"/>
                  <a:ext cx="53789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i="1">
                      <a:solidFill>
                        <a:srgbClr val="DDD40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25380E6-868A-5F4A-BD40-69614D9B598A}"/>
                  </a:ext>
                </a:extLst>
              </p:cNvPr>
              <p:cNvGrpSpPr/>
              <p:nvPr/>
            </p:nvGrpSpPr>
            <p:grpSpPr>
              <a:xfrm>
                <a:off x="5874913" y="2846527"/>
                <a:ext cx="6169260" cy="1015663"/>
                <a:chOff x="5874913" y="2751317"/>
                <a:chExt cx="6169260" cy="1015663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57CD4C4B-A7ED-92AC-CB7A-176C05633E7F}"/>
                    </a:ext>
                  </a:extLst>
                </p:cNvPr>
                <p:cNvGrpSpPr/>
                <p:nvPr/>
              </p:nvGrpSpPr>
              <p:grpSpPr>
                <a:xfrm>
                  <a:off x="6389281" y="2863556"/>
                  <a:ext cx="5654892" cy="855313"/>
                  <a:chOff x="6624019" y="2225679"/>
                  <a:chExt cx="5654892" cy="855313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E7797E0B-27BA-69D4-64D0-442A7802D618}"/>
                      </a:ext>
                    </a:extLst>
                  </p:cNvPr>
                  <p:cNvSpPr/>
                  <p:nvPr/>
                </p:nvSpPr>
                <p:spPr>
                  <a:xfrm>
                    <a:off x="6624019" y="2589917"/>
                    <a:ext cx="5654892" cy="4910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Penyediaan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mudah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dengan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integrasi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MyTax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serta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pemprosesan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transaksi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yang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pantas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untuk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operasi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perniagaan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yang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lebih</a:t>
                    </a:r>
                    <a:r>
                      <a:rPr lang="en-US" sz="1400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lancar</a:t>
                    </a:r>
                    <a:endParaRPr lang="en-US" sz="14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AB59FCC2-F3CD-955E-8C42-971CF9D919EC}"/>
                      </a:ext>
                    </a:extLst>
                  </p:cNvPr>
                  <p:cNvSpPr/>
                  <p:nvPr/>
                </p:nvSpPr>
                <p:spPr>
                  <a:xfrm>
                    <a:off x="6748298" y="2225679"/>
                    <a:ext cx="5234703" cy="424634"/>
                  </a:xfrm>
                  <a:prstGeom prst="roundRect">
                    <a:avLst/>
                  </a:prstGeom>
                  <a:solidFill>
                    <a:srgbClr val="243D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Point-of-Sale</a:t>
                    </a:r>
                  </a:p>
                </p:txBody>
              </p:sp>
            </p:grp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54F49E2-983D-F4E3-FE7D-B6A9B503B5AF}"/>
                    </a:ext>
                  </a:extLst>
                </p:cNvPr>
                <p:cNvSpPr txBox="1"/>
                <p:nvPr/>
              </p:nvSpPr>
              <p:spPr>
                <a:xfrm>
                  <a:off x="5874913" y="2751317"/>
                  <a:ext cx="53789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i="1">
                      <a:solidFill>
                        <a:srgbClr val="DDD40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5C27FD9-4D6C-0329-D883-DA3E4D40104B}"/>
                  </a:ext>
                </a:extLst>
              </p:cNvPr>
              <p:cNvGrpSpPr/>
              <p:nvPr/>
            </p:nvGrpSpPr>
            <p:grpSpPr>
              <a:xfrm>
                <a:off x="5874913" y="3815759"/>
                <a:ext cx="5873350" cy="1015663"/>
                <a:chOff x="5874913" y="3779287"/>
                <a:chExt cx="5873350" cy="1015663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F774457D-9004-94A0-7ADC-A4E6E6DFEA17}"/>
                    </a:ext>
                  </a:extLst>
                </p:cNvPr>
                <p:cNvGrpSpPr/>
                <p:nvPr/>
              </p:nvGrpSpPr>
              <p:grpSpPr>
                <a:xfrm>
                  <a:off x="6513560" y="3891526"/>
                  <a:ext cx="5234703" cy="831825"/>
                  <a:chOff x="6748298" y="2225679"/>
                  <a:chExt cx="5234703" cy="831825"/>
                </a:xfrm>
              </p:grpSpPr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3AE67122-7F1D-A282-A087-A4C69453CD50}"/>
                      </a:ext>
                    </a:extLst>
                  </p:cNvPr>
                  <p:cNvSpPr/>
                  <p:nvPr/>
                </p:nvSpPr>
                <p:spPr>
                  <a:xfrm>
                    <a:off x="6748298" y="2566429"/>
                    <a:ext cx="5234703" cy="4910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i="0" dirty="0" err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Pengeleuaran</a:t>
                    </a:r>
                    <a:r>
                      <a:rPr lang="en-US" sz="140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i="0" dirty="0" err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e-Invois</a:t>
                    </a:r>
                    <a:r>
                      <a:rPr lang="en-US" sz="140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i="0" dirty="0" err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mengikut</a:t>
                    </a:r>
                    <a:r>
                      <a:rPr lang="en-US" sz="140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i="0" dirty="0" err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keperluan</a:t>
                    </a:r>
                    <a:r>
                      <a:rPr lang="en-US" sz="140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i="0" dirty="0" err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pelaksanaan</a:t>
                    </a:r>
                    <a:r>
                      <a:rPr lang="en-US" sz="140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pPr algn="ctr"/>
                    <a:r>
                      <a:rPr lang="en-US" sz="1400" i="0" dirty="0" err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e-Invois</a:t>
                    </a:r>
                    <a:r>
                      <a:rPr lang="en-US" sz="140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LHDNM</a:t>
                    </a:r>
                    <a:endParaRPr lang="en-US" sz="1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" name="Rectangle: Rounded Corners 24">
                    <a:extLst>
                      <a:ext uri="{FF2B5EF4-FFF2-40B4-BE49-F238E27FC236}">
                        <a16:creationId xmlns:a16="http://schemas.microsoft.com/office/drawing/2014/main" id="{0C38C44B-28A7-9C1D-81B4-036ED527B2B7}"/>
                      </a:ext>
                    </a:extLst>
                  </p:cNvPr>
                  <p:cNvSpPr/>
                  <p:nvPr/>
                </p:nvSpPr>
                <p:spPr>
                  <a:xfrm>
                    <a:off x="6748298" y="2225679"/>
                    <a:ext cx="5234703" cy="340750"/>
                  </a:xfrm>
                  <a:prstGeom prst="roundRect">
                    <a:avLst/>
                  </a:prstGeom>
                  <a:solidFill>
                    <a:srgbClr val="243D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i="1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Invois</a:t>
                    </a:r>
                    <a:endParaRPr lang="en-US" b="1" i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7CF289E-9554-8597-BCF5-F550E6BA8FB2}"/>
                    </a:ext>
                  </a:extLst>
                </p:cNvPr>
                <p:cNvSpPr txBox="1"/>
                <p:nvPr/>
              </p:nvSpPr>
              <p:spPr>
                <a:xfrm>
                  <a:off x="5874913" y="3779287"/>
                  <a:ext cx="53789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i="1">
                      <a:solidFill>
                        <a:srgbClr val="DDD40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C34A2F8-BD96-AC52-BCE8-CF00CF523231}"/>
                  </a:ext>
                </a:extLst>
              </p:cNvPr>
              <p:cNvGrpSpPr/>
              <p:nvPr/>
            </p:nvGrpSpPr>
            <p:grpSpPr>
              <a:xfrm>
                <a:off x="5874913" y="4784991"/>
                <a:ext cx="5873350" cy="1015663"/>
                <a:chOff x="5874913" y="4738559"/>
                <a:chExt cx="5873350" cy="1015663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CA70E51B-451B-A676-7893-BFCA1C8B6723}"/>
                    </a:ext>
                  </a:extLst>
                </p:cNvPr>
                <p:cNvGrpSpPr/>
                <p:nvPr/>
              </p:nvGrpSpPr>
              <p:grpSpPr>
                <a:xfrm>
                  <a:off x="6513560" y="4850798"/>
                  <a:ext cx="5234703" cy="831825"/>
                  <a:chOff x="6748298" y="2225679"/>
                  <a:chExt cx="5234703" cy="831825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E39D9D9-5627-CED1-ED1E-0CDFB3C92F44}"/>
                      </a:ext>
                    </a:extLst>
                  </p:cNvPr>
                  <p:cNvSpPr/>
                  <p:nvPr/>
                </p:nvSpPr>
                <p:spPr>
                  <a:xfrm>
                    <a:off x="6748298" y="2566429"/>
                    <a:ext cx="5234703" cy="4910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Penyelenggaran</a:t>
                    </a:r>
                    <a:r>
                      <a:rPr lang="en-US" sz="140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dirty="0" err="1">
                        <a:solidFill>
                          <a:srgbClr val="DEDEE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</a:t>
                    </a:r>
                    <a:r>
                      <a:rPr lang="en-US" sz="140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ekod</a:t>
                    </a:r>
                    <a:r>
                      <a:rPr lang="en-US" sz="140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kewangan</a:t>
                    </a:r>
                    <a:r>
                      <a:rPr lang="en-US" sz="140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yang </a:t>
                    </a:r>
                    <a:r>
                      <a:rPr lang="en-US" sz="140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betul</a:t>
                    </a:r>
                    <a:r>
                      <a:rPr lang="en-US" sz="140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i="0" dirty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melalui</a:t>
                    </a:r>
                    <a:r>
                      <a:rPr lang="en-US" sz="1400" i="0" dirty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MY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jurnal</a:t>
                    </a:r>
                    <a:r>
                      <a:rPr lang="en-MY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en-MY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lejar</a:t>
                    </a:r>
                    <a:r>
                      <a:rPr lang="en-MY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dan </a:t>
                    </a:r>
                    <a:r>
                      <a:rPr lang="en-MY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laporan</a:t>
                    </a:r>
                    <a:r>
                      <a:rPr lang="en-MY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yang </a:t>
                    </a:r>
                    <a:r>
                      <a:rPr lang="en-MY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lengkap</a:t>
                    </a:r>
                    <a:r>
                      <a:rPr lang="en-MY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lang="en-US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" name="Rectangle: Rounded Corners 20">
                    <a:extLst>
                      <a:ext uri="{FF2B5EF4-FFF2-40B4-BE49-F238E27FC236}">
                        <a16:creationId xmlns:a16="http://schemas.microsoft.com/office/drawing/2014/main" id="{14ABF785-F625-E2C5-2AA0-EA2FC15BC164}"/>
                      </a:ext>
                    </a:extLst>
                  </p:cNvPr>
                  <p:cNvSpPr/>
                  <p:nvPr/>
                </p:nvSpPr>
                <p:spPr>
                  <a:xfrm>
                    <a:off x="6748298" y="2225679"/>
                    <a:ext cx="5234703" cy="340750"/>
                  </a:xfrm>
                  <a:prstGeom prst="roundRect">
                    <a:avLst/>
                  </a:prstGeom>
                  <a:solidFill>
                    <a:srgbClr val="243D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Perakaunan</a:t>
                    </a:r>
                  </a:p>
                </p:txBody>
              </p: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48EF799-1A16-879F-B2FB-64EFB19FEA90}"/>
                    </a:ext>
                  </a:extLst>
                </p:cNvPr>
                <p:cNvSpPr txBox="1"/>
                <p:nvPr/>
              </p:nvSpPr>
              <p:spPr>
                <a:xfrm>
                  <a:off x="5874913" y="4738559"/>
                  <a:ext cx="53789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i="1">
                      <a:solidFill>
                        <a:srgbClr val="DDD40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A128354-1ED7-94D9-C4ED-26828703C40B}"/>
                  </a:ext>
                </a:extLst>
              </p:cNvPr>
              <p:cNvGrpSpPr/>
              <p:nvPr/>
            </p:nvGrpSpPr>
            <p:grpSpPr>
              <a:xfrm>
                <a:off x="5874913" y="5754222"/>
                <a:ext cx="5873350" cy="1015663"/>
                <a:chOff x="5874913" y="5649778"/>
                <a:chExt cx="5873350" cy="1015663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8BBAC880-6ACA-50AA-FD4E-3F6ADD4BDA36}"/>
                    </a:ext>
                  </a:extLst>
                </p:cNvPr>
                <p:cNvGrpSpPr/>
                <p:nvPr/>
              </p:nvGrpSpPr>
              <p:grpSpPr>
                <a:xfrm>
                  <a:off x="6513560" y="5762017"/>
                  <a:ext cx="5234703" cy="771495"/>
                  <a:chOff x="6748298" y="2225679"/>
                  <a:chExt cx="5234703" cy="771495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D7D328C6-0D11-8F55-34B2-D5C73959FD62}"/>
                      </a:ext>
                    </a:extLst>
                  </p:cNvPr>
                  <p:cNvSpPr/>
                  <p:nvPr/>
                </p:nvSpPr>
                <p:spPr>
                  <a:xfrm>
                    <a:off x="6748298" y="2506099"/>
                    <a:ext cx="4406663" cy="4910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i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Pelaporan</a:t>
                    </a:r>
                    <a:r>
                      <a:rPr lang="en-US" sz="1400" i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Dashboard </a:t>
                    </a:r>
                    <a:r>
                      <a:rPr lang="en-US" sz="1400" i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bagi</a:t>
                    </a:r>
                    <a:r>
                      <a:rPr lang="en-US" sz="1400" i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i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tujuan</a:t>
                    </a:r>
                    <a:r>
                      <a:rPr lang="en-US" sz="1400" i="0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i="0" err="1">
                        <a:solidFill>
                          <a:srgbClr val="DEDEE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pemantauan</a:t>
                    </a:r>
                    <a:endParaRPr lang="en-US" sz="14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Rectangle: Rounded Corners 15">
                    <a:extLst>
                      <a:ext uri="{FF2B5EF4-FFF2-40B4-BE49-F238E27FC236}">
                        <a16:creationId xmlns:a16="http://schemas.microsoft.com/office/drawing/2014/main" id="{9F43DC4D-4434-C228-1602-3C84DE9AAE4B}"/>
                      </a:ext>
                    </a:extLst>
                  </p:cNvPr>
                  <p:cNvSpPr/>
                  <p:nvPr/>
                </p:nvSpPr>
                <p:spPr>
                  <a:xfrm>
                    <a:off x="6748298" y="2225679"/>
                    <a:ext cx="5234703" cy="340750"/>
                  </a:xfrm>
                  <a:prstGeom prst="roundRect">
                    <a:avLst/>
                  </a:prstGeom>
                  <a:solidFill>
                    <a:srgbClr val="243D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i="1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Pelaporan</a:t>
                    </a:r>
                    <a:endParaRPr lang="en-US" b="1" i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4B541BA-B01A-7447-BFDE-B13625BB1CF1}"/>
                    </a:ext>
                  </a:extLst>
                </p:cNvPr>
                <p:cNvSpPr txBox="1"/>
                <p:nvPr/>
              </p:nvSpPr>
              <p:spPr>
                <a:xfrm>
                  <a:off x="5874913" y="5649778"/>
                  <a:ext cx="53789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i="1">
                      <a:solidFill>
                        <a:srgbClr val="DDD40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56547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1CDB-C055-B75D-D6E3-24E593177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Insentif</a:t>
            </a:r>
            <a:r>
              <a:rPr lang="en-US" dirty="0"/>
              <a:t> yang </a:t>
            </a:r>
            <a:r>
              <a:rPr lang="en-US" dirty="0" err="1"/>
              <a:t>diumumkan</a:t>
            </a:r>
            <a:r>
              <a:rPr lang="en-US" dirty="0"/>
              <a:t> oleh Kerajaan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6A721-AA6E-D2CC-B0EC-4E79F25D1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46" y="1296644"/>
            <a:ext cx="2936125" cy="14848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FE1CE197-7188-141D-F61D-89271AF8837C}"/>
              </a:ext>
            </a:extLst>
          </p:cNvPr>
          <p:cNvSpPr/>
          <p:nvPr/>
        </p:nvSpPr>
        <p:spPr>
          <a:xfrm>
            <a:off x="7528560" y="2876505"/>
            <a:ext cx="4182518" cy="2666494"/>
          </a:xfrm>
          <a:prstGeom prst="wedgeRectCallout">
            <a:avLst>
              <a:gd name="adj1" fmla="val 27461"/>
              <a:gd name="adj2" fmla="val -70905"/>
            </a:avLst>
          </a:prstGeom>
          <a:solidFill>
            <a:srgbClr val="1016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91440" rtlCol="0" anchor="t" anchorCtr="0"/>
          <a:lstStyle/>
          <a:p>
            <a:pPr>
              <a:spcAft>
                <a:spcPts val="120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Pengurangan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tempoh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tuntutan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elaun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modal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dipercepatkan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daripada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rgbClr val="FFC000"/>
                </a:solidFill>
                <a:latin typeface="Arial"/>
                <a:cs typeface="Arial"/>
              </a:rPr>
              <a:t>3 </a:t>
            </a:r>
            <a:r>
              <a:rPr lang="en-US" sz="1400" b="1" dirty="0" err="1">
                <a:solidFill>
                  <a:srgbClr val="FFC000"/>
                </a:solidFill>
                <a:latin typeface="Arial"/>
                <a:cs typeface="Arial"/>
              </a:rPr>
              <a:t>tahun</a:t>
            </a:r>
            <a:r>
              <a:rPr lang="en-US" sz="1400" b="1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FFC000"/>
                </a:solidFill>
                <a:latin typeface="Arial"/>
                <a:cs typeface="Arial"/>
              </a:rPr>
              <a:t>kepada</a:t>
            </a:r>
            <a:r>
              <a:rPr lang="en-US" sz="1400" b="1" dirty="0">
                <a:solidFill>
                  <a:srgbClr val="FFC000"/>
                </a:solidFill>
                <a:latin typeface="Arial"/>
                <a:cs typeface="Arial"/>
              </a:rPr>
              <a:t> 2 </a:t>
            </a:r>
            <a:r>
              <a:rPr lang="en-US" sz="1400" b="1" dirty="0" err="1">
                <a:solidFill>
                  <a:srgbClr val="FFC000"/>
                </a:solidFill>
                <a:latin typeface="Arial"/>
                <a:cs typeface="Arial"/>
              </a:rPr>
              <a:t>tahun</a:t>
            </a:r>
            <a:r>
              <a:rPr lang="en-US" sz="1400" b="1" dirty="0">
                <a:solidFill>
                  <a:srgbClr val="FFC000"/>
                </a:solidFill>
                <a:latin typeface="Arial"/>
                <a:cs typeface="Arial"/>
              </a:rPr>
              <a:t>*</a:t>
            </a:r>
            <a:r>
              <a:rPr lang="en-US" sz="1400" dirty="0">
                <a:latin typeface="Arial"/>
                <a:cs typeface="Arial"/>
              </a:rPr>
              <a:t>, di mana </a:t>
            </a:r>
            <a:r>
              <a:rPr lang="en-US" sz="1400" dirty="0" err="1">
                <a:latin typeface="Arial"/>
                <a:cs typeface="Arial"/>
              </a:rPr>
              <a:t>kadar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elaun</a:t>
            </a:r>
            <a:r>
              <a:rPr lang="en-US" sz="1400" dirty="0">
                <a:latin typeface="Arial"/>
                <a:cs typeface="Arial"/>
              </a:rPr>
              <a:t> modal </a:t>
            </a:r>
            <a:r>
              <a:rPr lang="en-US" sz="1400" dirty="0" err="1">
                <a:latin typeface="Arial"/>
                <a:cs typeface="Arial"/>
              </a:rPr>
              <a:t>adalah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rgbClr val="FFC000"/>
                </a:solidFill>
                <a:latin typeface="Arial"/>
                <a:cs typeface="Arial"/>
              </a:rPr>
              <a:t>20% </a:t>
            </a:r>
            <a:r>
              <a:rPr lang="en-US" sz="1400" b="1" dirty="0" err="1">
                <a:solidFill>
                  <a:srgbClr val="FFC000"/>
                </a:solidFill>
                <a:latin typeface="Arial"/>
                <a:cs typeface="Arial"/>
              </a:rPr>
              <a:t>elaun</a:t>
            </a:r>
            <a:r>
              <a:rPr lang="en-US" sz="1400" b="1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FFC000"/>
                </a:solidFill>
                <a:latin typeface="Arial"/>
                <a:cs typeface="Arial"/>
              </a:rPr>
              <a:t>permulaan</a:t>
            </a:r>
            <a:r>
              <a:rPr lang="en-US" sz="1400" b="1" dirty="0">
                <a:solidFill>
                  <a:srgbClr val="FFC000"/>
                </a:solidFill>
                <a:latin typeface="Arial"/>
                <a:cs typeface="Arial"/>
              </a:rPr>
              <a:t> dan 40% </a:t>
            </a:r>
            <a:r>
              <a:rPr lang="en-US" sz="1400" b="1" dirty="0" err="1">
                <a:solidFill>
                  <a:srgbClr val="FFC000"/>
                </a:solidFill>
                <a:latin typeface="Arial"/>
                <a:cs typeface="Arial"/>
              </a:rPr>
              <a:t>elaun</a:t>
            </a:r>
            <a:r>
              <a:rPr lang="en-US" sz="1400" b="1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FFC000"/>
                </a:solidFill>
                <a:latin typeface="Arial"/>
                <a:cs typeface="Arial"/>
              </a:rPr>
              <a:t>tahunan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untuk</a:t>
            </a:r>
            <a:r>
              <a:rPr lang="en-US" sz="1400" dirty="0">
                <a:latin typeface="Arial"/>
                <a:cs typeface="Arial"/>
              </a:rPr>
              <a:t>: </a:t>
            </a:r>
          </a:p>
          <a:p>
            <a:pPr marL="2857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/>
                <a:cs typeface="Arial"/>
              </a:rPr>
              <a:t>pembelian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peralatan</a:t>
            </a:r>
            <a:r>
              <a:rPr lang="en-US" sz="1400" dirty="0">
                <a:latin typeface="Arial"/>
                <a:cs typeface="Arial"/>
              </a:rPr>
              <a:t> ICT dan </a:t>
            </a:r>
            <a:r>
              <a:rPr lang="en-US" sz="1400" dirty="0" err="1">
                <a:latin typeface="Arial"/>
                <a:cs typeface="Arial"/>
              </a:rPr>
              <a:t>pakej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perisian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komputer</a:t>
            </a:r>
            <a:endParaRPr lang="en-US" sz="1400">
              <a:latin typeface="Arial"/>
              <a:cs typeface="Arial"/>
            </a:endParaRPr>
          </a:p>
          <a:p>
            <a:pPr marL="2857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/>
                <a:cs typeface="Arial"/>
              </a:rPr>
              <a:t>Bayaran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perundingan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err="1">
                <a:latin typeface="Arial"/>
                <a:cs typeface="Arial"/>
              </a:rPr>
              <a:t>pelesenan</a:t>
            </a:r>
            <a:r>
              <a:rPr lang="en-US" sz="1400" dirty="0">
                <a:latin typeface="Arial"/>
                <a:cs typeface="Arial"/>
              </a:rPr>
              <a:t> dan </a:t>
            </a:r>
            <a:r>
              <a:rPr lang="en-US" sz="1400" dirty="0" err="1">
                <a:latin typeface="Arial"/>
                <a:cs typeface="Arial"/>
              </a:rPr>
              <a:t>bayaran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sampingan</a:t>
            </a:r>
            <a:r>
              <a:rPr lang="en-US" sz="1400" dirty="0">
                <a:latin typeface="Arial"/>
                <a:cs typeface="Arial"/>
              </a:rPr>
              <a:t> yang </a:t>
            </a:r>
            <a:r>
              <a:rPr lang="en-US" sz="1400" dirty="0" err="1">
                <a:latin typeface="Arial"/>
                <a:cs typeface="Arial"/>
              </a:rPr>
              <a:t>berkaitan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dengan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pembangunan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perisian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komputer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diubahsuai</a:t>
            </a:r>
            <a:endParaRPr lang="en-US" sz="1400">
              <a:latin typeface="Arial"/>
              <a:cs typeface="Arial"/>
            </a:endParaRPr>
          </a:p>
          <a:p>
            <a:pPr marL="2857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FBF43-67C2-C0C5-A299-8D77F6540C7D}"/>
              </a:ext>
            </a:extLst>
          </p:cNvPr>
          <p:cNvSpPr txBox="1"/>
          <p:nvPr/>
        </p:nvSpPr>
        <p:spPr>
          <a:xfrm>
            <a:off x="7764374" y="6098234"/>
            <a:ext cx="3710890" cy="40011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91440" rIns="91440" bIns="91440" anchor="ctr" anchorCtr="1">
            <a:spAutoFit/>
          </a:bodyPr>
          <a:lstStyle/>
          <a:p>
            <a:pPr algn="ctr">
              <a:defRPr/>
            </a:pPr>
            <a:r>
              <a:rPr lang="en-US" sz="1400" i="1" dirty="0" err="1">
                <a:latin typeface="Arial"/>
                <a:cs typeface="Arial"/>
              </a:rPr>
              <a:t>Mulai</a:t>
            </a:r>
            <a:r>
              <a:rPr lang="en-US" sz="1400" i="1" dirty="0">
                <a:latin typeface="Arial"/>
                <a:cs typeface="Arial"/>
              </a:rPr>
              <a:t> 1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Januari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2025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3D02D5-D0AE-F363-5991-08E4FECAD9A1}"/>
              </a:ext>
            </a:extLst>
          </p:cNvPr>
          <p:cNvGrpSpPr/>
          <p:nvPr/>
        </p:nvGrpSpPr>
        <p:grpSpPr>
          <a:xfrm>
            <a:off x="4970433" y="1501912"/>
            <a:ext cx="934920" cy="981062"/>
            <a:chOff x="4866368" y="1190487"/>
            <a:chExt cx="1554480" cy="15544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607A4A2-3C00-00C9-F484-5C1E138AF2A1}"/>
                </a:ext>
              </a:extLst>
            </p:cNvPr>
            <p:cNvSpPr/>
            <p:nvPr/>
          </p:nvSpPr>
          <p:spPr>
            <a:xfrm>
              <a:off x="4866368" y="1190487"/>
              <a:ext cx="1554480" cy="1554480"/>
            </a:xfrm>
            <a:prstGeom prst="ellipse">
              <a:avLst/>
            </a:prstGeom>
            <a:solidFill>
              <a:srgbClr val="69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uilding and money bag&#10;&#10;Description automatically generated">
              <a:extLst>
                <a:ext uri="{FF2B5EF4-FFF2-40B4-BE49-F238E27FC236}">
                  <a16:creationId xmlns:a16="http://schemas.microsoft.com/office/drawing/2014/main" id="{17CD8080-730E-6249-AC13-AB2A90EF3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116" y="1256235"/>
              <a:ext cx="1422984" cy="1422983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18D3A8-4B5D-C11F-4A8B-9FF32C899A1A}"/>
              </a:ext>
            </a:extLst>
          </p:cNvPr>
          <p:cNvSpPr/>
          <p:nvPr/>
        </p:nvSpPr>
        <p:spPr>
          <a:xfrm>
            <a:off x="3835367" y="2645966"/>
            <a:ext cx="3205052" cy="435166"/>
          </a:xfrm>
          <a:prstGeom prst="roundRect">
            <a:avLst>
              <a:gd name="adj" fmla="val 50000"/>
            </a:avLst>
          </a:prstGeom>
          <a:solidFill>
            <a:srgbClr val="151C7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 err="1">
                <a:latin typeface="Arial"/>
                <a:cs typeface="Arial"/>
              </a:rPr>
              <a:t>Elaun</a:t>
            </a:r>
            <a:r>
              <a:rPr lang="en-US" sz="1600" b="1" dirty="0">
                <a:latin typeface="Arial"/>
                <a:cs typeface="Arial"/>
              </a:rPr>
              <a:t> Modal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075E93C-3328-A67F-79E9-ACF6201945C6}"/>
              </a:ext>
            </a:extLst>
          </p:cNvPr>
          <p:cNvSpPr/>
          <p:nvPr/>
        </p:nvSpPr>
        <p:spPr>
          <a:xfrm>
            <a:off x="3835367" y="3141891"/>
            <a:ext cx="3205052" cy="2777717"/>
          </a:xfrm>
          <a:prstGeom prst="roundRect">
            <a:avLst>
              <a:gd name="adj" fmla="val 7149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bIns="45720" rtlCol="0" anchor="t" anchorCtr="0"/>
          <a:lstStyle/>
          <a:p>
            <a:pPr defTabSz="975390">
              <a:defRPr/>
            </a:pP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Pengurangan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tempoh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tuntutan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elaun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modal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daripada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b="1" i="1" dirty="0">
                <a:solidFill>
                  <a:schemeClr val="tx1"/>
                </a:solidFill>
                <a:latin typeface="Arial"/>
                <a:cs typeface="Arial"/>
              </a:rPr>
              <a:t>4 </a:t>
            </a:r>
            <a:r>
              <a:rPr lang="en-US" sz="1400" b="1" i="1" err="1">
                <a:solidFill>
                  <a:schemeClr val="tx1"/>
                </a:solidFill>
                <a:latin typeface="Arial"/>
                <a:cs typeface="Arial"/>
              </a:rPr>
              <a:t>tahun</a:t>
            </a:r>
            <a:r>
              <a:rPr lang="en-US" sz="1400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b="1" i="1" err="1">
                <a:solidFill>
                  <a:schemeClr val="tx1"/>
                </a:solidFill>
                <a:latin typeface="Arial"/>
                <a:cs typeface="Arial"/>
              </a:rPr>
              <a:t>kepada</a:t>
            </a:r>
            <a:r>
              <a:rPr lang="en-US" sz="1400" b="1" i="1" dirty="0">
                <a:solidFill>
                  <a:schemeClr val="tx1"/>
                </a:solidFill>
                <a:latin typeface="Arial"/>
                <a:cs typeface="Arial"/>
              </a:rPr>
              <a:t> 3 </a:t>
            </a:r>
            <a:r>
              <a:rPr lang="en-US" sz="1400" b="1" i="1" err="1">
                <a:solidFill>
                  <a:schemeClr val="tx1"/>
                </a:solidFill>
                <a:latin typeface="Arial"/>
                <a:cs typeface="Arial"/>
              </a:rPr>
              <a:t>tahun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, di mana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kadar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elaun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modal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dinaikkan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kepada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40%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elaun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permulaan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dan 20%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elaun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tahunan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untuk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: </a:t>
            </a:r>
          </a:p>
          <a:p>
            <a:pPr marL="285750" indent="-285750" defTabSz="975390">
              <a:buFont typeface="Arial"/>
              <a:buChar char="•"/>
              <a:defRPr/>
            </a:pP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Pembelian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peralatan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ICT dan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pakej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perisian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komputer</a:t>
            </a:r>
            <a:endParaRPr lang="en-US" sz="1400" i="1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75390">
              <a:buFont typeface="Arial"/>
              <a:buChar char="•"/>
              <a:defRPr/>
            </a:pP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Bayaran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perundingan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pelesenan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dan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bayaran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sampingan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yang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berkaitan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dengan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pembangunan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perisian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komputer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diubahsuai</a:t>
            </a:r>
            <a:endParaRPr lang="en-US" err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67379D-99A9-28DA-8379-702FBC6BD0E1}"/>
              </a:ext>
            </a:extLst>
          </p:cNvPr>
          <p:cNvSpPr/>
          <p:nvPr/>
        </p:nvSpPr>
        <p:spPr>
          <a:xfrm>
            <a:off x="516594" y="2638866"/>
            <a:ext cx="3200480" cy="435468"/>
          </a:xfrm>
          <a:prstGeom prst="roundRect">
            <a:avLst>
              <a:gd name="adj" fmla="val 50000"/>
            </a:avLst>
          </a:prstGeom>
          <a:solidFill>
            <a:srgbClr val="151C7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 err="1">
                <a:latin typeface="Arial"/>
                <a:cs typeface="Arial"/>
              </a:rPr>
              <a:t>Potongan</a:t>
            </a:r>
            <a:r>
              <a:rPr lang="en-US" sz="1600" b="1" dirty="0">
                <a:latin typeface="Arial"/>
                <a:cs typeface="Arial"/>
              </a:rPr>
              <a:t> Cukai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8E3753-4CCD-9D5B-BF63-31DEB3DF9B69}"/>
              </a:ext>
            </a:extLst>
          </p:cNvPr>
          <p:cNvSpPr/>
          <p:nvPr/>
        </p:nvSpPr>
        <p:spPr>
          <a:xfrm>
            <a:off x="512022" y="3191659"/>
            <a:ext cx="3205052" cy="2726541"/>
          </a:xfrm>
          <a:prstGeom prst="roundRect">
            <a:avLst>
              <a:gd name="adj" fmla="val 7149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t" anchorCtr="0"/>
          <a:lstStyle/>
          <a:p>
            <a:pPr defTabSz="975390"/>
            <a:r>
              <a:rPr lang="en-US" sz="1400" b="1" i="1" err="1">
                <a:solidFill>
                  <a:schemeClr val="tx1"/>
                </a:solidFill>
                <a:latin typeface="Arial"/>
                <a:cs typeface="Arial"/>
              </a:rPr>
              <a:t>Potongan</a:t>
            </a:r>
            <a:r>
              <a:rPr lang="en-US" sz="1400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b="1" i="1" err="1">
                <a:solidFill>
                  <a:schemeClr val="tx1"/>
                </a:solidFill>
                <a:latin typeface="Arial"/>
                <a:cs typeface="Arial"/>
              </a:rPr>
              <a:t>cukai</a:t>
            </a:r>
            <a:r>
              <a:rPr lang="en-US" sz="1400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terhad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sehingga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RM50,000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bagi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setiap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tahun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taksiran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diberikan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ke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atas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b="1" i="1" err="1">
                <a:solidFill>
                  <a:schemeClr val="tx1"/>
                </a:solidFill>
                <a:latin typeface="Arial"/>
                <a:cs typeface="Arial"/>
              </a:rPr>
              <a:t>perbelanjaan</a:t>
            </a:r>
            <a:r>
              <a:rPr lang="en-US" sz="1400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b="1" i="1" err="1">
                <a:solidFill>
                  <a:schemeClr val="tx1"/>
                </a:solidFill>
                <a:latin typeface="Arial"/>
                <a:cs typeface="Arial"/>
              </a:rPr>
              <a:t>berkaitan</a:t>
            </a:r>
            <a:r>
              <a:rPr lang="en-US" sz="1400" b="1" i="1" dirty="0">
                <a:solidFill>
                  <a:schemeClr val="tx1"/>
                </a:solidFill>
                <a:latin typeface="Arial"/>
                <a:cs typeface="Arial"/>
              </a:rPr>
              <a:t> ESG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termasuk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perbelanjaan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kos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perunding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bagi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pelaksanaan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e-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Invois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yang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dibuat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oleh </a:t>
            </a:r>
            <a:r>
              <a:rPr lang="en-US" sz="1400" i="1" err="1">
                <a:solidFill>
                  <a:schemeClr val="tx1"/>
                </a:solidFill>
                <a:latin typeface="Arial"/>
                <a:cs typeface="Arial"/>
              </a:rPr>
              <a:t>syarikat</a:t>
            </a: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 PMKS </a:t>
            </a:r>
            <a:endParaRPr lang="en-US" sz="1400" i="1" dirty="0">
              <a:solidFill>
                <a:schemeClr val="tx1"/>
              </a:solidFill>
              <a:latin typeface="Arial" panose="020B0604020202020204" pitchFamily="34" charset="0"/>
              <a:cs typeface="Arial"/>
            </a:endParaRPr>
          </a:p>
          <a:p>
            <a:pPr defTabSz="975390"/>
            <a:endParaRPr lang="en-US" sz="1400" i="1" dirty="0">
              <a:solidFill>
                <a:schemeClr val="tx1"/>
              </a:solidFill>
              <a:latin typeface="Arial" panose="020B0604020202020204" pitchFamily="34" charset="0"/>
              <a:cs typeface="Arial"/>
            </a:endParaRPr>
          </a:p>
          <a:p>
            <a:pPr defTabSz="975390"/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defTabSz="975390"/>
            <a:endParaRPr lang="en-US" sz="1400" i="1" dirty="0">
              <a:solidFill>
                <a:schemeClr val="tx1"/>
              </a:solidFill>
              <a:latin typeface="Arial" panose="020B0604020202020204" pitchFamily="34" charset="0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BF49E1-211B-A883-D797-DDEE75CEE2A5}"/>
              </a:ext>
            </a:extLst>
          </p:cNvPr>
          <p:cNvGrpSpPr/>
          <p:nvPr/>
        </p:nvGrpSpPr>
        <p:grpSpPr>
          <a:xfrm>
            <a:off x="1509927" y="1403429"/>
            <a:ext cx="1172313" cy="1065426"/>
            <a:chOff x="9965601" y="1262480"/>
            <a:chExt cx="1651406" cy="155448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C649976-356D-973B-F6D1-FE8597045C3D}"/>
                </a:ext>
              </a:extLst>
            </p:cNvPr>
            <p:cNvSpPr/>
            <p:nvPr/>
          </p:nvSpPr>
          <p:spPr>
            <a:xfrm>
              <a:off x="9965601" y="1262480"/>
              <a:ext cx="1554481" cy="1554480"/>
            </a:xfrm>
            <a:prstGeom prst="ellipse">
              <a:avLst/>
            </a:prstGeom>
            <a:solidFill>
              <a:srgbClr val="69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공제 - 무료 비즈니스 및 금융개 아이콘">
              <a:extLst>
                <a:ext uri="{FF2B5EF4-FFF2-40B4-BE49-F238E27FC236}">
                  <a16:creationId xmlns:a16="http://schemas.microsoft.com/office/drawing/2014/main" id="{A5893CEE-9659-A037-1500-09184546B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7102" y="1285996"/>
              <a:ext cx="1449905" cy="144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B82929B-DBB1-E0CC-8944-666D2540D5C7}"/>
              </a:ext>
            </a:extLst>
          </p:cNvPr>
          <p:cNvSpPr txBox="1"/>
          <p:nvPr/>
        </p:nvSpPr>
        <p:spPr>
          <a:xfrm>
            <a:off x="3835367" y="6097222"/>
            <a:ext cx="3205052" cy="40011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91440" rIns="91440" bIns="91440" anchor="ctr" anchorCtr="1">
            <a:spAutoFit/>
          </a:bodyPr>
          <a:lstStyle/>
          <a:p>
            <a:pPr algn="ctr">
              <a:defRPr/>
            </a:pPr>
            <a:r>
              <a:rPr lang="en-US" sz="1400" i="1" dirty="0">
                <a:latin typeface="Arial"/>
                <a:cs typeface="Arial"/>
              </a:rPr>
              <a:t>Mulai TT2024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0D5DA0-ECEF-1B8F-F929-2EBB67F8C2FC}"/>
              </a:ext>
            </a:extLst>
          </p:cNvPr>
          <p:cNvSpPr txBox="1"/>
          <p:nvPr/>
        </p:nvSpPr>
        <p:spPr>
          <a:xfrm>
            <a:off x="512022" y="6097222"/>
            <a:ext cx="3205052" cy="40011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91440" rIns="91440" bIns="91440" anchor="ctr" anchorCtr="1">
            <a:spAutoFit/>
          </a:bodyPr>
          <a:lstStyle/>
          <a:p>
            <a:pPr>
              <a:defRPr/>
            </a:pPr>
            <a:r>
              <a:rPr lang="en-US" sz="1400" i="1" dirty="0">
                <a:latin typeface="Arial"/>
                <a:cs typeface="Arial"/>
              </a:rPr>
              <a:t>Mulai TT2024 </a:t>
            </a:r>
            <a:r>
              <a:rPr lang="en-US" sz="1400" i="1" dirty="0" err="1">
                <a:latin typeface="Arial"/>
                <a:cs typeface="Arial"/>
              </a:rPr>
              <a:t>hingga</a:t>
            </a:r>
            <a:r>
              <a:rPr lang="en-US" sz="1400" i="1" dirty="0">
                <a:latin typeface="Arial"/>
                <a:cs typeface="Arial"/>
              </a:rPr>
              <a:t> TT2027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617B55-5FFD-CA71-EBD8-524F87678DE0}"/>
              </a:ext>
            </a:extLst>
          </p:cNvPr>
          <p:cNvSpPr txBox="1"/>
          <p:nvPr/>
        </p:nvSpPr>
        <p:spPr>
          <a:xfrm>
            <a:off x="7528560" y="5633650"/>
            <a:ext cx="449764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*Tidak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terpakai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kepada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pembayar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cukai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yang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menggunakan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kemudahan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tempoh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kelonggaran</a:t>
            </a:r>
            <a:endParaRPr lang="en-US" sz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1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5740B07-0BDE-3D68-D427-0AA7D937EB48}"/>
              </a:ext>
            </a:extLst>
          </p:cNvPr>
          <p:cNvSpPr txBox="1">
            <a:spLocks/>
          </p:cNvSpPr>
          <p:nvPr/>
        </p:nvSpPr>
        <p:spPr>
          <a:xfrm>
            <a:off x="430681" y="195223"/>
            <a:ext cx="11078694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Manfaatkan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yang  </a:t>
            </a:r>
            <a:r>
              <a:rPr lang="en-US" dirty="0" err="1"/>
              <a:t>disediakan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pelbagai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pemahaman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menyeluruh</a:t>
            </a:r>
            <a:endParaRPr lang="en-US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0CD50CD-8B85-8567-0967-813E70B385FC}"/>
              </a:ext>
            </a:extLst>
          </p:cNvPr>
          <p:cNvSpPr/>
          <p:nvPr/>
        </p:nvSpPr>
        <p:spPr>
          <a:xfrm rot="5400000">
            <a:off x="2300237" y="1741539"/>
            <a:ext cx="615113" cy="2466036"/>
          </a:xfrm>
          <a:prstGeom prst="homePlate">
            <a:avLst>
              <a:gd name="adj" fmla="val 20768"/>
            </a:avLst>
          </a:prstGeom>
          <a:solidFill>
            <a:srgbClr val="243D9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Laman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A15C00B-5D2A-13C9-FDB2-FCD6263EC5BF}"/>
              </a:ext>
            </a:extLst>
          </p:cNvPr>
          <p:cNvSpPr/>
          <p:nvPr/>
        </p:nvSpPr>
        <p:spPr>
          <a:xfrm rot="5400000">
            <a:off x="5692506" y="1634649"/>
            <a:ext cx="615114" cy="2679818"/>
          </a:xfrm>
          <a:prstGeom prst="homePlate">
            <a:avLst>
              <a:gd name="adj" fmla="val 20768"/>
            </a:avLst>
          </a:prstGeom>
          <a:solidFill>
            <a:srgbClr val="243D9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 Media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Sosial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BF88B62-4525-B5C4-B542-35BDCADFA01E}"/>
              </a:ext>
            </a:extLst>
          </p:cNvPr>
          <p:cNvSpPr/>
          <p:nvPr/>
        </p:nvSpPr>
        <p:spPr>
          <a:xfrm rot="5400000">
            <a:off x="9200557" y="1636287"/>
            <a:ext cx="615111" cy="2676539"/>
          </a:xfrm>
          <a:prstGeom prst="homePlate">
            <a:avLst>
              <a:gd name="adj" fmla="val 20768"/>
            </a:avLst>
          </a:prstGeom>
          <a:solidFill>
            <a:srgbClr val="243D9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652496-347A-5909-060C-2EF9EA93C84D}"/>
              </a:ext>
            </a:extLst>
          </p:cNvPr>
          <p:cNvSpPr txBox="1"/>
          <p:nvPr/>
        </p:nvSpPr>
        <p:spPr>
          <a:xfrm>
            <a:off x="688975" y="1740694"/>
            <a:ext cx="984244" cy="123110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buClr>
                <a:srgbClr val="FFE600"/>
              </a:buClr>
              <a:buSzPct val="70000"/>
            </a:pPr>
            <a:r>
              <a:rPr lang="en-US" sz="8000" b="1">
                <a:solidFill>
                  <a:srgbClr val="DDD404"/>
                </a:solidFill>
                <a:latin typeface="Arial" panose="020B0604020202020204" pitchFamily="34" charset="0"/>
              </a:rPr>
              <a:t>1</a:t>
            </a:r>
            <a:endParaRPr lang="en-IN" sz="8000" b="1">
              <a:solidFill>
                <a:srgbClr val="DDD404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FCFAAE-A257-4420-BA71-209175123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59"/>
          <a:stretch/>
        </p:blipFill>
        <p:spPr>
          <a:xfrm>
            <a:off x="1534300" y="1356876"/>
            <a:ext cx="2003002" cy="1016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6D756C-C039-4D93-099B-DDDF19E44575}"/>
              </a:ext>
            </a:extLst>
          </p:cNvPr>
          <p:cNvSpPr/>
          <p:nvPr/>
        </p:nvSpPr>
        <p:spPr>
          <a:xfrm>
            <a:off x="2295845" y="1985755"/>
            <a:ext cx="350309" cy="67341"/>
          </a:xfrm>
          <a:prstGeom prst="roundRect">
            <a:avLst/>
          </a:prstGeom>
          <a:noFill/>
          <a:ln w="28575">
            <a:solidFill>
              <a:srgbClr val="DA2A2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7E0871-FD96-503D-96DB-D438CEAA33BF}"/>
              </a:ext>
            </a:extLst>
          </p:cNvPr>
          <p:cNvSpPr txBox="1"/>
          <p:nvPr/>
        </p:nvSpPr>
        <p:spPr>
          <a:xfrm>
            <a:off x="4197353" y="1740694"/>
            <a:ext cx="984244" cy="123110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buClr>
                <a:srgbClr val="FFE600"/>
              </a:buClr>
              <a:buSzPct val="70000"/>
            </a:pPr>
            <a:r>
              <a:rPr lang="en-US" sz="8000" b="1" dirty="0">
                <a:solidFill>
                  <a:srgbClr val="DDD404"/>
                </a:solidFill>
                <a:latin typeface="Arial" panose="020B0604020202020204" pitchFamily="34" charset="0"/>
              </a:rPr>
              <a:t>2</a:t>
            </a:r>
            <a:endParaRPr lang="en-IN" sz="8000" b="1" dirty="0">
              <a:solidFill>
                <a:srgbClr val="DDD404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906A48-92D3-8C7A-A0D9-48F9BEE42D7C}"/>
              </a:ext>
            </a:extLst>
          </p:cNvPr>
          <p:cNvSpPr txBox="1"/>
          <p:nvPr/>
        </p:nvSpPr>
        <p:spPr>
          <a:xfrm>
            <a:off x="7705731" y="1740694"/>
            <a:ext cx="984244" cy="123110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buClr>
                <a:srgbClr val="FFE600"/>
              </a:buClr>
              <a:buSzPct val="70000"/>
            </a:pPr>
            <a:r>
              <a:rPr lang="en-US" sz="8000" b="1">
                <a:solidFill>
                  <a:srgbClr val="DDD404"/>
                </a:solidFill>
                <a:latin typeface="Arial" panose="020B0604020202020204" pitchFamily="34" charset="0"/>
              </a:rPr>
              <a:t>3</a:t>
            </a:r>
            <a:endParaRPr lang="en-IN" sz="8000" b="1">
              <a:solidFill>
                <a:srgbClr val="DDD404"/>
              </a:solidFill>
              <a:latin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EA2031-F1C5-9EFF-75B4-F49A78A160FD}"/>
              </a:ext>
            </a:extLst>
          </p:cNvPr>
          <p:cNvGrpSpPr/>
          <p:nvPr/>
        </p:nvGrpSpPr>
        <p:grpSpPr>
          <a:xfrm>
            <a:off x="1706619" y="5987543"/>
            <a:ext cx="8785112" cy="718057"/>
            <a:chOff x="2486156" y="5987543"/>
            <a:chExt cx="8785112" cy="7180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706B4A-9A96-49CC-6959-8E39CA05E525}"/>
                </a:ext>
              </a:extLst>
            </p:cNvPr>
            <p:cNvSpPr txBox="1"/>
            <p:nvPr/>
          </p:nvSpPr>
          <p:spPr>
            <a:xfrm>
              <a:off x="3317222" y="6023406"/>
              <a:ext cx="79540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defTabSz="913958">
                <a:spcAft>
                  <a:spcPts val="1199"/>
                </a:spcAft>
              </a:pPr>
              <a:r>
                <a:rPr lang="it-IT" b="1" dirty="0">
                  <a:solidFill>
                    <a:schemeClr val="bg1"/>
                  </a:solidFill>
                  <a:latin typeface="Arial"/>
                  <a:cs typeface="Arial"/>
                </a:rPr>
                <a:t>Untuk maklumat lanjut, imbas kod QR atau akses laman mikro LHDNM melalui portal rasmi LHDNM di </a:t>
              </a:r>
              <a:r>
                <a:rPr lang="it-IT" b="1" dirty="0">
                  <a:solidFill>
                    <a:srgbClr val="FFFF00"/>
                  </a:solidFill>
                  <a:latin typeface="Arial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https://www.hasil.gov.my</a:t>
              </a:r>
              <a:endParaRPr lang="it-IT" b="1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75FBEE-2C10-83B8-0F0D-C08E3A38F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6156" y="5987543"/>
              <a:ext cx="720074" cy="718057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846F825-957E-D54D-60B7-2434926E7FFB}"/>
              </a:ext>
            </a:extLst>
          </p:cNvPr>
          <p:cNvSpPr/>
          <p:nvPr/>
        </p:nvSpPr>
        <p:spPr>
          <a:xfrm>
            <a:off x="1251473" y="3352800"/>
            <a:ext cx="2712640" cy="2519060"/>
          </a:xfrm>
          <a:prstGeom prst="roundRect">
            <a:avLst/>
          </a:prstGeom>
          <a:noFill/>
          <a:ln>
            <a:solidFill>
              <a:srgbClr val="DDD4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72000"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Maklumat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Garis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&amp; Software Development Kit (SDK)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Soalan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Lazim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(FAQ)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rujukan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8CF71B-4289-ED39-21B4-09C8AA8F1D56}"/>
              </a:ext>
            </a:extLst>
          </p:cNvPr>
          <p:cNvSpPr/>
          <p:nvPr/>
        </p:nvSpPr>
        <p:spPr>
          <a:xfrm>
            <a:off x="4643743" y="3352800"/>
            <a:ext cx="2712640" cy="2519060"/>
          </a:xfrm>
          <a:prstGeom prst="roundRect">
            <a:avLst/>
          </a:prstGeom>
          <a:noFill/>
          <a:ln>
            <a:solidFill>
              <a:srgbClr val="DDD4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t"/>
          <a:lstStyle/>
          <a:p>
            <a:pPr algn="ctr">
              <a:lnSpc>
                <a:spcPct val="200000"/>
              </a:lnSpc>
              <a:spcAft>
                <a:spcPts val="6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myinvoishasil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200000"/>
              </a:lnSpc>
              <a:spcAft>
                <a:spcPts val="6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myinvoishasil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  <a:spcAft>
                <a:spcPts val="6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myinvoishasil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  <a:spcAft>
                <a:spcPts val="6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myinvoishasil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  <a:spcAft>
                <a:spcPts val="600"/>
              </a:spcAft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72FC555-4BC9-766C-208E-B8BB7C2FD0AD}"/>
              </a:ext>
            </a:extLst>
          </p:cNvPr>
          <p:cNvSpPr/>
          <p:nvPr/>
        </p:nvSpPr>
        <p:spPr>
          <a:xfrm>
            <a:off x="8151792" y="3352800"/>
            <a:ext cx="2712640" cy="2519060"/>
          </a:xfrm>
          <a:prstGeom prst="roundRect">
            <a:avLst/>
          </a:prstGeom>
          <a:noFill/>
          <a:ln>
            <a:solidFill>
              <a:srgbClr val="DDD4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72000"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Panduan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Pengguna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Portal MyInvois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Video Pendidikan dan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Kesedaran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Invois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F776D59-B77A-9E3C-597B-D33D19EB4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703" y="990600"/>
            <a:ext cx="1181407" cy="15132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3BD0881-0D70-5266-0230-00E8CF64A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857" y="1197224"/>
            <a:ext cx="1599470" cy="12311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89DB1E9-CFFB-0C45-F34B-A01F58746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7481" y="990600"/>
            <a:ext cx="1912463" cy="12849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79CDCE-6BE0-00A0-BD4F-A76E27498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1975" y="1424322"/>
            <a:ext cx="1867049" cy="1166906"/>
          </a:xfrm>
          <a:prstGeom prst="rect">
            <a:avLst/>
          </a:prstGeom>
        </p:spPr>
      </p:pic>
      <p:pic>
        <p:nvPicPr>
          <p:cNvPr id="45" name="Picture 44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1671C40C-2A21-F735-F459-1DC35887B2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95" y="3581400"/>
            <a:ext cx="383748" cy="384175"/>
          </a:xfrm>
          <a:prstGeom prst="rect">
            <a:avLst/>
          </a:prstGeom>
        </p:spPr>
      </p:pic>
      <p:pic>
        <p:nvPicPr>
          <p:cNvPr id="57" name="Picture 56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52AD9E72-1729-41E1-F65F-3B04AF2BCE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42" y="4114800"/>
            <a:ext cx="334054" cy="334054"/>
          </a:xfrm>
          <a:prstGeom prst="rect">
            <a:avLst/>
          </a:prstGeom>
        </p:spPr>
      </p:pic>
      <p:pic>
        <p:nvPicPr>
          <p:cNvPr id="1025" name="Picture 1024" descr="A black circle with a white and blue logo&#10;&#10;Description automatically generated">
            <a:extLst>
              <a:ext uri="{FF2B5EF4-FFF2-40B4-BE49-F238E27FC236}">
                <a16:creationId xmlns:a16="http://schemas.microsoft.com/office/drawing/2014/main" id="{4F2F24E1-CE80-E6F5-8C15-43215B804D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66" y="4635343"/>
            <a:ext cx="367807" cy="367807"/>
          </a:xfrm>
          <a:prstGeom prst="ellipse">
            <a:avLst/>
          </a:prstGeom>
        </p:spPr>
      </p:pic>
      <p:pic>
        <p:nvPicPr>
          <p:cNvPr id="1038" name="Picture 1037" descr="A logo of a camera&#10;&#10;Description automatically generated">
            <a:extLst>
              <a:ext uri="{FF2B5EF4-FFF2-40B4-BE49-F238E27FC236}">
                <a16:creationId xmlns:a16="http://schemas.microsoft.com/office/drawing/2014/main" id="{6F82F02A-107A-A141-FEA8-56B7B024B0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81" y="5118622"/>
            <a:ext cx="380376" cy="38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49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E73FFA-0ADA-7B71-A5BC-49AA031B1BA0}"/>
              </a:ext>
            </a:extLst>
          </p:cNvPr>
          <p:cNvSpPr txBox="1">
            <a:spLocks/>
          </p:cNvSpPr>
          <p:nvPr/>
        </p:nvSpPr>
        <p:spPr>
          <a:xfrm>
            <a:off x="430681" y="195223"/>
            <a:ext cx="10872443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/>
              <a:t>Untuk mendapat maklumat lanjut berkaitan pelaksanaan e-Invois: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A6F9D2-0997-42DB-9497-F6F4950CB75E}"/>
              </a:ext>
            </a:extLst>
          </p:cNvPr>
          <p:cNvSpPr txBox="1"/>
          <p:nvPr/>
        </p:nvSpPr>
        <p:spPr>
          <a:xfrm>
            <a:off x="2148324" y="1675481"/>
            <a:ext cx="442664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+603-8682 8000</a:t>
            </a:r>
          </a:p>
          <a:p>
            <a:pPr marL="269875" indent="-2698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Waktu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Operasi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jam (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Isnin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Ahad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E1774B1-32DC-4DBA-9507-6293C5467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6840" r="6970" b="7867"/>
          <a:stretch/>
        </p:blipFill>
        <p:spPr>
          <a:xfrm>
            <a:off x="2523072" y="5388001"/>
            <a:ext cx="1123637" cy="115531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9EF18BF-509D-4C8E-B940-992D0DEC4C8C}"/>
              </a:ext>
            </a:extLst>
          </p:cNvPr>
          <p:cNvSpPr/>
          <p:nvPr/>
        </p:nvSpPr>
        <p:spPr>
          <a:xfrm>
            <a:off x="478317" y="3577374"/>
            <a:ext cx="1741714" cy="566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n-US" sz="2400" b="1" dirty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</a:t>
            </a:r>
            <a:endParaRPr lang="en-US" sz="2400" b="1" dirty="0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336C2D-6B85-4719-A7BB-F30F6E4B7457}"/>
              </a:ext>
            </a:extLst>
          </p:cNvPr>
          <p:cNvSpPr txBox="1"/>
          <p:nvPr/>
        </p:nvSpPr>
        <p:spPr>
          <a:xfrm>
            <a:off x="2148324" y="4030670"/>
            <a:ext cx="429601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myinvois@hasil.gov.my</a:t>
            </a:r>
          </a:p>
          <a:p>
            <a:pPr marL="269875" indent="-2698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Borang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Balas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Pelanggan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MyInvois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0F5FE2-B879-4758-8AE9-2B39F13D2D4B}"/>
              </a:ext>
            </a:extLst>
          </p:cNvPr>
          <p:cNvSpPr/>
          <p:nvPr/>
        </p:nvSpPr>
        <p:spPr>
          <a:xfrm>
            <a:off x="-98694" y="986222"/>
            <a:ext cx="2895736" cy="566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Telefon</a:t>
            </a:r>
            <a:endParaRPr lang="en-US" sz="2400" b="1" dirty="0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5BB70AC-BA2C-4186-8603-E649F0F4DC70}"/>
              </a:ext>
            </a:extLst>
          </p:cNvPr>
          <p:cNvSpPr/>
          <p:nvPr/>
        </p:nvSpPr>
        <p:spPr>
          <a:xfrm>
            <a:off x="6319550" y="986222"/>
            <a:ext cx="2104854" cy="566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pic>
        <p:nvPicPr>
          <p:cNvPr id="45" name="Picture 4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C8EB4EC-0607-412B-BFCF-71AAAF32BC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8222" r="8333" b="7927"/>
          <a:stretch/>
        </p:blipFill>
        <p:spPr>
          <a:xfrm>
            <a:off x="13793949" y="7577212"/>
            <a:ext cx="1922301" cy="198700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B126E4B-35FC-4EB7-9AB6-3D529BC69574}"/>
              </a:ext>
            </a:extLst>
          </p:cNvPr>
          <p:cNvSpPr txBox="1"/>
          <p:nvPr/>
        </p:nvSpPr>
        <p:spPr>
          <a:xfrm>
            <a:off x="8113047" y="1675481"/>
            <a:ext cx="5463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Waktu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Operasi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9:00am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5:00pm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Isnin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Jumaat)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kecuali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4D74DA-46FD-408B-8DBD-72AAF122BC56}"/>
              </a:ext>
            </a:extLst>
          </p:cNvPr>
          <p:cNvGrpSpPr/>
          <p:nvPr/>
        </p:nvGrpSpPr>
        <p:grpSpPr>
          <a:xfrm>
            <a:off x="580185" y="1568211"/>
            <a:ext cx="1537978" cy="1537978"/>
            <a:chOff x="6902827" y="4048153"/>
            <a:chExt cx="1537978" cy="153797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E0C49B1-1464-4621-BC2B-A2344A0ED72C}"/>
                </a:ext>
              </a:extLst>
            </p:cNvPr>
            <p:cNvSpPr/>
            <p:nvPr/>
          </p:nvSpPr>
          <p:spPr>
            <a:xfrm>
              <a:off x="6902827" y="4048153"/>
              <a:ext cx="1537978" cy="1537978"/>
            </a:xfrm>
            <a:prstGeom prst="ellipse">
              <a:avLst/>
            </a:prstGeom>
            <a:solidFill>
              <a:srgbClr val="3F26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6D7C277-6822-4962-910E-62253D99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256" y="4323582"/>
              <a:ext cx="987120" cy="9871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B9A1D7-80C3-4ED7-845B-5A0BB68A3632}"/>
              </a:ext>
            </a:extLst>
          </p:cNvPr>
          <p:cNvGrpSpPr/>
          <p:nvPr/>
        </p:nvGrpSpPr>
        <p:grpSpPr>
          <a:xfrm>
            <a:off x="580185" y="4162617"/>
            <a:ext cx="1537978" cy="1537978"/>
            <a:chOff x="6902827" y="4048153"/>
            <a:chExt cx="1537978" cy="15379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6EA725B-70EF-40AF-A43A-8475D4C21A3E}"/>
                </a:ext>
              </a:extLst>
            </p:cNvPr>
            <p:cNvSpPr/>
            <p:nvPr/>
          </p:nvSpPr>
          <p:spPr>
            <a:xfrm>
              <a:off x="6902827" y="4048153"/>
              <a:ext cx="1537978" cy="1537978"/>
            </a:xfrm>
            <a:prstGeom prst="ellipse">
              <a:avLst/>
            </a:prstGeom>
            <a:solidFill>
              <a:srgbClr val="3F26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EDD917-D480-45C5-8374-16966F00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256" y="4323582"/>
              <a:ext cx="987120" cy="98712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19A906B-653D-460C-B0B2-0203DD27ADCF}"/>
              </a:ext>
            </a:extLst>
          </p:cNvPr>
          <p:cNvGrpSpPr/>
          <p:nvPr/>
        </p:nvGrpSpPr>
        <p:grpSpPr>
          <a:xfrm>
            <a:off x="6602988" y="1568211"/>
            <a:ext cx="1537978" cy="1537978"/>
            <a:chOff x="6939859" y="4188288"/>
            <a:chExt cx="1537978" cy="153797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EBB0BDB-0FC0-401F-9515-AB88D243C173}"/>
                </a:ext>
              </a:extLst>
            </p:cNvPr>
            <p:cNvSpPr/>
            <p:nvPr/>
          </p:nvSpPr>
          <p:spPr>
            <a:xfrm>
              <a:off x="6939859" y="4188288"/>
              <a:ext cx="1537978" cy="1537978"/>
            </a:xfrm>
            <a:prstGeom prst="ellipse">
              <a:avLst/>
            </a:prstGeom>
            <a:solidFill>
              <a:srgbClr val="3F26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4FD04CA-3136-4297-B67C-76DF62E08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5862" y="4504291"/>
              <a:ext cx="905973" cy="905973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5265DC7-4E32-4222-800D-08A8DE310BE2}"/>
              </a:ext>
            </a:extLst>
          </p:cNvPr>
          <p:cNvGrpSpPr/>
          <p:nvPr/>
        </p:nvGrpSpPr>
        <p:grpSpPr>
          <a:xfrm>
            <a:off x="6602988" y="4162617"/>
            <a:ext cx="1537978" cy="1537978"/>
            <a:chOff x="6839470" y="4265818"/>
            <a:chExt cx="1537978" cy="153797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4759E2C-A813-43B5-9491-C1F3528DECDB}"/>
                </a:ext>
              </a:extLst>
            </p:cNvPr>
            <p:cNvSpPr/>
            <p:nvPr/>
          </p:nvSpPr>
          <p:spPr>
            <a:xfrm>
              <a:off x="6839470" y="4265818"/>
              <a:ext cx="1537978" cy="1537978"/>
            </a:xfrm>
            <a:prstGeom prst="ellipse">
              <a:avLst/>
            </a:prstGeom>
            <a:solidFill>
              <a:srgbClr val="3F26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544B83A-3D01-46E2-B17F-D00772142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0801" y="4457149"/>
              <a:ext cx="1155316" cy="1155316"/>
            </a:xfrm>
            <a:prstGeom prst="rect">
              <a:avLst/>
            </a:prstGeom>
          </p:spPr>
        </p:pic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4493803B-F9EA-417D-A874-A8B4B6FABDF0}"/>
              </a:ext>
            </a:extLst>
          </p:cNvPr>
          <p:cNvSpPr/>
          <p:nvPr/>
        </p:nvSpPr>
        <p:spPr>
          <a:xfrm>
            <a:off x="6319550" y="3577374"/>
            <a:ext cx="2104854" cy="566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Kaunter</a:t>
            </a:r>
            <a:endParaRPr lang="en-US" sz="2400" b="1" dirty="0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0D45524-9488-4672-9041-803EA4D90196}"/>
              </a:ext>
            </a:extLst>
          </p:cNvPr>
          <p:cNvSpPr txBox="1"/>
          <p:nvPr/>
        </p:nvSpPr>
        <p:spPr>
          <a:xfrm>
            <a:off x="8140966" y="4423775"/>
            <a:ext cx="5463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Pejabat HASiL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dahulunya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dikenali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cawangan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Negeri</a:t>
            </a:r>
          </a:p>
        </p:txBody>
      </p:sp>
    </p:spTree>
    <p:extLst>
      <p:ext uri="{BB962C8B-B14F-4D97-AF65-F5344CB8AC3E}">
        <p14:creationId xmlns:p14="http://schemas.microsoft.com/office/powerpoint/2010/main" val="145814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DD50-12C2-4D42-1F54-09D242875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B8B99-DE4D-35C7-421D-21D0F013EDC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err="1"/>
              <a:t>Pengenalan</a:t>
            </a:r>
            <a:r>
              <a:rPr lang="en-US"/>
              <a:t> e-</a:t>
            </a:r>
            <a:r>
              <a:rPr lang="en-US" err="1"/>
              <a:t>Invois</a:t>
            </a:r>
            <a:r>
              <a:rPr lang="en-US"/>
              <a:t> di Malaysia</a:t>
            </a:r>
          </a:p>
        </p:txBody>
      </p:sp>
    </p:spTree>
    <p:extLst>
      <p:ext uri="{BB962C8B-B14F-4D97-AF65-F5344CB8AC3E}">
        <p14:creationId xmlns:p14="http://schemas.microsoft.com/office/powerpoint/2010/main" val="2687218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1E948-83F3-EDCC-474C-55FF4B4A5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43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BDF652-96DF-4C84-4CDF-AB0810A7D776}"/>
              </a:ext>
            </a:extLst>
          </p:cNvPr>
          <p:cNvSpPr txBox="1">
            <a:spLocks/>
          </p:cNvSpPr>
          <p:nvPr/>
        </p:nvSpPr>
        <p:spPr>
          <a:xfrm>
            <a:off x="441059" y="218087"/>
            <a:ext cx="10872443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3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9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Lebih</a:t>
            </a:r>
            <a:r>
              <a:rPr lang="en-US" dirty="0"/>
              <a:t> 20 Negara Di Dunia Telah </a:t>
            </a:r>
            <a:r>
              <a:rPr lang="en-US" dirty="0" err="1"/>
              <a:t>Melaksanakan</a:t>
            </a:r>
            <a:r>
              <a:rPr lang="en-US" dirty="0"/>
              <a:t> </a:t>
            </a:r>
            <a:r>
              <a:rPr lang="en-US" dirty="0" err="1"/>
              <a:t>e-Invois</a:t>
            </a:r>
            <a:endParaRPr lang="en-US" dirty="0"/>
          </a:p>
        </p:txBody>
      </p:sp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D6A30F1A-2063-AC14-4022-6407F885900F}"/>
              </a:ext>
            </a:extLst>
          </p:cNvPr>
          <p:cNvPicPr/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5" y="1454184"/>
            <a:ext cx="8322109" cy="44324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1F3A91-345B-8083-2D5A-49E0928B7731}"/>
              </a:ext>
            </a:extLst>
          </p:cNvPr>
          <p:cNvGrpSpPr/>
          <p:nvPr/>
        </p:nvGrpSpPr>
        <p:grpSpPr>
          <a:xfrm>
            <a:off x="660141" y="2006300"/>
            <a:ext cx="11008965" cy="3148894"/>
            <a:chOff x="660141" y="1663832"/>
            <a:chExt cx="11008965" cy="3148894"/>
          </a:xfrm>
        </p:grpSpPr>
        <p:sp>
          <p:nvSpPr>
            <p:cNvPr id="6" name="AutoShape 6" descr="Flag of Egypt - Wikipedia">
              <a:extLst>
                <a:ext uri="{FF2B5EF4-FFF2-40B4-BE49-F238E27FC236}">
                  <a16:creationId xmlns:a16="http://schemas.microsoft.com/office/drawing/2014/main" id="{79FB82DE-1C72-089B-6AA9-49B26EF9EF5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88555" y="420458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CF59A80-3BAC-3B91-02E2-AE428BED95BC}"/>
                </a:ext>
              </a:extLst>
            </p:cNvPr>
            <p:cNvCxnSpPr/>
            <p:nvPr/>
          </p:nvCxnSpPr>
          <p:spPr>
            <a:xfrm>
              <a:off x="682505" y="3289983"/>
              <a:ext cx="8539163" cy="0"/>
            </a:xfrm>
            <a:prstGeom prst="straightConnector1">
              <a:avLst/>
            </a:prstGeom>
            <a:ln>
              <a:solidFill>
                <a:srgbClr val="AFBFD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04EEB8-A43D-817C-7E28-945F953BF153}"/>
                </a:ext>
              </a:extLst>
            </p:cNvPr>
            <p:cNvSpPr txBox="1">
              <a:spLocks/>
            </p:cNvSpPr>
            <p:nvPr/>
          </p:nvSpPr>
          <p:spPr>
            <a:xfrm>
              <a:off x="6643573" y="2006251"/>
              <a:ext cx="1199284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Greece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1C5C60D-7066-8418-39EF-D5D9328F70F5}"/>
                </a:ext>
              </a:extLst>
            </p:cNvPr>
            <p:cNvSpPr/>
            <p:nvPr/>
          </p:nvSpPr>
          <p:spPr>
            <a:xfrm>
              <a:off x="6925558" y="1663832"/>
              <a:ext cx="609883" cy="250077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2021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34F4F0-57EC-F21C-C0E9-098667108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4130" y="28353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463C66-E0F9-1BCF-63CB-338296899E17}"/>
                </a:ext>
              </a:extLst>
            </p:cNvPr>
            <p:cNvSpPr txBox="1">
              <a:spLocks/>
            </p:cNvSpPr>
            <p:nvPr/>
          </p:nvSpPr>
          <p:spPr>
            <a:xfrm>
              <a:off x="1658917" y="2006251"/>
              <a:ext cx="982424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South </a:t>
              </a:r>
            </a:p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Korea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3C4819-5289-B9C4-0D90-F550BE60AB3C}"/>
                </a:ext>
              </a:extLst>
            </p:cNvPr>
            <p:cNvSpPr/>
            <p:nvPr/>
          </p:nvSpPr>
          <p:spPr>
            <a:xfrm>
              <a:off x="1858210" y="1663832"/>
              <a:ext cx="609883" cy="250077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2011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766C1C2-F572-B611-2CC0-EC250FDB05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1761" y="28353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 descr="cdn.britannica.com/47/6847-004-7D668BB0/Flag-Br...">
              <a:extLst>
                <a:ext uri="{FF2B5EF4-FFF2-40B4-BE49-F238E27FC236}">
                  <a16:creationId xmlns:a16="http://schemas.microsoft.com/office/drawing/2014/main" id="{275564AA-1B66-E3C9-1F85-17D317971F3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73" y="2436378"/>
              <a:ext cx="54864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B80EF5-A7D1-7809-2264-4CBB05198336}"/>
                </a:ext>
              </a:extLst>
            </p:cNvPr>
            <p:cNvSpPr txBox="1">
              <a:spLocks/>
            </p:cNvSpPr>
            <p:nvPr/>
          </p:nvSpPr>
          <p:spPr>
            <a:xfrm>
              <a:off x="2497117" y="2006251"/>
              <a:ext cx="982424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Chile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C26AC1-3777-E558-B7EA-6DEC984ABE40}"/>
                </a:ext>
              </a:extLst>
            </p:cNvPr>
            <p:cNvSpPr/>
            <p:nvPr/>
          </p:nvSpPr>
          <p:spPr>
            <a:xfrm>
              <a:off x="2702768" y="1663832"/>
              <a:ext cx="609883" cy="250077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2014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FCADBE-220B-21AD-53FA-C59512EF06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525" y="28353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E787D7-72F9-93B1-D52E-FDE9A4D8C8D3}"/>
                </a:ext>
              </a:extLst>
            </p:cNvPr>
            <p:cNvSpPr txBox="1">
              <a:spLocks/>
            </p:cNvSpPr>
            <p:nvPr/>
          </p:nvSpPr>
          <p:spPr>
            <a:xfrm>
              <a:off x="3396697" y="2006251"/>
              <a:ext cx="921044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Indonesia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930DA7-FCDC-050F-4881-DE3CA1D604D5}"/>
                </a:ext>
              </a:extLst>
            </p:cNvPr>
            <p:cNvSpPr/>
            <p:nvPr/>
          </p:nvSpPr>
          <p:spPr>
            <a:xfrm>
              <a:off x="3547326" y="1663832"/>
              <a:ext cx="609883" cy="250077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2016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C7E4C1-3EAA-D19A-4C2C-F2C11C03E5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7289" y="28353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658F3F2-8097-1997-DE8D-C2AB290E102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15491" r="14557"/>
            <a:stretch/>
          </p:blipFill>
          <p:spPr>
            <a:xfrm>
              <a:off x="1882720" y="2436378"/>
              <a:ext cx="548640" cy="548640"/>
            </a:xfrm>
            <a:prstGeom prst="ellipse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6EACC1-4D46-9AB0-DFFC-82E926389AB6}"/>
                </a:ext>
              </a:extLst>
            </p:cNvPr>
            <p:cNvSpPr txBox="1">
              <a:spLocks/>
            </p:cNvSpPr>
            <p:nvPr/>
          </p:nvSpPr>
          <p:spPr>
            <a:xfrm>
              <a:off x="4166929" y="2006251"/>
              <a:ext cx="100892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826C5BC-2043-8BCC-2475-3E78DEF09155}"/>
                </a:ext>
              </a:extLst>
            </p:cNvPr>
            <p:cNvSpPr/>
            <p:nvPr/>
          </p:nvSpPr>
          <p:spPr>
            <a:xfrm>
              <a:off x="4391884" y="1663832"/>
              <a:ext cx="609883" cy="250077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2017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5DB0DD9-A4C8-BABF-7F2C-AA0DC7E15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9986" y="28353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1908671-CAEB-F8E3-E8A9-8086EDF68593}"/>
                </a:ext>
              </a:extLst>
            </p:cNvPr>
            <p:cNvSpPr txBox="1">
              <a:spLocks/>
            </p:cNvSpPr>
            <p:nvPr/>
          </p:nvSpPr>
          <p:spPr>
            <a:xfrm>
              <a:off x="5031633" y="2006251"/>
              <a:ext cx="982424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Singapore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280CCF7-F049-8748-2A43-3AABF86F45BC}"/>
                </a:ext>
              </a:extLst>
            </p:cNvPr>
            <p:cNvSpPr/>
            <p:nvPr/>
          </p:nvSpPr>
          <p:spPr>
            <a:xfrm>
              <a:off x="5236442" y="1663832"/>
              <a:ext cx="609883" cy="250077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2019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30761D7-7571-7F73-7606-4D2EAE08F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8034" y="28353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0" descr="Flag of Chile | History, Design, Colors | Britannica">
              <a:extLst>
                <a:ext uri="{FF2B5EF4-FFF2-40B4-BE49-F238E27FC236}">
                  <a16:creationId xmlns:a16="http://schemas.microsoft.com/office/drawing/2014/main" id="{6B70D3C4-7A8A-E58F-1898-C2564FDDF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167" y="2436378"/>
              <a:ext cx="550531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1F18532-26F3-B0C8-C28B-1DC74240B01D}"/>
                </a:ext>
              </a:extLst>
            </p:cNvPr>
            <p:cNvSpPr txBox="1">
              <a:spLocks/>
            </p:cNvSpPr>
            <p:nvPr/>
          </p:nvSpPr>
          <p:spPr>
            <a:xfrm>
              <a:off x="5785457" y="2006251"/>
              <a:ext cx="1199284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Egypt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62013DA-27D6-568D-BADF-10041DF5523B}"/>
                </a:ext>
              </a:extLst>
            </p:cNvPr>
            <p:cNvSpPr/>
            <p:nvPr/>
          </p:nvSpPr>
          <p:spPr>
            <a:xfrm>
              <a:off x="6081000" y="1663832"/>
              <a:ext cx="609883" cy="250077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2020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BEC7464-5994-150A-33BB-69B04DD16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6082" y="28353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3BEBF26-4F45-41C1-1606-23EC78FEDF52}"/>
                </a:ext>
              </a:extLst>
            </p:cNvPr>
            <p:cNvSpPr txBox="1">
              <a:spLocks/>
            </p:cNvSpPr>
            <p:nvPr/>
          </p:nvSpPr>
          <p:spPr>
            <a:xfrm>
              <a:off x="7538057" y="2006251"/>
              <a:ext cx="100892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Vietnam 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B9297CC-8E28-10C2-8493-F54912F73240}"/>
                </a:ext>
              </a:extLst>
            </p:cNvPr>
            <p:cNvSpPr/>
            <p:nvPr/>
          </p:nvSpPr>
          <p:spPr>
            <a:xfrm>
              <a:off x="7770116" y="1663832"/>
              <a:ext cx="609883" cy="250077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2022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BE070F9-EB4A-4258-42C0-275C7133BE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2178" y="28353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9A4A7DF-CE76-7D1D-133E-AF7D9025ACD0}"/>
                </a:ext>
              </a:extLst>
            </p:cNvPr>
            <p:cNvSpPr txBox="1">
              <a:spLocks/>
            </p:cNvSpPr>
            <p:nvPr/>
          </p:nvSpPr>
          <p:spPr>
            <a:xfrm>
              <a:off x="8300057" y="2006251"/>
              <a:ext cx="1199284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Japan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AB3A95F2-C85A-1994-F12A-CD9E02C291E4}"/>
                </a:ext>
              </a:extLst>
            </p:cNvPr>
            <p:cNvSpPr/>
            <p:nvPr/>
          </p:nvSpPr>
          <p:spPr>
            <a:xfrm>
              <a:off x="8614674" y="1663832"/>
              <a:ext cx="609883" cy="250077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2023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D80598E-6513-6B49-C14F-0EBBA70F48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0230" y="28353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4">
              <a:extLst>
                <a:ext uri="{FF2B5EF4-FFF2-40B4-BE49-F238E27FC236}">
                  <a16:creationId xmlns:a16="http://schemas.microsoft.com/office/drawing/2014/main" id="{14CC4FF9-9328-B248-1F11-C4266CFA5A29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952" y="2436378"/>
              <a:ext cx="54864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72C5DB4-0374-6F43-B87E-B92FD10F7121}"/>
                </a:ext>
              </a:extLst>
            </p:cNvPr>
            <p:cNvSpPr txBox="1">
              <a:spLocks/>
            </p:cNvSpPr>
            <p:nvPr/>
          </p:nvSpPr>
          <p:spPr>
            <a:xfrm>
              <a:off x="814129" y="2006251"/>
              <a:ext cx="100892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Brazil  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87F0395-5502-DE66-3A62-3B7EEE72DA18}"/>
                </a:ext>
              </a:extLst>
            </p:cNvPr>
            <p:cNvSpPr/>
            <p:nvPr/>
          </p:nvSpPr>
          <p:spPr>
            <a:xfrm>
              <a:off x="1013652" y="1663832"/>
              <a:ext cx="609883" cy="250077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2008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6F4F5AF-A7EB-A56E-76AF-6EE3B7A109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3997" y="28353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CE1A007-29C9-699B-B57E-92135AD7D720}"/>
                </a:ext>
              </a:extLst>
            </p:cNvPr>
            <p:cNvSpPr txBox="1">
              <a:spLocks/>
            </p:cNvSpPr>
            <p:nvPr/>
          </p:nvSpPr>
          <p:spPr>
            <a:xfrm>
              <a:off x="8203941" y="4276399"/>
              <a:ext cx="615423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China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030296F1-E123-4087-AD74-3A814DF4FD34}"/>
                </a:ext>
              </a:extLst>
            </p:cNvPr>
            <p:cNvSpPr/>
            <p:nvPr/>
          </p:nvSpPr>
          <p:spPr>
            <a:xfrm>
              <a:off x="8203941" y="4585383"/>
              <a:ext cx="609883" cy="227343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2022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39248C-7B80-8C2E-D153-73FB6B7A41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4556" y="32712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050E39A-C735-A2E2-0BC8-C04EF7CB156B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14504" r="14947"/>
            <a:stretch/>
          </p:blipFill>
          <p:spPr>
            <a:xfrm>
              <a:off x="8584941" y="2436378"/>
              <a:ext cx="576000" cy="548640"/>
            </a:xfrm>
            <a:prstGeom prst="ellipse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2435F67-54F3-EF1B-E8E3-EBEE78BF5A2D}"/>
                </a:ext>
              </a:extLst>
            </p:cNvPr>
            <p:cNvSpPr txBox="1">
              <a:spLocks/>
            </p:cNvSpPr>
            <p:nvPr/>
          </p:nvSpPr>
          <p:spPr>
            <a:xfrm>
              <a:off x="1289657" y="4276399"/>
              <a:ext cx="1199284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Mexico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76469F63-94D7-6B8A-810A-71B39C2BBB34}"/>
                </a:ext>
              </a:extLst>
            </p:cNvPr>
            <p:cNvSpPr/>
            <p:nvPr/>
          </p:nvSpPr>
          <p:spPr>
            <a:xfrm>
              <a:off x="1565823" y="4585383"/>
              <a:ext cx="609883" cy="227343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2011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A4429C0-4E5B-5A0D-02C5-AC06204946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5206" y="32712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4" descr="Flag of Singapore - Wikipedia">
              <a:extLst>
                <a:ext uri="{FF2B5EF4-FFF2-40B4-BE49-F238E27FC236}">
                  <a16:creationId xmlns:a16="http://schemas.microsoft.com/office/drawing/2014/main" id="{E1CB9BDB-31EB-84D7-8872-C942FCBE2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399" y="2436378"/>
              <a:ext cx="547485" cy="54880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89B6BE8-7F30-E0CB-853A-4EA752871CEF}"/>
                </a:ext>
              </a:extLst>
            </p:cNvPr>
            <p:cNvSpPr txBox="1">
              <a:spLocks/>
            </p:cNvSpPr>
            <p:nvPr/>
          </p:nvSpPr>
          <p:spPr>
            <a:xfrm>
              <a:off x="2107941" y="4276399"/>
              <a:ext cx="1199284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Italy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D8791B4-D106-ECC0-1E5A-C5D87F74A903}"/>
                </a:ext>
              </a:extLst>
            </p:cNvPr>
            <p:cNvSpPr/>
            <p:nvPr/>
          </p:nvSpPr>
          <p:spPr>
            <a:xfrm>
              <a:off x="2395588" y="4585383"/>
              <a:ext cx="609883" cy="227343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2014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729E0B5-0CC2-0E05-2488-1DACDC026B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6374" y="32712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EA060B8-D464-0C0C-61AB-916343A94C6B}"/>
                </a:ext>
              </a:extLst>
            </p:cNvPr>
            <p:cNvSpPr txBox="1">
              <a:spLocks/>
            </p:cNvSpPr>
            <p:nvPr/>
          </p:nvSpPr>
          <p:spPr>
            <a:xfrm>
              <a:off x="660141" y="4276399"/>
              <a:ext cx="758023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Denmark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58C5D0A0-1E18-930A-5E29-6AB9F6D7D603}"/>
                </a:ext>
              </a:extLst>
            </p:cNvPr>
            <p:cNvSpPr/>
            <p:nvPr/>
          </p:nvSpPr>
          <p:spPr>
            <a:xfrm>
              <a:off x="736058" y="4585383"/>
              <a:ext cx="609883" cy="227343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2005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4BE8734-EE4D-27D1-25C1-DBE661036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307" y="32712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DCCDB54-1B9C-2EEF-ED34-E1E742611B25}"/>
                </a:ext>
              </a:extLst>
            </p:cNvPr>
            <p:cNvSpPr txBox="1">
              <a:spLocks/>
            </p:cNvSpPr>
            <p:nvPr/>
          </p:nvSpPr>
          <p:spPr>
            <a:xfrm>
              <a:off x="3022341" y="4276399"/>
              <a:ext cx="100892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Spain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E1DDAFAC-52FB-5E20-75BD-B1CB65E12D22}"/>
                </a:ext>
              </a:extLst>
            </p:cNvPr>
            <p:cNvSpPr/>
            <p:nvPr/>
          </p:nvSpPr>
          <p:spPr>
            <a:xfrm>
              <a:off x="3225353" y="4585383"/>
              <a:ext cx="609883" cy="227343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2015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00DAD83-D84A-992F-B8EB-E08F9DA70E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7542" y="32712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12" descr="Download Flag, Country, Egypt. Royalty-Free Vector Graphic - Pixabay">
              <a:extLst>
                <a:ext uri="{FF2B5EF4-FFF2-40B4-BE49-F238E27FC236}">
                  <a16:creationId xmlns:a16="http://schemas.microsoft.com/office/drawing/2014/main" id="{9CE2AAF3-1BC5-CC54-A9A9-03F62091D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691" y="2436378"/>
              <a:ext cx="546074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C0476AA-14FB-9DC3-C099-361D3A46ABC1}"/>
                </a:ext>
              </a:extLst>
            </p:cNvPr>
            <p:cNvSpPr txBox="1">
              <a:spLocks/>
            </p:cNvSpPr>
            <p:nvPr/>
          </p:nvSpPr>
          <p:spPr>
            <a:xfrm>
              <a:off x="3915852" y="4276399"/>
              <a:ext cx="1008928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Thailand</a:t>
              </a:r>
            </a:p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C2E18503-F04E-02CF-40AE-CF97BB8E905C}"/>
                </a:ext>
              </a:extLst>
            </p:cNvPr>
            <p:cNvSpPr/>
            <p:nvPr/>
          </p:nvSpPr>
          <p:spPr>
            <a:xfrm>
              <a:off x="4055118" y="4585383"/>
              <a:ext cx="609883" cy="227343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2017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14322E6-3A05-A7F9-0286-81213F22AB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8710" y="32712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587015F-FD64-6955-6A29-DE730778B4BD}"/>
                </a:ext>
              </a:extLst>
            </p:cNvPr>
            <p:cNvSpPr txBox="1">
              <a:spLocks/>
            </p:cNvSpPr>
            <p:nvPr/>
          </p:nvSpPr>
          <p:spPr>
            <a:xfrm>
              <a:off x="4697328" y="4276399"/>
              <a:ext cx="100892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959023BA-BB1C-4697-DC13-3A89EAC750C2}"/>
                </a:ext>
              </a:extLst>
            </p:cNvPr>
            <p:cNvSpPr/>
            <p:nvPr/>
          </p:nvSpPr>
          <p:spPr>
            <a:xfrm>
              <a:off x="4884883" y="4585383"/>
              <a:ext cx="609883" cy="227343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2018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520E45A-89E2-225B-A9B2-91B368C682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9878" y="32712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48" descr="Yunani - Wikipedia Bahasa Melayu, ensiklopedia bebas">
              <a:extLst>
                <a:ext uri="{FF2B5EF4-FFF2-40B4-BE49-F238E27FC236}">
                  <a16:creationId xmlns:a16="http://schemas.microsoft.com/office/drawing/2014/main" id="{282D2B0B-577E-8681-6024-2418C3DD9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572" y="2436378"/>
              <a:ext cx="544067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8F0D4C-E478-4C1B-88BA-30E8CBA6B6F8}"/>
                </a:ext>
              </a:extLst>
            </p:cNvPr>
            <p:cNvSpPr txBox="1">
              <a:spLocks/>
            </p:cNvSpPr>
            <p:nvPr/>
          </p:nvSpPr>
          <p:spPr>
            <a:xfrm>
              <a:off x="7080857" y="4276399"/>
              <a:ext cx="1199284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Philippines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FC2756BA-4D27-CB6F-3F22-9D16B32BB976}"/>
                </a:ext>
              </a:extLst>
            </p:cNvPr>
            <p:cNvSpPr/>
            <p:nvPr/>
          </p:nvSpPr>
          <p:spPr>
            <a:xfrm>
              <a:off x="7374178" y="4585383"/>
              <a:ext cx="609883" cy="227343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2022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B6F7440-34F5-CFAE-E591-5C76CA6F08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3382" y="32712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Picture 6" descr="Flag of China | Meaning, Symbolism &amp; History | Britannica">
              <a:extLst>
                <a:ext uri="{FF2B5EF4-FFF2-40B4-BE49-F238E27FC236}">
                  <a16:creationId xmlns:a16="http://schemas.microsoft.com/office/drawing/2014/main" id="{7D4B6FDA-93C0-19D5-631E-C71BBB860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69"/>
            <a:stretch/>
          </p:blipFill>
          <p:spPr bwMode="auto">
            <a:xfrm>
              <a:off x="8196921" y="3594783"/>
              <a:ext cx="54969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BD4DBF0-6233-8B69-E294-832B1F9299E7}"/>
                </a:ext>
              </a:extLst>
            </p:cNvPr>
            <p:cNvSpPr txBox="1">
              <a:spLocks/>
            </p:cNvSpPr>
            <p:nvPr/>
          </p:nvSpPr>
          <p:spPr>
            <a:xfrm>
              <a:off x="6196780" y="4226704"/>
              <a:ext cx="1199284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Saudi </a:t>
              </a:r>
              <a:b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Arabia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FDAA8F2E-8A7B-68E1-E516-2E46557FF621}"/>
                </a:ext>
              </a:extLst>
            </p:cNvPr>
            <p:cNvSpPr/>
            <p:nvPr/>
          </p:nvSpPr>
          <p:spPr>
            <a:xfrm>
              <a:off x="6544413" y="4585383"/>
              <a:ext cx="609883" cy="227343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2021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3E07F9C-BB4B-A9F4-CBA6-1159CB718C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2214" y="32712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Picture 8" descr="Flag of Vietnam - Wikipedia">
              <a:extLst>
                <a:ext uri="{FF2B5EF4-FFF2-40B4-BE49-F238E27FC236}">
                  <a16:creationId xmlns:a16="http://schemas.microsoft.com/office/drawing/2014/main" id="{7257A722-2C74-D6FC-5F71-19CB2C2B13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9" r="19380"/>
            <a:stretch/>
          </p:blipFill>
          <p:spPr bwMode="auto">
            <a:xfrm>
              <a:off x="7745446" y="2436378"/>
              <a:ext cx="54969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1A78DC5-D5A6-0BBE-B9D0-578B583C85A2}"/>
                </a:ext>
              </a:extLst>
            </p:cNvPr>
            <p:cNvSpPr txBox="1">
              <a:spLocks/>
            </p:cNvSpPr>
            <p:nvPr/>
          </p:nvSpPr>
          <p:spPr>
            <a:xfrm>
              <a:off x="5478804" y="4276399"/>
              <a:ext cx="100892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3943">
                <a:defRPr/>
              </a:pPr>
              <a:r>
                <a:rPr lang="en-US" sz="1200" b="1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 </a:t>
              </a:r>
              <a:endParaRPr lang="en-US" sz="1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5FBD4F9-ACEE-81F1-F865-63C4C9BB03F6}"/>
                </a:ext>
              </a:extLst>
            </p:cNvPr>
            <p:cNvSpPr/>
            <p:nvPr/>
          </p:nvSpPr>
          <p:spPr>
            <a:xfrm>
              <a:off x="5714648" y="4585383"/>
              <a:ext cx="609883" cy="227343"/>
            </a:xfrm>
            <a:prstGeom prst="round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2020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869C328-CD33-CC1B-E6C2-652B37C66D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1046" y="3271261"/>
              <a:ext cx="0" cy="435824"/>
            </a:xfrm>
            <a:prstGeom prst="line">
              <a:avLst/>
            </a:prstGeom>
            <a:noFill/>
            <a:ln w="12700">
              <a:solidFill>
                <a:srgbClr val="AFBFD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Picture 10">
              <a:extLst>
                <a:ext uri="{FF2B5EF4-FFF2-40B4-BE49-F238E27FC236}">
                  <a16:creationId xmlns:a16="http://schemas.microsoft.com/office/drawing/2014/main" id="{728EE386-3225-740B-6B16-DE4254024B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776"/>
            <a:stretch/>
          </p:blipFill>
          <p:spPr bwMode="auto">
            <a:xfrm>
              <a:off x="7378178" y="3594783"/>
              <a:ext cx="545439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4" descr="Flag of Denmark | Meaning, Colors &amp; History | Britannica">
              <a:extLst>
                <a:ext uri="{FF2B5EF4-FFF2-40B4-BE49-F238E27FC236}">
                  <a16:creationId xmlns:a16="http://schemas.microsoft.com/office/drawing/2014/main" id="{5B5A246C-A38D-BD02-F867-A6A3D064DCC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301" y="3594783"/>
              <a:ext cx="54864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101" descr="History of the Mexican Flag">
              <a:extLst>
                <a:ext uri="{FF2B5EF4-FFF2-40B4-BE49-F238E27FC236}">
                  <a16:creationId xmlns:a16="http://schemas.microsoft.com/office/drawing/2014/main" id="{8DABFF60-A4C2-5F29-414E-98CF17D9C28A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44" y="3594783"/>
              <a:ext cx="54864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0" descr="Flag of Italy - Wikipedia">
              <a:extLst>
                <a:ext uri="{FF2B5EF4-FFF2-40B4-BE49-F238E27FC236}">
                  <a16:creationId xmlns:a16="http://schemas.microsoft.com/office/drawing/2014/main" id="{5006DE5F-80E9-3DF6-A19B-13D28C0EB1E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187" y="3594783"/>
              <a:ext cx="54864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36" descr="Spain Flag Images – Browse 115,146 Stock Photos, Vectors, and Video | Adobe  Stock">
              <a:extLst>
                <a:ext uri="{FF2B5EF4-FFF2-40B4-BE49-F238E27FC236}">
                  <a16:creationId xmlns:a16="http://schemas.microsoft.com/office/drawing/2014/main" id="{EA0716BC-19A2-D63B-78CA-F0F406BED52E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3130" y="3594783"/>
              <a:ext cx="54864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52" descr="Flag of Thailand | Symbols, Colors, Design | Britannica">
              <a:extLst>
                <a:ext uri="{FF2B5EF4-FFF2-40B4-BE49-F238E27FC236}">
                  <a16:creationId xmlns:a16="http://schemas.microsoft.com/office/drawing/2014/main" id="{4D050005-A34B-975A-B2F1-419369B95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073" y="3594783"/>
              <a:ext cx="55205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6" descr="Flag of India - Wikipedia">
              <a:extLst>
                <a:ext uri="{FF2B5EF4-FFF2-40B4-BE49-F238E27FC236}">
                  <a16:creationId xmlns:a16="http://schemas.microsoft.com/office/drawing/2014/main" id="{ADFEA88E-8B4D-C440-8D8B-5A249F8A6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2369" y="3594783"/>
              <a:ext cx="550563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6" descr="Flag of Australia | History, Meaning &amp; Design | Britannica">
              <a:extLst>
                <a:ext uri="{FF2B5EF4-FFF2-40B4-BE49-F238E27FC236}">
                  <a16:creationId xmlns:a16="http://schemas.microsoft.com/office/drawing/2014/main" id="{6E52CC11-9FFB-7B90-6889-757AAC8EE4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7" r="31129"/>
            <a:stretch/>
          </p:blipFill>
          <p:spPr bwMode="auto">
            <a:xfrm>
              <a:off x="4910426" y="3594783"/>
              <a:ext cx="54864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42">
              <a:extLst>
                <a:ext uri="{FF2B5EF4-FFF2-40B4-BE49-F238E27FC236}">
                  <a16:creationId xmlns:a16="http://schemas.microsoft.com/office/drawing/2014/main" id="{C41F790F-0DFD-C5C7-F556-F0DD80A204E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235" y="3594783"/>
              <a:ext cx="54864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0C957D96-C5E3-128D-251C-5D02114F3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505" y="2436378"/>
              <a:ext cx="548640" cy="5486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F16550D3-4A5D-AE5B-BFDB-B2471C89BE9C}"/>
                </a:ext>
              </a:extLst>
            </p:cNvPr>
            <p:cNvSpPr/>
            <p:nvPr/>
          </p:nvSpPr>
          <p:spPr>
            <a:xfrm>
              <a:off x="9637793" y="2511664"/>
              <a:ext cx="2031313" cy="1556638"/>
            </a:xfrm>
            <a:prstGeom prst="roundRect">
              <a:avLst>
                <a:gd name="adj" fmla="val 7149"/>
              </a:avLst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 anchorCtr="0"/>
            <a:lstStyle/>
            <a:p>
              <a:pPr algn="ctr" defTabSz="975390"/>
              <a:r>
                <a:rPr lang="en-US" sz="1600" b="1" i="1" dirty="0">
                  <a:solidFill>
                    <a:srgbClr val="151D85"/>
                  </a:solidFill>
                  <a:latin typeface="Arial" panose="020B0604020202020204" pitchFamily="34" charset="0"/>
                </a:rPr>
                <a:t>Malaysia </a:t>
              </a:r>
              <a:r>
                <a:rPr lang="en-US" sz="1600" b="1" i="1" dirty="0" err="1">
                  <a:solidFill>
                    <a:srgbClr val="151D85"/>
                  </a:solidFill>
                  <a:latin typeface="Arial" panose="020B0604020202020204" pitchFamily="34" charset="0"/>
                </a:rPr>
                <a:t>mula</a:t>
              </a:r>
              <a:r>
                <a:rPr lang="en-US" sz="1600" b="1" i="1" dirty="0">
                  <a:solidFill>
                    <a:srgbClr val="151D85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i="1" dirty="0" err="1">
                  <a:solidFill>
                    <a:srgbClr val="151D85"/>
                  </a:solidFill>
                  <a:latin typeface="Arial" panose="020B0604020202020204" pitchFamily="34" charset="0"/>
                </a:rPr>
                <a:t>melaksanakan</a:t>
              </a:r>
              <a:r>
                <a:rPr lang="en-US" sz="1600" b="1" i="1" dirty="0">
                  <a:solidFill>
                    <a:srgbClr val="151D85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 defTabSz="975390"/>
              <a:r>
                <a:rPr lang="en-US" sz="1600" b="1" i="1" dirty="0" err="1">
                  <a:solidFill>
                    <a:srgbClr val="151D85"/>
                  </a:solidFill>
                  <a:latin typeface="Arial" panose="020B0604020202020204" pitchFamily="34" charset="0"/>
                </a:rPr>
                <a:t>e-Invois</a:t>
              </a:r>
              <a:r>
                <a:rPr lang="en-US" sz="1600" b="1" i="1" dirty="0">
                  <a:solidFill>
                    <a:srgbClr val="151D85"/>
                  </a:solidFill>
                  <a:latin typeface="Arial" panose="020B0604020202020204" pitchFamily="34" charset="0"/>
                </a:rPr>
                <a:t> pada</a:t>
              </a:r>
              <a:br>
                <a:rPr lang="en-US" sz="1600" b="1" i="1" dirty="0">
                  <a:solidFill>
                    <a:srgbClr val="151D85"/>
                  </a:solidFill>
                  <a:latin typeface="Arial" panose="020B0604020202020204" pitchFamily="34" charset="0"/>
                </a:rPr>
              </a:br>
              <a:r>
                <a:rPr lang="en-US" sz="1600" b="1" i="1" dirty="0">
                  <a:solidFill>
                    <a:srgbClr val="151D85"/>
                  </a:solidFill>
                  <a:latin typeface="Arial" panose="020B0604020202020204" pitchFamily="34" charset="0"/>
                </a:rPr>
                <a:t>1 </a:t>
              </a:r>
              <a:r>
                <a:rPr lang="en-US" sz="1600" b="1" i="1" dirty="0" err="1">
                  <a:solidFill>
                    <a:srgbClr val="151D85"/>
                  </a:solidFill>
                  <a:latin typeface="Arial" panose="020B0604020202020204" pitchFamily="34" charset="0"/>
                </a:rPr>
                <a:t>Ogos</a:t>
              </a:r>
              <a:r>
                <a:rPr lang="en-US" sz="1600" b="1" i="1" dirty="0">
                  <a:solidFill>
                    <a:srgbClr val="151D85"/>
                  </a:solidFill>
                  <a:latin typeface="Arial" panose="020B0604020202020204" pitchFamily="34" charset="0"/>
                </a:rPr>
                <a:t> 2024</a:t>
              </a:r>
              <a:endParaRPr lang="en-US" sz="1100" i="1" dirty="0">
                <a:solidFill>
                  <a:srgbClr val="151D85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11" name="Picture 2" descr="World ">
              <a:extLst>
                <a:ext uri="{FF2B5EF4-FFF2-40B4-BE49-F238E27FC236}">
                  <a16:creationId xmlns:a16="http://schemas.microsoft.com/office/drawing/2014/main" id="{F70BD1C0-4312-A97D-0247-D8D8B722D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1139" y="2383163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6119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D7948-B607-CF48-D1D2-D1D0B33F5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A600D28-FFD4-A8F9-7938-F6316825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93" y="1507561"/>
            <a:ext cx="3336804" cy="238614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9D1213A-6DF6-10AD-F873-A140A021D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49" dirty="0" err="1">
                <a:latin typeface="Arial"/>
                <a:cs typeface="Arial"/>
              </a:rPr>
              <a:t>Pelaksanaan</a:t>
            </a:r>
            <a:r>
              <a:rPr lang="en-US" sz="2349" dirty="0">
                <a:latin typeface="Arial"/>
                <a:cs typeface="Arial"/>
              </a:rPr>
              <a:t> </a:t>
            </a:r>
            <a:r>
              <a:rPr lang="en-US" sz="2349" dirty="0" err="1">
                <a:latin typeface="Arial"/>
                <a:cs typeface="Arial"/>
              </a:rPr>
              <a:t>e-Invois</a:t>
            </a:r>
            <a:r>
              <a:rPr lang="en-US" sz="2349" dirty="0">
                <a:latin typeface="Arial"/>
                <a:cs typeface="Arial"/>
              </a:rPr>
              <a:t> </a:t>
            </a:r>
            <a:r>
              <a:rPr lang="en-US" sz="2349" dirty="0" err="1">
                <a:latin typeface="Arial"/>
                <a:cs typeface="Arial"/>
              </a:rPr>
              <a:t>selaras</a:t>
            </a:r>
            <a:r>
              <a:rPr lang="en-US" sz="2349" dirty="0">
                <a:latin typeface="Arial"/>
                <a:cs typeface="Arial"/>
              </a:rPr>
              <a:t> </a:t>
            </a:r>
            <a:r>
              <a:rPr lang="en-US" sz="2349" dirty="0" err="1">
                <a:latin typeface="Arial"/>
                <a:cs typeface="Arial"/>
              </a:rPr>
              <a:t>dengan</a:t>
            </a:r>
            <a:r>
              <a:rPr lang="en-US" sz="2349" dirty="0">
                <a:latin typeface="Arial"/>
                <a:cs typeface="Arial"/>
              </a:rPr>
              <a:t> </a:t>
            </a:r>
            <a:r>
              <a:rPr lang="en-US" sz="2349" dirty="0" err="1">
                <a:latin typeface="Arial"/>
                <a:cs typeface="Arial"/>
              </a:rPr>
              <a:t>objektif</a:t>
            </a:r>
            <a:r>
              <a:rPr lang="en-US" sz="2349" dirty="0">
                <a:latin typeface="Arial"/>
                <a:cs typeface="Arial"/>
              </a:rPr>
              <a:t> </a:t>
            </a:r>
            <a:r>
              <a:rPr lang="en-US" sz="2349" dirty="0" err="1">
                <a:latin typeface="Arial"/>
                <a:cs typeface="Arial"/>
              </a:rPr>
              <a:t>Rancangan</a:t>
            </a:r>
            <a:r>
              <a:rPr lang="en-US" sz="2349" dirty="0">
                <a:latin typeface="Arial"/>
                <a:cs typeface="Arial"/>
              </a:rPr>
              <a:t> Malaysia </a:t>
            </a:r>
            <a:r>
              <a:rPr lang="en-US" sz="2349" dirty="0" err="1">
                <a:latin typeface="Arial"/>
                <a:cs typeface="Arial"/>
              </a:rPr>
              <a:t>ke</a:t>
            </a:r>
            <a:r>
              <a:rPr lang="en-US" sz="2349" dirty="0">
                <a:latin typeface="Arial"/>
                <a:cs typeface="Arial"/>
              </a:rPr>
              <a:t> 13 (RMK13)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DC7BDCC-C2DB-94FC-B29F-66AA3303A95E}"/>
              </a:ext>
            </a:extLst>
          </p:cNvPr>
          <p:cNvSpPr/>
          <p:nvPr/>
        </p:nvSpPr>
        <p:spPr>
          <a:xfrm>
            <a:off x="427962" y="4262742"/>
            <a:ext cx="11342426" cy="2168651"/>
          </a:xfrm>
          <a:prstGeom prst="rect">
            <a:avLst/>
          </a:prstGeom>
          <a:noFill/>
          <a:ln w="76200">
            <a:solidFill>
              <a:srgbClr val="243D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9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929E42B7-2C49-EA9C-76B9-770625B32989}"/>
              </a:ext>
            </a:extLst>
          </p:cNvPr>
          <p:cNvSpPr/>
          <p:nvPr/>
        </p:nvSpPr>
        <p:spPr>
          <a:xfrm>
            <a:off x="427963" y="4264181"/>
            <a:ext cx="1442567" cy="2161401"/>
          </a:xfrm>
          <a:prstGeom prst="homePlate">
            <a:avLst>
              <a:gd name="adj" fmla="val 26616"/>
            </a:avLst>
          </a:prstGeom>
          <a:solidFill>
            <a:srgbClr val="243D95"/>
          </a:solidFill>
          <a:ln>
            <a:solidFill>
              <a:srgbClr val="072A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99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adopting e-Invoice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FA87C59-CA97-06A7-3DF5-023EF541931D}"/>
              </a:ext>
            </a:extLst>
          </p:cNvPr>
          <p:cNvSpPr/>
          <p:nvPr/>
        </p:nvSpPr>
        <p:spPr>
          <a:xfrm>
            <a:off x="3121996" y="4472045"/>
            <a:ext cx="3671109" cy="730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5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Mengurangkan kesilapan kemasukan data serta proses manual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FCD54B8-738A-0F49-E604-5E33418AA246}"/>
              </a:ext>
            </a:extLst>
          </p:cNvPr>
          <p:cNvSpPr/>
          <p:nvPr/>
        </p:nvSpPr>
        <p:spPr>
          <a:xfrm>
            <a:off x="3121995" y="5634132"/>
            <a:ext cx="3671109" cy="472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Mempertingkat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kecekapan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operasi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perniagaan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serta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menjimatkan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masa dan kos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161F474-4642-2596-F3C7-E6BFBA13C9D3}"/>
              </a:ext>
            </a:extLst>
          </p:cNvPr>
          <p:cNvSpPr/>
          <p:nvPr/>
        </p:nvSpPr>
        <p:spPr>
          <a:xfrm>
            <a:off x="8004799" y="4600577"/>
            <a:ext cx="3648421" cy="473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Memudahkan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pengemukaan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borang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nyata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bagi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tujuan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pelaporan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cukai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yang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efisien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dan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tepat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AB76B9D-9FA3-8E0D-F7A9-DFFC372563DD}"/>
              </a:ext>
            </a:extLst>
          </p:cNvPr>
          <p:cNvSpPr/>
          <p:nvPr/>
        </p:nvSpPr>
        <p:spPr>
          <a:xfrm>
            <a:off x="8004799" y="5633398"/>
            <a:ext cx="3648421" cy="473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Pelaporan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kewangan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secara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digital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berdasarkan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piawaian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industri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5B55028-3B55-4468-1BEC-119EB19C7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98" y="4459576"/>
            <a:ext cx="832157" cy="7559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1BBC69F-51B1-56D0-58BB-4F3807EC4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98" y="5492397"/>
            <a:ext cx="832157" cy="75590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138CCBE-F293-FD0B-2989-C933F2E26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889" y="4459576"/>
            <a:ext cx="832157" cy="75590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6077CAE-8398-C37A-8C05-54377113C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890" y="5492243"/>
            <a:ext cx="832499" cy="75621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09BBA05-DB02-E726-7484-DFD4E9B01AE3}"/>
              </a:ext>
            </a:extLst>
          </p:cNvPr>
          <p:cNvGrpSpPr/>
          <p:nvPr/>
        </p:nvGrpSpPr>
        <p:grpSpPr>
          <a:xfrm>
            <a:off x="4170356" y="1485041"/>
            <a:ext cx="7678925" cy="730969"/>
            <a:chOff x="4169351" y="1484027"/>
            <a:chExt cx="7682924" cy="7313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78B6A6-0F37-4FD3-EEC3-236DD7765AA1}"/>
                </a:ext>
              </a:extLst>
            </p:cNvPr>
            <p:cNvSpPr txBox="1"/>
            <p:nvPr/>
          </p:nvSpPr>
          <p:spPr>
            <a:xfrm>
              <a:off x="4956953" y="1557315"/>
              <a:ext cx="6895322" cy="58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  <a:latin typeface="Arial"/>
                  <a:cs typeface="Arial"/>
                </a:rPr>
                <a:t>Memacu</a:t>
              </a: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/>
                  <a:cs typeface="Arial"/>
                </a:rPr>
                <a:t>transformasi</a:t>
              </a: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 digital dan </a:t>
              </a:r>
              <a:r>
                <a:rPr lang="en-US" sz="1600" b="1" dirty="0" err="1">
                  <a:solidFill>
                    <a:schemeClr val="bg1"/>
                  </a:solidFill>
                  <a:latin typeface="Arial"/>
                  <a:cs typeface="Arial"/>
                </a:rPr>
                <a:t>inovasi</a:t>
              </a: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/>
                  <a:cs typeface="Arial"/>
                </a:rPr>
                <a:t>perniagaan</a:t>
              </a: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/>
                  <a:cs typeface="Arial"/>
                </a:rPr>
                <a:t>bagi</a:t>
              </a: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/>
                  <a:cs typeface="Arial"/>
                </a:rPr>
                <a:t>membangunkan</a:t>
              </a: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 Kerajaan dan </a:t>
              </a:r>
              <a:r>
                <a:rPr lang="en-US" sz="1600" b="1" dirty="0" err="1">
                  <a:solidFill>
                    <a:schemeClr val="bg1"/>
                  </a:solidFill>
                  <a:latin typeface="Arial"/>
                  <a:cs typeface="Arial"/>
                </a:rPr>
                <a:t>ekonomi</a:t>
              </a: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 digital</a:t>
              </a:r>
              <a:endParaRPr lang="en-GB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CEC4FA-D118-7721-35FE-25515F230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69351" y="1484027"/>
              <a:ext cx="805124" cy="73135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00407D-B0DD-DC3D-73C7-DB40AAD0F53E}"/>
              </a:ext>
            </a:extLst>
          </p:cNvPr>
          <p:cNvGrpSpPr/>
          <p:nvPr/>
        </p:nvGrpSpPr>
        <p:grpSpPr>
          <a:xfrm>
            <a:off x="4170356" y="2338181"/>
            <a:ext cx="7678925" cy="730969"/>
            <a:chOff x="4169351" y="2337612"/>
            <a:chExt cx="7682924" cy="73135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C22E12-AE40-02E5-F04F-14D9D5649ED3}"/>
                </a:ext>
              </a:extLst>
            </p:cNvPr>
            <p:cNvSpPr txBox="1"/>
            <p:nvPr/>
          </p:nvSpPr>
          <p:spPr>
            <a:xfrm>
              <a:off x="4956953" y="2410900"/>
              <a:ext cx="6895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Memperkukuh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pengurusan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kewangan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cekap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bagi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meningkatkan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hasil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55253B9-9E9A-3277-E88C-79AC1FFB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69351" y="2337612"/>
              <a:ext cx="805124" cy="731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DF4EE7-807E-2F99-50A1-7C59CA57B87C}"/>
              </a:ext>
            </a:extLst>
          </p:cNvPr>
          <p:cNvGrpSpPr/>
          <p:nvPr/>
        </p:nvGrpSpPr>
        <p:grpSpPr>
          <a:xfrm>
            <a:off x="4170356" y="3161296"/>
            <a:ext cx="7678925" cy="730969"/>
            <a:chOff x="4169351" y="3161155"/>
            <a:chExt cx="7682924" cy="7313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A1F998-1FF4-8370-B2EB-DC5C63D7F2F3}"/>
                </a:ext>
              </a:extLst>
            </p:cNvPr>
            <p:cNvSpPr txBox="1"/>
            <p:nvPr/>
          </p:nvSpPr>
          <p:spPr>
            <a:xfrm>
              <a:off x="4956953" y="3234443"/>
              <a:ext cx="6895322" cy="58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Memperkasa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strategi </a:t>
              </a:r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peningkatan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produktiviti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 </a:t>
              </a:r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daya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saing</a:t>
              </a:r>
              <a:r>
                <a:rPr lang="en-US" sz="1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perniagaan</a:t>
              </a:r>
              <a:endParaRPr lang="en-GB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C0C5FA-D323-46BD-4300-404F4F722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69351" y="3161155"/>
              <a:ext cx="805124" cy="731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5701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E8AB5-DAFA-5B0B-D925-1FE47AB1A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8A99A78-0C98-E497-BEC9-1BA4BA084D60}"/>
              </a:ext>
            </a:extLst>
          </p:cNvPr>
          <p:cNvSpPr txBox="1">
            <a:spLocks/>
          </p:cNvSpPr>
          <p:nvPr/>
        </p:nvSpPr>
        <p:spPr>
          <a:xfrm>
            <a:off x="493115" y="368315"/>
            <a:ext cx="10861126" cy="822104"/>
          </a:xfrm>
          <a:prstGeom prst="rect">
            <a:avLst/>
          </a:prstGeom>
        </p:spPr>
        <p:txBody>
          <a:bodyPr vert="horz" lIns="91344" tIns="45672" rIns="91344" bIns="45672" rtlCol="0" anchor="ctr">
            <a:normAutofit/>
          </a:bodyPr>
          <a:lstStyle>
            <a:lvl1pPr algn="l" defTabSz="913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9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98" dirty="0" err="1"/>
              <a:t>Perjalanan</a:t>
            </a:r>
            <a:r>
              <a:rPr lang="en-US" sz="2398" dirty="0"/>
              <a:t> MyInvois </a:t>
            </a:r>
            <a:r>
              <a:rPr lang="en-US" sz="2398" dirty="0" err="1"/>
              <a:t>bermula</a:t>
            </a:r>
            <a:r>
              <a:rPr lang="en-US" sz="2398" dirty="0"/>
              <a:t> pada </a:t>
            </a:r>
            <a:r>
              <a:rPr lang="en-US" sz="2398" dirty="0" err="1"/>
              <a:t>tahun</a:t>
            </a:r>
            <a:r>
              <a:rPr lang="en-US" sz="2398" dirty="0"/>
              <a:t> 2021, </a:t>
            </a:r>
            <a:r>
              <a:rPr lang="en-US" sz="2398" dirty="0" err="1"/>
              <a:t>dengan</a:t>
            </a:r>
            <a:r>
              <a:rPr lang="en-US" sz="2398" dirty="0"/>
              <a:t> </a:t>
            </a:r>
            <a:r>
              <a:rPr lang="en-US" sz="2398" dirty="0" err="1"/>
              <a:t>pelaksanaan</a:t>
            </a:r>
            <a:r>
              <a:rPr lang="en-US" sz="2398" dirty="0"/>
              <a:t>  </a:t>
            </a:r>
            <a:r>
              <a:rPr lang="en-US" sz="2398" dirty="0" err="1"/>
              <a:t>Fasa</a:t>
            </a:r>
            <a:r>
              <a:rPr lang="en-US" sz="2398" dirty="0"/>
              <a:t> 3 </a:t>
            </a:r>
            <a:r>
              <a:rPr lang="en-US" sz="2398" dirty="0" err="1"/>
              <a:t>dijadualkan</a:t>
            </a:r>
            <a:r>
              <a:rPr lang="en-US" sz="2398" dirty="0"/>
              <a:t> pada 1 </a:t>
            </a:r>
            <a:r>
              <a:rPr lang="en-US" sz="2398" dirty="0" err="1"/>
              <a:t>Julai</a:t>
            </a:r>
            <a:r>
              <a:rPr lang="en-US" sz="2398" dirty="0"/>
              <a:t> 2025</a:t>
            </a: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2BB427E7-24F6-7CE7-1068-660FB840FCE7}"/>
              </a:ext>
            </a:extLst>
          </p:cNvPr>
          <p:cNvSpPr/>
          <p:nvPr/>
        </p:nvSpPr>
        <p:spPr>
          <a:xfrm>
            <a:off x="2370646" y="1224269"/>
            <a:ext cx="5179212" cy="411052"/>
          </a:xfrm>
          <a:prstGeom prst="chevron">
            <a:avLst/>
          </a:prstGeom>
          <a:solidFill>
            <a:srgbClr val="151D85"/>
          </a:solidFill>
          <a:ln>
            <a:solidFill>
              <a:srgbClr val="151D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127A4BA-7272-65B4-8018-6A71144266D5}"/>
              </a:ext>
            </a:extLst>
          </p:cNvPr>
          <p:cNvSpPr/>
          <p:nvPr/>
        </p:nvSpPr>
        <p:spPr>
          <a:xfrm>
            <a:off x="168740" y="1224269"/>
            <a:ext cx="2339834" cy="411052"/>
          </a:xfrm>
          <a:prstGeom prst="homePlate">
            <a:avLst/>
          </a:prstGeom>
          <a:solidFill>
            <a:srgbClr val="151D85"/>
          </a:solidFill>
          <a:ln>
            <a:solidFill>
              <a:srgbClr val="151D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2021 - 2023</a:t>
            </a: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9F552BAB-8415-09D9-6064-7B2E8FFC4E18}"/>
              </a:ext>
            </a:extLst>
          </p:cNvPr>
          <p:cNvSpPr/>
          <p:nvPr/>
        </p:nvSpPr>
        <p:spPr>
          <a:xfrm>
            <a:off x="7406296" y="1224269"/>
            <a:ext cx="2421410" cy="411052"/>
          </a:xfrm>
          <a:prstGeom prst="chevron">
            <a:avLst/>
          </a:prstGeom>
          <a:solidFill>
            <a:srgbClr val="151D85"/>
          </a:solidFill>
          <a:ln>
            <a:solidFill>
              <a:srgbClr val="151D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0EE7D4A2-ECA6-AE5B-3930-B91CB5CA70E2}"/>
              </a:ext>
            </a:extLst>
          </p:cNvPr>
          <p:cNvSpPr/>
          <p:nvPr/>
        </p:nvSpPr>
        <p:spPr>
          <a:xfrm>
            <a:off x="9685095" y="1224269"/>
            <a:ext cx="2421410" cy="411052"/>
          </a:xfrm>
          <a:prstGeom prst="chevron">
            <a:avLst/>
          </a:prstGeom>
          <a:solidFill>
            <a:srgbClr val="151D85"/>
          </a:solidFill>
          <a:ln>
            <a:solidFill>
              <a:srgbClr val="151D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47C66F-FB0A-0A44-3E67-070AA780B93F}"/>
              </a:ext>
            </a:extLst>
          </p:cNvPr>
          <p:cNvSpPr txBox="1"/>
          <p:nvPr/>
        </p:nvSpPr>
        <p:spPr>
          <a:xfrm>
            <a:off x="217214" y="1785191"/>
            <a:ext cx="2135358" cy="5536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Menentukan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konsep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pelaksaaan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e-Invois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398" b="1" i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398" b="1" dirty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</a:t>
            </a: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98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Bajet</a:t>
            </a:r>
            <a:r>
              <a:rPr lang="en-US" sz="13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–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Pengumuman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e-Invois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398" dirty="0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398" b="1" i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 marL="173038" indent="-1730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Jul: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Garis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dikeluarkan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Sep: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Garis Panduan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Spesifike-Invois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dikeluarkan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1398" b="1" dirty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</a:t>
            </a: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98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Bajet</a:t>
            </a:r>
            <a:r>
              <a:rPr lang="en-US" sz="13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3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8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1398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8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e-Invois</a:t>
            </a:r>
            <a:r>
              <a:rPr lang="en-US" sz="1398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8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dipercepatkan</a:t>
            </a:r>
            <a:endParaRPr lang="en-US" sz="1398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398" dirty="0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398" dirty="0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398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464" indent="-285464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398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637084-D8CB-276B-B3DA-BA5DE28A946E}"/>
              </a:ext>
            </a:extLst>
          </p:cNvPr>
          <p:cNvCxnSpPr>
            <a:cxnSpLocks/>
          </p:cNvCxnSpPr>
          <p:nvPr/>
        </p:nvCxnSpPr>
        <p:spPr>
          <a:xfrm>
            <a:off x="2330217" y="1947585"/>
            <a:ext cx="0" cy="429272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241439C-D1E9-3FC0-9AE1-0A460493233A}"/>
              </a:ext>
            </a:extLst>
          </p:cNvPr>
          <p:cNvSpPr txBox="1"/>
          <p:nvPr/>
        </p:nvSpPr>
        <p:spPr>
          <a:xfrm>
            <a:off x="2408904" y="1785191"/>
            <a:ext cx="5068731" cy="541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Jan: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Penambahan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Seksyen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82C of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Akta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Cukai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1967</a:t>
            </a:r>
            <a:endParaRPr lang="en-US" sz="1398" dirty="0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730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Jun: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 MyInvois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diakses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Jul: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Pelancaran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MyInvois</a:t>
            </a: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98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398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Ogos</a:t>
            </a:r>
            <a:r>
              <a:rPr lang="en-US" sz="1398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Fasa</a:t>
            </a:r>
            <a:r>
              <a:rPr lang="en-US" sz="13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Go-Live</a:t>
            </a: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39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39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39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39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39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1398" b="1" dirty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</a:t>
            </a: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Pengumuman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Elaun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Modal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Dipercepatkan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pembelian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ICT dan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perisian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komputer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39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39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39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39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730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1398" b="1" dirty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</a:t>
            </a: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MyInvois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diakses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398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398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D47862B-B112-0524-1E3F-63127434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92" y="5286144"/>
            <a:ext cx="1847709" cy="9344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7A8606B-E440-4D49-DEF8-39A4D8B14C78}"/>
              </a:ext>
            </a:extLst>
          </p:cNvPr>
          <p:cNvGrpSpPr/>
          <p:nvPr/>
        </p:nvGrpSpPr>
        <p:grpSpPr>
          <a:xfrm>
            <a:off x="2492726" y="3253472"/>
            <a:ext cx="4734917" cy="1078876"/>
            <a:chOff x="4846415" y="3456517"/>
            <a:chExt cx="4739849" cy="1080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541070C-1EE9-A618-FB85-FE230F9D9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2436" y="3479572"/>
              <a:ext cx="1673828" cy="1056945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A49238D-12E8-53F2-FFE0-5C7AB3E8A64C}"/>
                </a:ext>
              </a:extLst>
            </p:cNvPr>
            <p:cNvGrpSpPr/>
            <p:nvPr/>
          </p:nvGrpSpPr>
          <p:grpSpPr>
            <a:xfrm>
              <a:off x="4846415" y="3456517"/>
              <a:ext cx="3006824" cy="1080000"/>
              <a:chOff x="4846415" y="3456517"/>
              <a:chExt cx="3006824" cy="10800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387C693-7994-76EA-9CD3-3EE27F4D4199}"/>
                  </a:ext>
                </a:extLst>
              </p:cNvPr>
              <p:cNvSpPr/>
              <p:nvPr/>
            </p:nvSpPr>
            <p:spPr>
              <a:xfrm>
                <a:off x="4846415" y="3456517"/>
                <a:ext cx="3006824" cy="1080000"/>
              </a:xfrm>
              <a:prstGeom prst="rect">
                <a:avLst/>
              </a:prstGeom>
              <a:solidFill>
                <a:srgbClr val="BDD7EE"/>
              </a:solidFill>
              <a:ln>
                <a:solidFill>
                  <a:schemeClr val="accent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79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798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798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798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sz="1798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Ogos</a:t>
                </a:r>
                <a:r>
                  <a:rPr lang="en-US" sz="1798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2024</a:t>
                </a:r>
              </a:p>
              <a:p>
                <a:endParaRPr lang="en-US" sz="1798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0281A38-33C2-8C48-5710-7795747A869D}"/>
                  </a:ext>
                </a:extLst>
              </p:cNvPr>
              <p:cNvSpPr/>
              <p:nvPr/>
            </p:nvSpPr>
            <p:spPr>
              <a:xfrm>
                <a:off x="4924932" y="3497326"/>
                <a:ext cx="2802912" cy="371519"/>
              </a:xfrm>
              <a:prstGeom prst="rect">
                <a:avLst/>
              </a:prstGeom>
              <a:solidFill>
                <a:srgbClr val="00549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98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FASA 1 GO-LIVE</a:t>
                </a:r>
              </a:p>
            </p:txBody>
          </p:sp>
        </p:grp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D02EFA8-B5CC-9EC2-DAC7-0F024C4CA85F}"/>
              </a:ext>
            </a:extLst>
          </p:cNvPr>
          <p:cNvCxnSpPr>
            <a:cxnSpLocks/>
          </p:cNvCxnSpPr>
          <p:nvPr/>
        </p:nvCxnSpPr>
        <p:spPr>
          <a:xfrm>
            <a:off x="7372108" y="2039900"/>
            <a:ext cx="0" cy="429272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4E4219F-247E-302E-742D-B32DCA86293C}"/>
              </a:ext>
            </a:extLst>
          </p:cNvPr>
          <p:cNvGrpSpPr/>
          <p:nvPr/>
        </p:nvGrpSpPr>
        <p:grpSpPr>
          <a:xfrm>
            <a:off x="7501145" y="1814705"/>
            <a:ext cx="2135358" cy="1079634"/>
            <a:chOff x="9780059" y="1720611"/>
            <a:chExt cx="2137583" cy="1080759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F4C10BD-6317-434F-C0B7-93DAD45CE445}"/>
                </a:ext>
              </a:extLst>
            </p:cNvPr>
            <p:cNvSpPr/>
            <p:nvPr/>
          </p:nvSpPr>
          <p:spPr>
            <a:xfrm>
              <a:off x="9780059" y="1720611"/>
              <a:ext cx="2137583" cy="1080759"/>
            </a:xfrm>
            <a:prstGeom prst="rect">
              <a:avLst/>
            </a:prstGeom>
            <a:solidFill>
              <a:srgbClr val="BDD7EE"/>
            </a:solidFill>
            <a:ln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7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79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79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79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1798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Januari</a:t>
              </a:r>
              <a:r>
                <a:rPr lang="en-US" sz="179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2025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09C05D-0E2F-5D12-9AFB-B62C601EBFFA}"/>
                </a:ext>
              </a:extLst>
            </p:cNvPr>
            <p:cNvSpPr/>
            <p:nvPr/>
          </p:nvSpPr>
          <p:spPr>
            <a:xfrm>
              <a:off x="9858576" y="1761421"/>
              <a:ext cx="1992620" cy="371519"/>
            </a:xfrm>
            <a:prstGeom prst="rect">
              <a:avLst/>
            </a:prstGeom>
            <a:solidFill>
              <a:srgbClr val="0054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FASA 2 GO-LIVE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F67036C-9994-E3E9-059B-20E3FBD905C3}"/>
              </a:ext>
            </a:extLst>
          </p:cNvPr>
          <p:cNvGrpSpPr/>
          <p:nvPr/>
        </p:nvGrpSpPr>
        <p:grpSpPr>
          <a:xfrm>
            <a:off x="7515954" y="5544624"/>
            <a:ext cx="2135358" cy="1078876"/>
            <a:chOff x="9780059" y="3612998"/>
            <a:chExt cx="2137583" cy="10800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27BBF98-1CE7-697F-3A8A-8699B11FAEA0}"/>
                </a:ext>
              </a:extLst>
            </p:cNvPr>
            <p:cNvSpPr/>
            <p:nvPr/>
          </p:nvSpPr>
          <p:spPr>
            <a:xfrm>
              <a:off x="9780059" y="3612998"/>
              <a:ext cx="2137583" cy="1080000"/>
            </a:xfrm>
            <a:prstGeom prst="rect">
              <a:avLst/>
            </a:prstGeom>
            <a:solidFill>
              <a:srgbClr val="BDD7EE"/>
            </a:solidFill>
            <a:ln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74415"/>
              <a:endParaRPr lang="en-US" sz="17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74415"/>
              <a:endParaRPr lang="en-US" sz="17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74415"/>
              <a:r>
                <a:rPr lang="en-US" sz="179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1798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Julai</a:t>
              </a:r>
              <a:r>
                <a:rPr lang="en-US" sz="179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2025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67691B2-53A9-1F94-9F03-078A420D8F6C}"/>
                </a:ext>
              </a:extLst>
            </p:cNvPr>
            <p:cNvSpPr/>
            <p:nvPr/>
          </p:nvSpPr>
          <p:spPr>
            <a:xfrm>
              <a:off x="9858576" y="3653808"/>
              <a:ext cx="1992620" cy="371519"/>
            </a:xfrm>
            <a:prstGeom prst="rect">
              <a:avLst/>
            </a:prstGeom>
            <a:solidFill>
              <a:srgbClr val="0054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FASA 3 GO-LIVE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3B72375C-B316-EE25-19E5-1C2DCAD5330E}"/>
              </a:ext>
            </a:extLst>
          </p:cNvPr>
          <p:cNvSpPr/>
          <p:nvPr/>
        </p:nvSpPr>
        <p:spPr>
          <a:xfrm>
            <a:off x="7410431" y="2992691"/>
            <a:ext cx="2316787" cy="2551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Jan: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Fungsi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Carian TIN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dilancarkan</a:t>
            </a:r>
            <a:endParaRPr lang="en-US" sz="139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Jan: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Fasa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Go-Live</a:t>
            </a: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Jan: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Pindaan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Seksyen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66A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Akta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Cukai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1967</a:t>
            </a:r>
            <a:endParaRPr lang="en-US" sz="1398" b="1" dirty="0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Jun: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Perubahan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Garis Masa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endParaRPr lang="en-US" sz="139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65" indent="-172865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398" b="1" dirty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Mei: 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Perintis</a:t>
            </a:r>
            <a:r>
              <a:rPr lang="en-US" sz="1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ePOS</a:t>
            </a:r>
            <a:endParaRPr lang="en-US" sz="1398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E351005-D0AB-A7FF-B81B-76932A9BD904}"/>
              </a:ext>
            </a:extLst>
          </p:cNvPr>
          <p:cNvCxnSpPr>
            <a:cxnSpLocks/>
          </p:cNvCxnSpPr>
          <p:nvPr/>
        </p:nvCxnSpPr>
        <p:spPr>
          <a:xfrm>
            <a:off x="9765540" y="1814706"/>
            <a:ext cx="0" cy="451792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D19BA43-2722-8A9A-1F53-1413ECFC6C62}"/>
              </a:ext>
            </a:extLst>
          </p:cNvPr>
          <p:cNvGrpSpPr/>
          <p:nvPr/>
        </p:nvGrpSpPr>
        <p:grpSpPr>
          <a:xfrm>
            <a:off x="9861384" y="1814705"/>
            <a:ext cx="2135358" cy="1078876"/>
            <a:chOff x="9780059" y="3612998"/>
            <a:chExt cx="2137583" cy="10800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DD6F455-0F79-B4B1-51B8-B4C214E170CC}"/>
                </a:ext>
              </a:extLst>
            </p:cNvPr>
            <p:cNvSpPr/>
            <p:nvPr/>
          </p:nvSpPr>
          <p:spPr>
            <a:xfrm>
              <a:off x="9780059" y="3612998"/>
              <a:ext cx="2137583" cy="1080000"/>
            </a:xfrm>
            <a:prstGeom prst="rect">
              <a:avLst/>
            </a:prstGeom>
            <a:solidFill>
              <a:srgbClr val="BDD7EE"/>
            </a:solidFill>
            <a:ln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74415"/>
              <a:endParaRPr lang="en-US" sz="17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74415"/>
              <a:endParaRPr lang="en-US" sz="17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74415"/>
              <a:r>
                <a:rPr lang="en-US" sz="179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1798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Januari</a:t>
              </a:r>
              <a:r>
                <a:rPr lang="en-US" sz="179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2026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18BD9A7-5DF6-AE07-48D8-4D5161BD637E}"/>
                </a:ext>
              </a:extLst>
            </p:cNvPr>
            <p:cNvSpPr/>
            <p:nvPr/>
          </p:nvSpPr>
          <p:spPr>
            <a:xfrm>
              <a:off x="9858576" y="3653808"/>
              <a:ext cx="1992620" cy="371519"/>
            </a:xfrm>
            <a:prstGeom prst="rect">
              <a:avLst/>
            </a:prstGeom>
            <a:solidFill>
              <a:srgbClr val="0054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FASA 4 GO-LIVE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A465129-E280-E979-18AB-D352E40B2B72}"/>
              </a:ext>
            </a:extLst>
          </p:cNvPr>
          <p:cNvGrpSpPr/>
          <p:nvPr/>
        </p:nvGrpSpPr>
        <p:grpSpPr>
          <a:xfrm>
            <a:off x="9187930" y="6220591"/>
            <a:ext cx="521727" cy="538189"/>
            <a:chOff x="10375359" y="5237009"/>
            <a:chExt cx="1044000" cy="1044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D8A439E-5C3F-DAFF-B656-A91FF8DADA13}"/>
                </a:ext>
              </a:extLst>
            </p:cNvPr>
            <p:cNvSpPr/>
            <p:nvPr/>
          </p:nvSpPr>
          <p:spPr>
            <a:xfrm>
              <a:off x="10375359" y="5237009"/>
              <a:ext cx="1044000" cy="10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799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70B7255-7721-3389-8010-CCED4C40E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73359" y="5435009"/>
              <a:ext cx="648000" cy="64800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43C2B93-7205-4026-8D13-503F01A2DB06}"/>
              </a:ext>
            </a:extLst>
          </p:cNvPr>
          <p:cNvGrpSpPr/>
          <p:nvPr/>
        </p:nvGrpSpPr>
        <p:grpSpPr>
          <a:xfrm>
            <a:off x="11584779" y="2624487"/>
            <a:ext cx="521727" cy="538189"/>
            <a:chOff x="10375359" y="5237009"/>
            <a:chExt cx="1044000" cy="1044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2D66989-0F0B-F614-080A-B075A5E5EB8C}"/>
                </a:ext>
              </a:extLst>
            </p:cNvPr>
            <p:cNvSpPr/>
            <p:nvPr/>
          </p:nvSpPr>
          <p:spPr>
            <a:xfrm>
              <a:off x="10375359" y="5237009"/>
              <a:ext cx="1044000" cy="10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799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6DB3EDA-DF9C-DC61-6C50-B1398FF8D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73359" y="5435009"/>
              <a:ext cx="648000" cy="64800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5FC605D-D03E-D504-EB05-43AC1053793C}"/>
              </a:ext>
            </a:extLst>
          </p:cNvPr>
          <p:cNvGrpSpPr/>
          <p:nvPr/>
        </p:nvGrpSpPr>
        <p:grpSpPr>
          <a:xfrm>
            <a:off x="9856255" y="3269367"/>
            <a:ext cx="2135358" cy="1078876"/>
            <a:chOff x="9780059" y="3612998"/>
            <a:chExt cx="2137583" cy="10800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7CB26A7-7295-A113-869A-704D61606158}"/>
                </a:ext>
              </a:extLst>
            </p:cNvPr>
            <p:cNvSpPr/>
            <p:nvPr/>
          </p:nvSpPr>
          <p:spPr>
            <a:xfrm>
              <a:off x="9780059" y="3612998"/>
              <a:ext cx="2137583" cy="1080000"/>
            </a:xfrm>
            <a:prstGeom prst="rect">
              <a:avLst/>
            </a:prstGeom>
            <a:solidFill>
              <a:srgbClr val="BDD7EE"/>
            </a:solidFill>
            <a:ln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74415"/>
              <a:endParaRPr lang="en-US" sz="17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74415"/>
              <a:endParaRPr lang="en-US" sz="17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74415"/>
              <a:r>
                <a:rPr lang="en-US" sz="179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1798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Julai</a:t>
              </a:r>
              <a:r>
                <a:rPr lang="en-US" sz="179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2026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7022314-69D3-8AB4-DF35-B2211F12478F}"/>
                </a:ext>
              </a:extLst>
            </p:cNvPr>
            <p:cNvSpPr/>
            <p:nvPr/>
          </p:nvSpPr>
          <p:spPr>
            <a:xfrm>
              <a:off x="9858576" y="3653808"/>
              <a:ext cx="1992620" cy="371519"/>
            </a:xfrm>
            <a:prstGeom prst="rect">
              <a:avLst/>
            </a:prstGeom>
            <a:solidFill>
              <a:srgbClr val="0054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FASA 5 GO-LIVE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3D6C9F1-EE76-80DF-1EE7-8EAA8A7C88AD}"/>
              </a:ext>
            </a:extLst>
          </p:cNvPr>
          <p:cNvGrpSpPr/>
          <p:nvPr/>
        </p:nvGrpSpPr>
        <p:grpSpPr>
          <a:xfrm>
            <a:off x="11579649" y="4079150"/>
            <a:ext cx="521727" cy="538189"/>
            <a:chOff x="10375359" y="5237009"/>
            <a:chExt cx="1044000" cy="1044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943622D-7A68-3450-13ED-C329C8EB1612}"/>
                </a:ext>
              </a:extLst>
            </p:cNvPr>
            <p:cNvSpPr/>
            <p:nvPr/>
          </p:nvSpPr>
          <p:spPr>
            <a:xfrm>
              <a:off x="10375359" y="5237009"/>
              <a:ext cx="1044000" cy="10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799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DB3541E-F9C2-34DF-F452-EBFCE5F4D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73359" y="5435009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5307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8E79DF9-EA3A-B1FB-0F86-04374180D089}"/>
              </a:ext>
            </a:extLst>
          </p:cNvPr>
          <p:cNvSpPr/>
          <p:nvPr/>
        </p:nvSpPr>
        <p:spPr>
          <a:xfrm>
            <a:off x="7181983" y="1305840"/>
            <a:ext cx="4408740" cy="5428904"/>
          </a:xfrm>
          <a:prstGeom prst="rect">
            <a:avLst/>
          </a:prstGeom>
          <a:solidFill>
            <a:srgbClr val="FFF2C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799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244C16-5355-3330-59FC-4373F3D06006}"/>
              </a:ext>
            </a:extLst>
          </p:cNvPr>
          <p:cNvSpPr/>
          <p:nvPr/>
        </p:nvSpPr>
        <p:spPr>
          <a:xfrm>
            <a:off x="2659593" y="1305840"/>
            <a:ext cx="4408740" cy="5428904"/>
          </a:xfrm>
          <a:prstGeom prst="rect">
            <a:avLst/>
          </a:prstGeom>
          <a:solidFill>
            <a:srgbClr val="6965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799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90C540-8D34-EBBA-6BA8-C019E72B8B6C}"/>
              </a:ext>
            </a:extLst>
          </p:cNvPr>
          <p:cNvSpPr/>
          <p:nvPr/>
        </p:nvSpPr>
        <p:spPr>
          <a:xfrm>
            <a:off x="330997" y="1305840"/>
            <a:ext cx="2214543" cy="5428904"/>
          </a:xfrm>
          <a:prstGeom prst="rect">
            <a:avLst/>
          </a:prstGeom>
          <a:solidFill>
            <a:srgbClr val="FFF2C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7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AE7872-F9FB-608F-4FF4-F9BB575D2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Garis Masa </a:t>
            </a:r>
            <a:r>
              <a:rPr lang="en-US" err="1"/>
              <a:t>Pelaksanaan</a:t>
            </a:r>
            <a:r>
              <a:rPr lang="en-US"/>
              <a:t> e-</a:t>
            </a:r>
            <a:r>
              <a:rPr lang="en-US" err="1"/>
              <a:t>Invois</a:t>
            </a:r>
            <a:endParaRPr lang="en-MY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916BD77-9F81-A07A-392C-CEE3DFC9F677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2072547" y="2561629"/>
            <a:ext cx="7774397" cy="0"/>
          </a:xfrm>
          <a:prstGeom prst="line">
            <a:avLst/>
          </a:prstGeom>
          <a:ln w="149225">
            <a:solidFill>
              <a:srgbClr val="243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3A608BF-421B-F64C-CBA5-5B9C2FFE073D}"/>
              </a:ext>
            </a:extLst>
          </p:cNvPr>
          <p:cNvSpPr/>
          <p:nvPr/>
        </p:nvSpPr>
        <p:spPr>
          <a:xfrm>
            <a:off x="840486" y="1945599"/>
            <a:ext cx="1232060" cy="1232060"/>
          </a:xfrm>
          <a:prstGeom prst="ellipse">
            <a:avLst/>
          </a:prstGeom>
          <a:solidFill>
            <a:srgbClr val="243D95"/>
          </a:solidFill>
          <a:ln w="76200">
            <a:solidFill>
              <a:srgbClr val="6965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799" b="1" err="1">
                <a:latin typeface="Arial" panose="020B0604020202020204" pitchFamily="34" charset="0"/>
                <a:cs typeface="Arial" panose="020B0604020202020204" pitchFamily="34" charset="0"/>
              </a:rPr>
              <a:t>Fasa</a:t>
            </a:r>
            <a:r>
              <a:rPr lang="en-MY" sz="1799" b="1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F93AC3-9BE4-E7DF-2D33-7CD67E4DF744}"/>
              </a:ext>
            </a:extLst>
          </p:cNvPr>
          <p:cNvGrpSpPr/>
          <p:nvPr/>
        </p:nvGrpSpPr>
        <p:grpSpPr>
          <a:xfrm>
            <a:off x="3082506" y="1945599"/>
            <a:ext cx="3486873" cy="1232060"/>
            <a:chOff x="3080933" y="1944826"/>
            <a:chExt cx="3488689" cy="123270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0F1A715-A056-D53B-DA99-D7662142250C}"/>
                </a:ext>
              </a:extLst>
            </p:cNvPr>
            <p:cNvSpPr/>
            <p:nvPr/>
          </p:nvSpPr>
          <p:spPr>
            <a:xfrm>
              <a:off x="3080933" y="1944826"/>
              <a:ext cx="1232702" cy="1232702"/>
            </a:xfrm>
            <a:prstGeom prst="ellipse">
              <a:avLst/>
            </a:prstGeom>
            <a:solidFill>
              <a:srgbClr val="243D95"/>
            </a:solidFill>
            <a:ln w="76200">
              <a:solidFill>
                <a:srgbClr val="6965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1799" b="1" err="1">
                  <a:latin typeface="Arial" panose="020B0604020202020204" pitchFamily="34" charset="0"/>
                  <a:cs typeface="Arial" panose="020B0604020202020204" pitchFamily="34" charset="0"/>
                </a:rPr>
                <a:t>Fasa</a:t>
              </a:r>
              <a:r>
                <a:rPr lang="en-MY" sz="1799" b="1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6639CF-3AAE-E6C6-1256-A8BDD167E084}"/>
                </a:ext>
              </a:extLst>
            </p:cNvPr>
            <p:cNvSpPr/>
            <p:nvPr/>
          </p:nvSpPr>
          <p:spPr>
            <a:xfrm>
              <a:off x="5336920" y="1944826"/>
              <a:ext cx="1232702" cy="1232702"/>
            </a:xfrm>
            <a:prstGeom prst="ellipse">
              <a:avLst/>
            </a:prstGeom>
            <a:solidFill>
              <a:srgbClr val="243D95"/>
            </a:solidFill>
            <a:ln w="76200">
              <a:solidFill>
                <a:srgbClr val="6965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1799" b="1" err="1">
                  <a:latin typeface="Arial" panose="020B0604020202020204" pitchFamily="34" charset="0"/>
                  <a:cs typeface="Arial" panose="020B0604020202020204" pitchFamily="34" charset="0"/>
                </a:rPr>
                <a:t>Fasa</a:t>
              </a:r>
              <a:r>
                <a:rPr lang="en-MY" sz="1799" b="1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FA806D-17C9-73CC-5735-899634B91C5F}"/>
              </a:ext>
            </a:extLst>
          </p:cNvPr>
          <p:cNvGrpSpPr/>
          <p:nvPr/>
        </p:nvGrpSpPr>
        <p:grpSpPr>
          <a:xfrm>
            <a:off x="7592129" y="1945599"/>
            <a:ext cx="3486874" cy="1232060"/>
            <a:chOff x="7592907" y="1944826"/>
            <a:chExt cx="3488690" cy="123270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23009E-81E3-9395-D732-01553F270BFF}"/>
                </a:ext>
              </a:extLst>
            </p:cNvPr>
            <p:cNvSpPr/>
            <p:nvPr/>
          </p:nvSpPr>
          <p:spPr>
            <a:xfrm>
              <a:off x="9848895" y="1944826"/>
              <a:ext cx="1232702" cy="1232702"/>
            </a:xfrm>
            <a:prstGeom prst="ellipse">
              <a:avLst/>
            </a:prstGeom>
            <a:solidFill>
              <a:srgbClr val="243D95"/>
            </a:solidFill>
            <a:ln w="76200">
              <a:solidFill>
                <a:srgbClr val="6965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1799" b="1" err="1">
                  <a:latin typeface="Arial" panose="020B0604020202020204" pitchFamily="34" charset="0"/>
                  <a:cs typeface="Arial" panose="020B0604020202020204" pitchFamily="34" charset="0"/>
                </a:rPr>
                <a:t>Fasa</a:t>
              </a:r>
              <a:r>
                <a:rPr lang="en-MY" sz="1799" b="1"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C1134D-A3F9-ABB7-8867-5785E0BE9677}"/>
                </a:ext>
              </a:extLst>
            </p:cNvPr>
            <p:cNvSpPr/>
            <p:nvPr/>
          </p:nvSpPr>
          <p:spPr>
            <a:xfrm>
              <a:off x="7592907" y="1944826"/>
              <a:ext cx="1232702" cy="1232702"/>
            </a:xfrm>
            <a:prstGeom prst="ellipse">
              <a:avLst/>
            </a:prstGeom>
            <a:solidFill>
              <a:srgbClr val="243D95"/>
            </a:solidFill>
            <a:ln w="76200">
              <a:solidFill>
                <a:srgbClr val="6965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1799" b="1" err="1">
                  <a:latin typeface="Arial" panose="020B0604020202020204" pitchFamily="34" charset="0"/>
                  <a:cs typeface="Arial" panose="020B0604020202020204" pitchFamily="34" charset="0"/>
                </a:rPr>
                <a:t>Fasa</a:t>
              </a:r>
              <a:r>
                <a:rPr lang="en-MY" sz="1799" b="1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0D951A7-7AFE-8A8B-1F0E-F9629BD4D07B}"/>
              </a:ext>
            </a:extLst>
          </p:cNvPr>
          <p:cNvSpPr/>
          <p:nvPr/>
        </p:nvSpPr>
        <p:spPr>
          <a:xfrm>
            <a:off x="464967" y="3247377"/>
            <a:ext cx="1917253" cy="2353125"/>
          </a:xfrm>
          <a:prstGeom prst="rect">
            <a:avLst/>
          </a:prstGeom>
          <a:solidFill>
            <a:srgbClr val="E7E6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8354" rtlCol="0" anchor="t"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pembayar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cukai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jualan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tahunan</a:t>
            </a:r>
            <a:r>
              <a:rPr lang="en-US" sz="1400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&gt;RM100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juta</a:t>
            </a:r>
            <a:endParaRPr lang="en-US" sz="1400" b="1" kern="0">
              <a:solidFill>
                <a:srgbClr val="151D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BC979-2B06-1C8C-3833-9C3BBFDC14F0}"/>
              </a:ext>
            </a:extLst>
          </p:cNvPr>
          <p:cNvSpPr/>
          <p:nvPr/>
        </p:nvSpPr>
        <p:spPr>
          <a:xfrm>
            <a:off x="464967" y="3247378"/>
            <a:ext cx="1917253" cy="469655"/>
          </a:xfrm>
          <a:prstGeom prst="rect">
            <a:avLst/>
          </a:prstGeom>
          <a:solidFill>
            <a:srgbClr val="7F7F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599" b="1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MY" sz="1599" b="1" err="1">
                <a:latin typeface="Arial" panose="020B0604020202020204" pitchFamily="34" charset="0"/>
                <a:cs typeface="Arial" panose="020B0604020202020204" pitchFamily="34" charset="0"/>
              </a:rPr>
              <a:t>Ogos</a:t>
            </a:r>
            <a:r>
              <a:rPr lang="en-MY" sz="1599" b="1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2F86EC-4DE3-43FD-C847-CB90F3A153BF}"/>
              </a:ext>
            </a:extLst>
          </p:cNvPr>
          <p:cNvSpPr/>
          <p:nvPr/>
        </p:nvSpPr>
        <p:spPr>
          <a:xfrm>
            <a:off x="2735810" y="3247377"/>
            <a:ext cx="1917253" cy="2353125"/>
          </a:xfrm>
          <a:prstGeom prst="rect">
            <a:avLst/>
          </a:prstGeom>
          <a:solidFill>
            <a:srgbClr val="E7E6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8354" rtlCol="0" anchor="t"/>
          <a:lstStyle/>
          <a:p>
            <a:pPr marL="285750" indent="-285750" defTabSz="913765">
              <a:buFont typeface="Wingdings" panose="05000000000000000000" pitchFamily="2" charset="2"/>
              <a:buChar char="§"/>
              <a:defRPr/>
            </a:pP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pembayar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cukai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jualan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tahunan</a:t>
            </a:r>
            <a:r>
              <a:rPr lang="en-US" sz="1400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RM25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juta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RM100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juta</a:t>
            </a:r>
            <a:endParaRPr lang="en-US" sz="1400" b="1" kern="0">
              <a:solidFill>
                <a:srgbClr val="151D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9A96D-1F72-A842-06A8-DD9BDD12CED5}"/>
              </a:ext>
            </a:extLst>
          </p:cNvPr>
          <p:cNvSpPr/>
          <p:nvPr/>
        </p:nvSpPr>
        <p:spPr>
          <a:xfrm>
            <a:off x="2735810" y="3247378"/>
            <a:ext cx="1917253" cy="469655"/>
          </a:xfrm>
          <a:prstGeom prst="rect">
            <a:avLst/>
          </a:prstGeom>
          <a:solidFill>
            <a:srgbClr val="7F7F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599" b="1">
                <a:latin typeface="Arial" panose="020B0604020202020204" pitchFamily="34" charset="0"/>
                <a:cs typeface="Arial" panose="020B0604020202020204" pitchFamily="34" charset="0"/>
              </a:rPr>
              <a:t>1 Januari 2025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B1D900-9C97-19D7-306A-37FBB3B4F7CD}"/>
              </a:ext>
            </a:extLst>
          </p:cNvPr>
          <p:cNvSpPr/>
          <p:nvPr/>
        </p:nvSpPr>
        <p:spPr>
          <a:xfrm>
            <a:off x="5006653" y="3247377"/>
            <a:ext cx="1917253" cy="2353125"/>
          </a:xfrm>
          <a:prstGeom prst="rect">
            <a:avLst/>
          </a:prstGeom>
          <a:solidFill>
            <a:srgbClr val="E7E6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8354" rtlCol="0" anchor="t"/>
          <a:lstStyle/>
          <a:p>
            <a:pPr marL="285750" indent="-285750" defTabSz="913765">
              <a:buFont typeface="Wingdings" panose="05000000000000000000" pitchFamily="2" charset="2"/>
              <a:buChar char="§"/>
              <a:defRPr/>
            </a:pP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pembayar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cukai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jualan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tahunan</a:t>
            </a:r>
            <a:r>
              <a:rPr lang="en-US" sz="1400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RM5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juta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RM25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juta</a:t>
            </a:r>
            <a:endParaRPr lang="en-US" sz="1400" b="1" kern="0">
              <a:solidFill>
                <a:srgbClr val="151D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305491-7E7F-F886-8D0B-BA7DB6E8F73D}"/>
              </a:ext>
            </a:extLst>
          </p:cNvPr>
          <p:cNvSpPr/>
          <p:nvPr/>
        </p:nvSpPr>
        <p:spPr>
          <a:xfrm>
            <a:off x="5006653" y="3247378"/>
            <a:ext cx="1917253" cy="469655"/>
          </a:xfrm>
          <a:prstGeom prst="rect">
            <a:avLst/>
          </a:prstGeom>
          <a:solidFill>
            <a:srgbClr val="7F7F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599" b="1">
                <a:latin typeface="Arial" panose="020B0604020202020204" pitchFamily="34" charset="0"/>
                <a:cs typeface="Arial" panose="020B0604020202020204" pitchFamily="34" charset="0"/>
              </a:rPr>
              <a:t>1 Julai 2025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745C57-C496-2C94-3204-69651525A7F9}"/>
              </a:ext>
            </a:extLst>
          </p:cNvPr>
          <p:cNvSpPr/>
          <p:nvPr/>
        </p:nvSpPr>
        <p:spPr>
          <a:xfrm>
            <a:off x="7277497" y="3247377"/>
            <a:ext cx="1917253" cy="2353125"/>
          </a:xfrm>
          <a:prstGeom prst="rect">
            <a:avLst/>
          </a:prstGeom>
          <a:solidFill>
            <a:srgbClr val="E7E6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8354" rtlCol="0" anchor="t"/>
          <a:lstStyle/>
          <a:p>
            <a:pPr marL="285750" indent="-285750" defTabSz="913765">
              <a:buFont typeface="Wingdings" panose="05000000000000000000" pitchFamily="2" charset="2"/>
              <a:buChar char="§"/>
              <a:defRPr/>
            </a:pP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pembayar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cukai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jualan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tahunan</a:t>
            </a:r>
            <a:r>
              <a:rPr lang="en-US" sz="1400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RM1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juta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RM5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juta</a:t>
            </a:r>
            <a:endParaRPr lang="en-US" sz="1400" b="1" kern="0">
              <a:solidFill>
                <a:srgbClr val="151D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A79DCB-0F40-88B3-6553-CD1461637E26}"/>
              </a:ext>
            </a:extLst>
          </p:cNvPr>
          <p:cNvSpPr/>
          <p:nvPr/>
        </p:nvSpPr>
        <p:spPr>
          <a:xfrm>
            <a:off x="7277497" y="3247378"/>
            <a:ext cx="1917253" cy="469655"/>
          </a:xfrm>
          <a:prstGeom prst="rect">
            <a:avLst/>
          </a:prstGeom>
          <a:solidFill>
            <a:srgbClr val="7F7F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599" b="1">
                <a:latin typeface="Arial" panose="020B0604020202020204" pitchFamily="34" charset="0"/>
                <a:cs typeface="Arial" panose="020B0604020202020204" pitchFamily="34" charset="0"/>
              </a:rPr>
              <a:t>1 Januari 2026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BEBD82-26FE-91DE-0BDD-12988D0242D2}"/>
              </a:ext>
            </a:extLst>
          </p:cNvPr>
          <p:cNvSpPr/>
          <p:nvPr/>
        </p:nvSpPr>
        <p:spPr>
          <a:xfrm>
            <a:off x="9548341" y="3247377"/>
            <a:ext cx="1917253" cy="2353125"/>
          </a:xfrm>
          <a:prstGeom prst="rect">
            <a:avLst/>
          </a:prstGeom>
          <a:solidFill>
            <a:srgbClr val="E7E6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8354" rtlCol="0" anchor="t"/>
          <a:lstStyle/>
          <a:p>
            <a:pPr marL="285750" indent="-285750" defTabSz="913765">
              <a:buFont typeface="Wingdings" panose="05000000000000000000" pitchFamily="2" charset="2"/>
              <a:buChar char="§"/>
              <a:defRPr/>
            </a:pP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pembayar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cukai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jualan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tahunan</a:t>
            </a:r>
            <a:r>
              <a:rPr lang="en-US" sz="1400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400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RM1 </a:t>
            </a:r>
            <a:r>
              <a:rPr lang="en-US" sz="1400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juta</a:t>
            </a:r>
            <a:endParaRPr lang="en-US" sz="1400" b="1" kern="0">
              <a:solidFill>
                <a:srgbClr val="151D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B1435F-FEA1-56B4-DAC9-347FF2B2B7B6}"/>
              </a:ext>
            </a:extLst>
          </p:cNvPr>
          <p:cNvSpPr/>
          <p:nvPr/>
        </p:nvSpPr>
        <p:spPr>
          <a:xfrm>
            <a:off x="9548341" y="3247378"/>
            <a:ext cx="1917253" cy="469655"/>
          </a:xfrm>
          <a:prstGeom prst="rect">
            <a:avLst/>
          </a:prstGeom>
          <a:solidFill>
            <a:srgbClr val="7F7F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599" b="1">
                <a:latin typeface="Arial" panose="020B0604020202020204" pitchFamily="34" charset="0"/>
                <a:cs typeface="Arial" panose="020B0604020202020204" pitchFamily="34" charset="0"/>
              </a:rPr>
              <a:t>1 Julai 2026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A5A4EB-6A73-1819-8256-4A9583754FA9}"/>
              </a:ext>
            </a:extLst>
          </p:cNvPr>
          <p:cNvSpPr/>
          <p:nvPr/>
        </p:nvSpPr>
        <p:spPr>
          <a:xfrm>
            <a:off x="4196029" y="1425047"/>
            <a:ext cx="1259827" cy="468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8" b="1" i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GB" sz="3198" b="1" i="1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DD06F-5002-3DAF-D22E-6AE920E8F79C}"/>
              </a:ext>
            </a:extLst>
          </p:cNvPr>
          <p:cNvSpPr/>
          <p:nvPr/>
        </p:nvSpPr>
        <p:spPr>
          <a:xfrm>
            <a:off x="826605" y="1425047"/>
            <a:ext cx="1259827" cy="468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8" b="1" i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GB" sz="3198" b="1" i="1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DD3BAD-91D6-975E-6FDF-A260DC922C98}"/>
              </a:ext>
            </a:extLst>
          </p:cNvPr>
          <p:cNvSpPr/>
          <p:nvPr/>
        </p:nvSpPr>
        <p:spPr>
          <a:xfrm>
            <a:off x="8705655" y="1425047"/>
            <a:ext cx="1259827" cy="468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8" b="1" i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GB" sz="3198" b="1" i="1">
              <a:solidFill>
                <a:srgbClr val="DDD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BA6196-3E24-001B-4A3D-FBDAC1AE00AD}"/>
              </a:ext>
            </a:extLst>
          </p:cNvPr>
          <p:cNvSpPr/>
          <p:nvPr/>
        </p:nvSpPr>
        <p:spPr>
          <a:xfrm>
            <a:off x="464967" y="6169473"/>
            <a:ext cx="1917253" cy="494595"/>
          </a:xfrm>
          <a:prstGeom prst="rect">
            <a:avLst/>
          </a:prstGeom>
          <a:solidFill>
            <a:srgbClr val="E7E6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696" rtlCol="0" anchor="t"/>
          <a:lstStyle/>
          <a:p>
            <a:pPr algn="ctr" defTabSz="913943">
              <a:defRPr/>
            </a:pP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399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Ogos</a:t>
            </a: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–</a:t>
            </a:r>
            <a:b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Januari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EB701-CCAF-294E-D772-7C81570BBBE1}"/>
              </a:ext>
            </a:extLst>
          </p:cNvPr>
          <p:cNvSpPr/>
          <p:nvPr/>
        </p:nvSpPr>
        <p:spPr>
          <a:xfrm>
            <a:off x="464967" y="5625821"/>
            <a:ext cx="1917253" cy="494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696" rtlCol="0" anchor="t"/>
          <a:lstStyle/>
          <a:p>
            <a:pPr algn="ctr" defTabSz="913943">
              <a:defRPr/>
            </a:pPr>
            <a:r>
              <a:rPr lang="en-US" sz="1399" b="1" kern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Tempoh</a:t>
            </a:r>
            <a:r>
              <a:rPr lang="en-US" sz="1399" b="1" kern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b="1" kern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kelonggaran</a:t>
            </a:r>
            <a:r>
              <a:rPr lang="en-US" sz="1399" b="1" kern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interim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28E881-B694-A277-CE2D-9B8A64245542}"/>
              </a:ext>
            </a:extLst>
          </p:cNvPr>
          <p:cNvSpPr/>
          <p:nvPr/>
        </p:nvSpPr>
        <p:spPr>
          <a:xfrm>
            <a:off x="3867315" y="5625821"/>
            <a:ext cx="1917253" cy="494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696" rtlCol="0" anchor="t"/>
          <a:lstStyle/>
          <a:p>
            <a:pPr algn="ctr" defTabSz="913943">
              <a:defRPr/>
            </a:pPr>
            <a:r>
              <a:rPr lang="en-US" sz="1399" b="1" kern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Tempoh</a:t>
            </a:r>
            <a:r>
              <a:rPr lang="en-US" sz="1399" b="1" kern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b="1" kern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kelonggaran</a:t>
            </a:r>
            <a:r>
              <a:rPr lang="en-US" sz="1399" b="1" kern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interim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5A660E-07DA-0A8D-ACB6-CFBB9EC09C02}"/>
              </a:ext>
            </a:extLst>
          </p:cNvPr>
          <p:cNvSpPr/>
          <p:nvPr/>
        </p:nvSpPr>
        <p:spPr>
          <a:xfrm>
            <a:off x="8427727" y="5625821"/>
            <a:ext cx="1917253" cy="494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696" rtlCol="0" anchor="t"/>
          <a:lstStyle/>
          <a:p>
            <a:pPr algn="ctr" defTabSz="913943">
              <a:defRPr/>
            </a:pPr>
            <a:r>
              <a:rPr lang="en-US" sz="1399" b="1" kern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Tempoh</a:t>
            </a:r>
            <a:r>
              <a:rPr lang="en-US" sz="1399" b="1" kern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" b="1" kern="0" err="1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kelonggaran</a:t>
            </a:r>
            <a:r>
              <a:rPr lang="en-US" sz="1399" b="1" kern="0">
                <a:solidFill>
                  <a:srgbClr val="DDD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interim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E3202C-A18A-370A-8A82-C7136A3059F6}"/>
              </a:ext>
            </a:extLst>
          </p:cNvPr>
          <p:cNvSpPr/>
          <p:nvPr/>
        </p:nvSpPr>
        <p:spPr>
          <a:xfrm>
            <a:off x="2735810" y="6169473"/>
            <a:ext cx="1917253" cy="494595"/>
          </a:xfrm>
          <a:prstGeom prst="rect">
            <a:avLst/>
          </a:prstGeom>
          <a:solidFill>
            <a:srgbClr val="E7E6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696" rtlCol="0" anchor="t"/>
          <a:lstStyle/>
          <a:p>
            <a:pPr algn="ctr" defTabSz="913943">
              <a:defRPr/>
            </a:pP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Januari 2025 – </a:t>
            </a:r>
            <a:b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Jun 2025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C09D83-A960-05F2-F7D3-C54DCC7F4790}"/>
              </a:ext>
            </a:extLst>
          </p:cNvPr>
          <p:cNvSpPr/>
          <p:nvPr/>
        </p:nvSpPr>
        <p:spPr>
          <a:xfrm>
            <a:off x="5013890" y="6169473"/>
            <a:ext cx="1917253" cy="494595"/>
          </a:xfrm>
          <a:prstGeom prst="rect">
            <a:avLst/>
          </a:prstGeom>
          <a:solidFill>
            <a:srgbClr val="E7E6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696" rtlCol="0" anchor="t"/>
          <a:lstStyle/>
          <a:p>
            <a:pPr algn="ctr" defTabSz="913943">
              <a:defRPr/>
            </a:pP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Julai 2025 – </a:t>
            </a:r>
            <a:b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1399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Disember</a:t>
            </a: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86CCE0-28DD-3737-FECA-11AE7BE8B78B}"/>
              </a:ext>
            </a:extLst>
          </p:cNvPr>
          <p:cNvSpPr/>
          <p:nvPr/>
        </p:nvSpPr>
        <p:spPr>
          <a:xfrm>
            <a:off x="7277497" y="6169473"/>
            <a:ext cx="1917253" cy="494595"/>
          </a:xfrm>
          <a:prstGeom prst="rect">
            <a:avLst/>
          </a:prstGeom>
          <a:solidFill>
            <a:srgbClr val="E7E6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696" rtlCol="0" anchor="t"/>
          <a:lstStyle/>
          <a:p>
            <a:pPr algn="ctr" defTabSz="913943">
              <a:defRPr/>
            </a:pP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Januari 2026 – </a:t>
            </a:r>
            <a:b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Jun 2026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3185480-F34C-F39D-77B4-B574F4199F67}"/>
              </a:ext>
            </a:extLst>
          </p:cNvPr>
          <p:cNvSpPr/>
          <p:nvPr/>
        </p:nvSpPr>
        <p:spPr>
          <a:xfrm>
            <a:off x="9548341" y="6169473"/>
            <a:ext cx="1917253" cy="494595"/>
          </a:xfrm>
          <a:prstGeom prst="rect">
            <a:avLst/>
          </a:prstGeom>
          <a:solidFill>
            <a:srgbClr val="E7E6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696" rtlCol="0" anchor="t"/>
          <a:lstStyle/>
          <a:p>
            <a:pPr algn="ctr" defTabSz="913943">
              <a:defRPr/>
            </a:pP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Julai 2026 –</a:t>
            </a:r>
            <a:b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1399" b="1" kern="0" err="1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Disember</a:t>
            </a:r>
            <a:r>
              <a:rPr lang="en-US" sz="1399" b="1" kern="0">
                <a:solidFill>
                  <a:srgbClr val="151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162529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25C16E4-A964-A426-C88A-6190D68B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81" y="83616"/>
            <a:ext cx="10872443" cy="822960"/>
          </a:xfrm>
        </p:spPr>
        <p:txBody>
          <a:bodyPr/>
          <a:lstStyle/>
          <a:p>
            <a:r>
              <a:rPr lang="en-US" err="1">
                <a:latin typeface="Arial"/>
                <a:cs typeface="Arial"/>
              </a:rPr>
              <a:t>Tempoh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kelonggaran</a:t>
            </a:r>
            <a:r>
              <a:rPr lang="en-US">
                <a:latin typeface="Arial"/>
                <a:cs typeface="Arial"/>
              </a:rPr>
              <a:t> interim </a:t>
            </a:r>
            <a:r>
              <a:rPr lang="en-US" err="1">
                <a:latin typeface="Arial"/>
                <a:cs typeface="Arial"/>
              </a:rPr>
              <a:t>selama</a:t>
            </a:r>
            <a:r>
              <a:rPr lang="en-US">
                <a:latin typeface="Arial"/>
                <a:cs typeface="Arial"/>
              </a:rPr>
              <a:t> 6 </a:t>
            </a:r>
            <a:r>
              <a:rPr lang="en-US" err="1">
                <a:latin typeface="Arial"/>
                <a:cs typeface="Arial"/>
              </a:rPr>
              <a:t>bulan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bagi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setiap</a:t>
            </a:r>
            <a:r>
              <a:rPr lang="en-US">
                <a:latin typeface="Arial"/>
                <a:cs typeface="Arial"/>
              </a:rPr>
              <a:t> fasa </a:t>
            </a:r>
            <a:r>
              <a:rPr lang="en-US" err="1">
                <a:latin typeface="Arial"/>
                <a:cs typeface="Arial"/>
              </a:rPr>
              <a:t>untuk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membolehkan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perniagaan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menyelaras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keperluan</a:t>
            </a:r>
            <a:r>
              <a:rPr lang="en-US">
                <a:latin typeface="Arial"/>
                <a:cs typeface="Arial"/>
              </a:rPr>
              <a:t> e-</a:t>
            </a:r>
            <a:r>
              <a:rPr lang="en-US" err="1">
                <a:latin typeface="Arial"/>
                <a:cs typeface="Arial"/>
              </a:rPr>
              <a:t>Invois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D3FA18-3803-45FF-82DA-6637417F8DEB}"/>
              </a:ext>
            </a:extLst>
          </p:cNvPr>
          <p:cNvSpPr/>
          <p:nvPr/>
        </p:nvSpPr>
        <p:spPr>
          <a:xfrm>
            <a:off x="1306985" y="1809901"/>
            <a:ext cx="10230142" cy="822531"/>
          </a:xfrm>
          <a:prstGeom prst="rect">
            <a:avLst/>
          </a:prstGeom>
          <a:solidFill>
            <a:srgbClr val="151D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marL="516916" defTabSz="913958">
              <a:spcAft>
                <a:spcPts val="600"/>
              </a:spcAft>
            </a:pP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Membenarkan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pengeluaran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e-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Invois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disatukan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dan e-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Invois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bil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kendiri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disatukan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untuk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semua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industri</a:t>
            </a:r>
            <a:endParaRPr lang="en-US" sz="1200" err="1">
              <a:solidFill>
                <a:prstClr val="white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530EA8-CBD0-4223-B6B1-01B01C32A5C3}"/>
              </a:ext>
            </a:extLst>
          </p:cNvPr>
          <p:cNvGrpSpPr/>
          <p:nvPr/>
        </p:nvGrpSpPr>
        <p:grpSpPr>
          <a:xfrm>
            <a:off x="833185" y="1822718"/>
            <a:ext cx="871013" cy="871013"/>
            <a:chOff x="763722" y="1682987"/>
            <a:chExt cx="1229032" cy="12290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FCDEE2D-BADD-4F4E-BCD7-D0F166E5284E}"/>
                </a:ext>
              </a:extLst>
            </p:cNvPr>
            <p:cNvSpPr/>
            <p:nvPr/>
          </p:nvSpPr>
          <p:spPr>
            <a:xfrm>
              <a:off x="763722" y="1682987"/>
              <a:ext cx="1229032" cy="1229032"/>
            </a:xfrm>
            <a:prstGeom prst="ellipse">
              <a:avLst/>
            </a:prstGeom>
            <a:solidFill>
              <a:schemeClr val="bg1"/>
            </a:solidFill>
            <a:ln w="98425">
              <a:solidFill>
                <a:srgbClr val="DDD4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58"/>
              <a:endParaRPr lang="en-US" sz="1799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4D905D-79F1-4333-912E-1CE564EA6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029" y="2000480"/>
              <a:ext cx="622394" cy="62239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49F3FB0-4C30-4E13-8451-9BF362C57764}"/>
              </a:ext>
            </a:extLst>
          </p:cNvPr>
          <p:cNvSpPr/>
          <p:nvPr/>
        </p:nvSpPr>
        <p:spPr>
          <a:xfrm>
            <a:off x="1306985" y="2872937"/>
            <a:ext cx="10230142" cy="822531"/>
          </a:xfrm>
          <a:prstGeom prst="rect">
            <a:avLst/>
          </a:prstGeom>
          <a:solidFill>
            <a:srgbClr val="151D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marL="516916" defTabSz="913958"/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Membenarkan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sebarang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keterangan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transaksi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dalam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medan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"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Keterangan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Produk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atau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Perkhidmatan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"</a:t>
            </a:r>
            <a:endParaRPr lang="en-US" sz="1200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86A7D3-BA78-4DDE-8C5D-A749097529D3}"/>
              </a:ext>
            </a:extLst>
          </p:cNvPr>
          <p:cNvGrpSpPr/>
          <p:nvPr/>
        </p:nvGrpSpPr>
        <p:grpSpPr>
          <a:xfrm>
            <a:off x="833185" y="2885754"/>
            <a:ext cx="871013" cy="871013"/>
            <a:chOff x="656358" y="3282355"/>
            <a:chExt cx="1229032" cy="12290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E1FE645-DC30-4565-B4BE-897AEC87D63F}"/>
                </a:ext>
              </a:extLst>
            </p:cNvPr>
            <p:cNvSpPr/>
            <p:nvPr/>
          </p:nvSpPr>
          <p:spPr>
            <a:xfrm>
              <a:off x="656358" y="3282355"/>
              <a:ext cx="1229032" cy="1229032"/>
            </a:xfrm>
            <a:prstGeom prst="ellipse">
              <a:avLst/>
            </a:prstGeom>
            <a:solidFill>
              <a:schemeClr val="bg1"/>
            </a:solidFill>
            <a:ln w="98425">
              <a:solidFill>
                <a:srgbClr val="DDD4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58"/>
              <a:endParaRPr lang="en-US" sz="1799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" name="Picture 4" descr="Fill up ">
              <a:extLst>
                <a:ext uri="{FF2B5EF4-FFF2-40B4-BE49-F238E27FC236}">
                  <a16:creationId xmlns:a16="http://schemas.microsoft.com/office/drawing/2014/main" id="{BE458260-50AA-4CF8-B01B-C65A0A992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896" y="3567063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08C78DA-48A8-4FBC-980D-C354DC707454}"/>
              </a:ext>
            </a:extLst>
          </p:cNvPr>
          <p:cNvSpPr/>
          <p:nvPr/>
        </p:nvSpPr>
        <p:spPr>
          <a:xfrm>
            <a:off x="1306985" y="3921081"/>
            <a:ext cx="10230142" cy="822531"/>
          </a:xfrm>
          <a:prstGeom prst="rect">
            <a:avLst/>
          </a:prstGeom>
          <a:solidFill>
            <a:srgbClr val="151D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marL="516916" defTabSz="913958"/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Pembayar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cukai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tidak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perlu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mengeluarkan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e-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Invois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/ e-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Invois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bil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kendiri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untuk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setiap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transaksi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walaupun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diminta</a:t>
            </a:r>
            <a:endParaRPr lang="en-US" sz="1200" err="1">
              <a:solidFill>
                <a:prstClr val="white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204DC0-61AB-4614-8FC0-2AED03D8A59E}"/>
              </a:ext>
            </a:extLst>
          </p:cNvPr>
          <p:cNvGrpSpPr/>
          <p:nvPr/>
        </p:nvGrpSpPr>
        <p:grpSpPr>
          <a:xfrm>
            <a:off x="833185" y="3933898"/>
            <a:ext cx="871013" cy="871013"/>
            <a:chOff x="633673" y="4942036"/>
            <a:chExt cx="1229032" cy="122903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01F6818-DA23-45C7-A78D-C260CD6A7D88}"/>
                </a:ext>
              </a:extLst>
            </p:cNvPr>
            <p:cNvSpPr/>
            <p:nvPr/>
          </p:nvSpPr>
          <p:spPr>
            <a:xfrm>
              <a:off x="633673" y="4942036"/>
              <a:ext cx="1229032" cy="1229032"/>
            </a:xfrm>
            <a:prstGeom prst="ellipse">
              <a:avLst/>
            </a:prstGeom>
            <a:solidFill>
              <a:schemeClr val="bg1"/>
            </a:solidFill>
            <a:ln w="98425">
              <a:solidFill>
                <a:srgbClr val="DDD4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58"/>
              <a:endParaRPr lang="en-US" sz="1799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178C62-7DFC-4D49-820B-E8626C2B0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348" y="5226744"/>
              <a:ext cx="609600" cy="6096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4A0402-BA19-42CE-88B9-7A60A717A0AB}"/>
              </a:ext>
            </a:extLst>
          </p:cNvPr>
          <p:cNvSpPr/>
          <p:nvPr/>
        </p:nvSpPr>
        <p:spPr>
          <a:xfrm>
            <a:off x="1306985" y="4989534"/>
            <a:ext cx="10230142" cy="822531"/>
          </a:xfrm>
          <a:prstGeom prst="rect">
            <a:avLst/>
          </a:prstGeom>
          <a:solidFill>
            <a:srgbClr val="151D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marL="516916" defTabSz="913958">
              <a:lnSpc>
                <a:spcPct val="120000"/>
              </a:lnSpc>
            </a:pP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Tiada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penalti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di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bawah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Seksyen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120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Akta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Cukai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767" b="1" err="1">
                <a:solidFill>
                  <a:prstClr val="white"/>
                </a:solidFill>
                <a:latin typeface="Arial"/>
                <a:cs typeface="Arial"/>
              </a:rPr>
              <a:t>Pendapatan</a:t>
            </a:r>
            <a:r>
              <a:rPr lang="en-US" sz="1767" b="1">
                <a:solidFill>
                  <a:prstClr val="white"/>
                </a:solidFill>
                <a:latin typeface="Arial"/>
                <a:cs typeface="Arial"/>
              </a:rPr>
              <a:t> 1967</a:t>
            </a: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88595A-DCC9-4EAD-AB3A-C342DFC38B31}"/>
              </a:ext>
            </a:extLst>
          </p:cNvPr>
          <p:cNvSpPr/>
          <p:nvPr/>
        </p:nvSpPr>
        <p:spPr>
          <a:xfrm>
            <a:off x="833185" y="5002352"/>
            <a:ext cx="871013" cy="871013"/>
          </a:xfrm>
          <a:prstGeom prst="ellipse">
            <a:avLst/>
          </a:prstGeom>
          <a:solidFill>
            <a:schemeClr val="bg1"/>
          </a:solidFill>
          <a:ln w="98425">
            <a:solidFill>
              <a:srgbClr val="DDD4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58"/>
            <a:endParaRPr lang="en-US" sz="1799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1C3470-B7E9-4DBF-9A81-20553E29A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952" y="5230799"/>
            <a:ext cx="475083" cy="47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DD50-12C2-4D42-1F54-09D242875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B8B99-DE4D-35C7-421D-21D0F013EDC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err="1"/>
              <a:t>Konsep</a:t>
            </a:r>
            <a:r>
              <a:rPr lang="en-US"/>
              <a:t> </a:t>
            </a:r>
            <a:r>
              <a:rPr lang="en-US" err="1"/>
              <a:t>Pelaksanaan</a:t>
            </a:r>
            <a:r>
              <a:rPr lang="en-US"/>
              <a:t> e-</a:t>
            </a:r>
            <a:r>
              <a:rPr lang="en-US" err="1"/>
              <a:t>Invois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219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STOMLAYOUT" val="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c757431-13c8-4835-bf05-6f6104ff93cf" xsi:nil="true"/>
    <lcf76f155ced4ddcb4097134ff3c332f xmlns="3e9e2650-5f43-4a2b-b28f-c84ba3aca20f">
      <Terms xmlns="http://schemas.microsoft.com/office/infopath/2007/PartnerControls"/>
    </lcf76f155ced4ddcb4097134ff3c332f>
    <SharedWithUsers xmlns="dc757431-13c8-4835-bf05-6f6104ff93cf">
      <UserInfo>
        <DisplayName>Win Sheng Yong</DisplayName>
        <AccountId>61</AccountId>
        <AccountType/>
      </UserInfo>
      <UserInfo>
        <DisplayName>Ann Nee Gee</DisplayName>
        <AccountId>12</AccountId>
        <AccountType/>
      </UserInfo>
      <UserInfo>
        <DisplayName>Azreena Rastom</DisplayName>
        <AccountId>21</AccountId>
        <AccountType/>
      </UserInfo>
      <UserInfo>
        <DisplayName>Bee Aik Yeap</DisplayName>
        <AccountId>14</AccountId>
        <AccountType/>
      </UserInfo>
      <UserInfo>
        <DisplayName>Meng Hui Chua</DisplayName>
        <AccountId>24</AccountId>
        <AccountType/>
      </UserInfo>
      <UserInfo>
        <DisplayName>Adrian WJ Lim</DisplayName>
        <AccountId>143</AccountId>
        <AccountType/>
      </UserInfo>
      <UserInfo>
        <DisplayName>Nuzula Mat Salleh</DisplayName>
        <AccountId>23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50CDF68477A94E93DBBDADFE911D18" ma:contentTypeVersion="15" ma:contentTypeDescription="Create a new document." ma:contentTypeScope="" ma:versionID="7094f32cf8b041640512b2608deef707">
  <xsd:schema xmlns:xsd="http://www.w3.org/2001/XMLSchema" xmlns:xs="http://www.w3.org/2001/XMLSchema" xmlns:p="http://schemas.microsoft.com/office/2006/metadata/properties" xmlns:ns2="3e9e2650-5f43-4a2b-b28f-c84ba3aca20f" xmlns:ns3="dc757431-13c8-4835-bf05-6f6104ff93cf" targetNamespace="http://schemas.microsoft.com/office/2006/metadata/properties" ma:root="true" ma:fieldsID="6c71947357f80622c8b7d0783506a937" ns2:_="" ns3:_="">
    <xsd:import namespace="3e9e2650-5f43-4a2b-b28f-c84ba3aca20f"/>
    <xsd:import namespace="dc757431-13c8-4835-bf05-6f6104ff93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9e2650-5f43-4a2b-b28f-c84ba3aca2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3ef62f9-2e07-484b-bd79-00aec90129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757431-13c8-4835-bf05-6f6104ff93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0598590-56f9-460e-ba46-1c7109aa7c7c}" ma:internalName="TaxCatchAll" ma:showField="CatchAllData" ma:web="dc757431-13c8-4835-bf05-6f6104ff93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B5D210-4E76-46FD-856B-A7583958BF53}">
  <ds:schemaRefs>
    <ds:schemaRef ds:uri="3e9e2650-5f43-4a2b-b28f-c84ba3aca20f"/>
    <ds:schemaRef ds:uri="http://schemas.microsoft.com/office/2006/documentManagement/types"/>
    <ds:schemaRef ds:uri="http://purl.org/dc/elements/1.1/"/>
    <ds:schemaRef ds:uri="dc757431-13c8-4835-bf05-6f6104ff93cf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2811F6D-D091-4E67-911F-DA9DC0591EAC}">
  <ds:schemaRefs>
    <ds:schemaRef ds:uri="3e9e2650-5f43-4a2b-b28f-c84ba3aca20f"/>
    <ds:schemaRef ds:uri="dc757431-13c8-4835-bf05-6f6104ff93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D3C4B61-9B67-4EDF-A81A-6EB3CE3A65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6963</TotalTime>
  <Words>2745</Words>
  <Application>Microsoft Office PowerPoint</Application>
  <PresentationFormat>Custom</PresentationFormat>
  <Paragraphs>586</Paragraphs>
  <Slides>30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EYInterstate Light</vt:lpstr>
      <vt:lpstr>EYInterstate Regular</vt:lpstr>
      <vt:lpstr>Wingdings</vt:lpstr>
      <vt:lpstr>Office Theme</vt:lpstr>
      <vt:lpstr>2_Office Theme</vt:lpstr>
      <vt:lpstr>1_Office Theme</vt:lpstr>
      <vt:lpstr>6_Office Theme</vt:lpstr>
      <vt:lpstr>4_Office Theme</vt:lpstr>
      <vt:lpstr>think-cell Slide</vt:lpstr>
      <vt:lpstr>PowerPoint Presentation</vt:lpstr>
      <vt:lpstr>Agenda</vt:lpstr>
      <vt:lpstr>01</vt:lpstr>
      <vt:lpstr>PowerPoint Presentation</vt:lpstr>
      <vt:lpstr>Pelaksanaan e-Invois selaras dengan objektif Rancangan Malaysia ke 13 (RMK13)</vt:lpstr>
      <vt:lpstr>PowerPoint Presentation</vt:lpstr>
      <vt:lpstr>Garis Masa Pelaksanaan e-Invois</vt:lpstr>
      <vt:lpstr>Tempoh kelonggaran interim selama 6 bulan bagi setiap fasa untuk membolehkan perniagaan menyelaras keperluan e-Invois</vt:lpstr>
      <vt:lpstr>02</vt:lpstr>
      <vt:lpstr>Definisi e-Invois</vt:lpstr>
      <vt:lpstr>e-Invois telah diperkenalkan untuk menyokong inisiatif transformasi digital</vt:lpstr>
      <vt:lpstr>Ilustrasi Sistem MyInvois Malaysia</vt:lpstr>
      <vt:lpstr>PowerPoint Presentation</vt:lpstr>
      <vt:lpstr>Jenis dan senario e-Invois</vt:lpstr>
      <vt:lpstr>Jika pembeli memerlukan e-Invois, Penjual dikehendaki mengeluarkan e-Invois mengikut transaksi</vt:lpstr>
      <vt:lpstr>Jika Pembeli tidak memerlukan e-Invois, Penjual dikehendaki mengemukakan e-Invois disatukan dalam tempoh 7 hari kalendar selepas akhir bulan tersebut</vt:lpstr>
      <vt:lpstr>PowerPoint Presentation</vt:lpstr>
      <vt:lpstr>03</vt:lpstr>
      <vt:lpstr>PowerPoint Presentation</vt:lpstr>
      <vt:lpstr>Perusahaan Mikro, Kecil &amp; Sederhana (PMKS) dengan pendapatan atau jualan tahunan &lt; RM500,000 dikecualikan daripada pelaksanaan e-Invois</vt:lpstr>
      <vt:lpstr>Kriteria penentuan had nilai ambang PMKS melebihi RM500,000 </vt:lpstr>
      <vt:lpstr>8 aktiviti yang perlu mengeluarkan e-Invois bagi setiap transaksi</vt:lpstr>
      <vt:lpstr>Badan Berkanun adalah dikecualikan daripada pengeluaran e-Invois bagi transaksi yang dinyatakan sebagai menjalankan fungsi yang diberikan di bawah mana-mana undang-undang bertulis</vt:lpstr>
      <vt:lpstr>PowerPoint Presentation</vt:lpstr>
      <vt:lpstr>PowerPoint Presentation</vt:lpstr>
      <vt:lpstr>PowerPoint Presentation</vt:lpstr>
      <vt:lpstr>Insentif yang diumumkan oleh Kerajaan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RASYIDAH BINTI CHE ROSLI</dc:creator>
  <cp:keywords/>
  <cp:lastModifiedBy>JIHAN ZAHIAH BINTI JOHARI</cp:lastModifiedBy>
  <cp:revision>12</cp:revision>
  <dcterms:created xsi:type="dcterms:W3CDTF">2020-06-09T18:31:46Z</dcterms:created>
  <dcterms:modified xsi:type="dcterms:W3CDTF">2025-08-06T04:49:19Z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0x0101004550CDF68477A94E93DBBDADFE911D18</vt:lpwstr>
  </property>
  <property fmtid="{D5CDD505-2E9C-101B-9397-08002B2CF9AE}" pid="4" name="WppReportCurrencySymbol">
    <vt:lpwstr>$</vt:lpwstr>
  </property>
  <property fmtid="{D5CDD505-2E9C-101B-9397-08002B2CF9AE}" pid="5" name="WppReportDashboardTitleText">
    <vt:lpwstr>Dashboard</vt:lpwstr>
  </property>
  <property fmtid="{D5CDD505-2E9C-101B-9397-08002B2CF9AE}" pid="6" name="WppReportIsTocUpdateRecommended">
    <vt:bool>true</vt:bool>
  </property>
  <property fmtid="{D5CDD505-2E9C-101B-9397-08002B2CF9AE}" pid="7" name="WppReportShortPageNumberFormat">
    <vt:lpwstr>Page &lt;#&gt;</vt:lpwstr>
  </property>
  <property fmtid="{D5CDD505-2E9C-101B-9397-08002B2CF9AE}" pid="8" name="WppReportLongPageNumberFormat">
    <vt:lpwstr>Page &lt;#&gt; of &lt;PageCount&gt;</vt:lpwstr>
  </property>
  <property fmtid="{D5CDD505-2E9C-101B-9397-08002B2CF9AE}" pid="9" name="WppReportDate">
    <vt:lpwstr/>
  </property>
  <property fmtid="{D5CDD505-2E9C-101B-9397-08002B2CF9AE}" pid="10" name="WppReportDraft">
    <vt:lpwstr>(Draft)</vt:lpwstr>
  </property>
  <property fmtid="{D5CDD505-2E9C-101B-9397-08002B2CF9AE}" pid="11" name="WppReportVersion">
    <vt:lpwstr>Version 1.0</vt:lpwstr>
  </property>
  <property fmtid="{D5CDD505-2E9C-101B-9397-08002B2CF9AE}" pid="12" name="WppReportTocTitleText">
    <vt:lpwstr>Table of contents</vt:lpwstr>
  </property>
  <property fmtid="{D5CDD505-2E9C-101B-9397-08002B2CF9AE}" pid="13" name="WppReportPropertiesLastWrittenToDocument">
    <vt:filetime>2024-10-03T03:40:55Z</vt:filetime>
  </property>
</Properties>
</file>