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3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EEBE6"/>
    <a:srgbClr val="CC4E16"/>
    <a:srgbClr val="009ED6"/>
    <a:srgbClr val="006699"/>
    <a:srgbClr val="F29916"/>
    <a:srgbClr val="FCCABC"/>
    <a:srgbClr val="E9B269"/>
    <a:srgbClr val="EE8C60"/>
    <a:srgbClr val="B01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F117C-35B0-46D2-A858-E73E562C97D6}" type="datetimeFigureOut">
              <a:rPr lang="en-MY" smtClean="0"/>
              <a:t>22/3/2019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6C06B-A663-485D-BFCB-6A428481A6E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23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MY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CFD46E1-FB85-4FE6-89A8-B505E6E36159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86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F5CE-5AEA-4682-98CF-F2412CC68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68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BD6D2-F290-4036-9BFB-BC58A8F0F6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662" y="4048126"/>
            <a:ext cx="236696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FDCB7"/>
                </a:solidFill>
              </a:rPr>
              <a:t>JABATAN AUDIT NEGARA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550944" y="1645444"/>
            <a:ext cx="24384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3D160-1EE3-49F6-8C66-06203C3E7377}" type="datetime1">
              <a:rPr lang="en-US">
                <a:solidFill>
                  <a:srgbClr val="DFDCB7"/>
                </a:solidFill>
              </a:rPr>
              <a:pPr>
                <a:defRPr/>
              </a:pPr>
              <a:t>3/22/2019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06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76DAF-21C2-4312-A659-89D705F5C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662" y="4048126"/>
            <a:ext cx="236696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FDCB7"/>
                </a:solidFill>
              </a:rPr>
              <a:t>JABATAN AUDIT NEGARA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550944" y="1645444"/>
            <a:ext cx="24384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4E5CD-F677-4478-9604-5766E9F4F3FA}" type="datetime1">
              <a:rPr lang="en-US">
                <a:solidFill>
                  <a:srgbClr val="DFDCB7"/>
                </a:solidFill>
              </a:rPr>
              <a:pPr>
                <a:defRPr/>
              </a:pPr>
              <a:t>3/22/2019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84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logo\Logo Jata Negar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30163"/>
            <a:ext cx="93821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44016"/>
            <a:ext cx="7128792" cy="980728"/>
          </a:xfrm>
          <a:gradFill flip="none" rotWithShape="1">
            <a:gsLst>
              <a:gs pos="93000">
                <a:schemeClr val="bg1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494" y="1628800"/>
            <a:ext cx="762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B0E16-B88A-492E-9365-05DDE4E312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081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4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4D3CA-A625-4EF3-B054-9502222EEF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78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93000">
                <a:schemeClr val="bg1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</a:gradFill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29893-E79C-41C4-BFB0-87E30E0F5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85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93000">
                <a:schemeClr val="bg1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</a:gradFill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C818C-2D8F-4061-94DE-06CC92A52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662" y="4048126"/>
            <a:ext cx="236696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FDCB7"/>
                </a:solidFill>
              </a:rPr>
              <a:t>JABATAN AUDIT NEGARA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550944" y="1645444"/>
            <a:ext cx="24384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DE48D-869E-4254-AEE8-A36A0CB85FB7}" type="datetime1">
              <a:rPr lang="en-US">
                <a:solidFill>
                  <a:srgbClr val="DFDCB7"/>
                </a:solidFill>
              </a:rPr>
              <a:pPr>
                <a:defRPr/>
              </a:pPr>
              <a:t>3/22/2019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29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87952" cy="1143000"/>
          </a:xfrm>
          <a:gradFill>
            <a:gsLst>
              <a:gs pos="93000">
                <a:schemeClr val="bg1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</a:gradFill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0D712-58CC-493D-8F9A-4918CDE52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662" y="4048126"/>
            <a:ext cx="236696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FDCB7"/>
                </a:solidFill>
              </a:rPr>
              <a:t>JABATAN AUDIT NEGARA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550944" y="1645444"/>
            <a:ext cx="24384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51EA6-C3D9-4CA6-BCCE-F976DCD9E47C}" type="datetime1">
              <a:rPr lang="en-US">
                <a:solidFill>
                  <a:srgbClr val="DFDCB7"/>
                </a:solidFill>
              </a:rPr>
              <a:pPr>
                <a:defRPr/>
              </a:pPr>
              <a:t>3/22/2019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15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A44C-0B2F-4555-AB0C-B2E81263A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662" y="4048126"/>
            <a:ext cx="236696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FDCB7"/>
                </a:solidFill>
              </a:rPr>
              <a:t>JABATAN AUDIT NEGARA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550944" y="1645444"/>
            <a:ext cx="24384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3C67C-D00E-4592-882A-1EFD306F8200}" type="datetime1">
              <a:rPr lang="en-US">
                <a:solidFill>
                  <a:srgbClr val="DFDCB7"/>
                </a:solidFill>
              </a:rPr>
              <a:pPr>
                <a:defRPr/>
              </a:pPr>
              <a:t>3/22/2019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FD35F-6F84-4D0A-AE71-633322214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 rot="16200000">
            <a:off x="7586662" y="4048126"/>
            <a:ext cx="236696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FDCB7"/>
                </a:solidFill>
              </a:rPr>
              <a:t>JABATAN AUDIT NEGARA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>
          <a:xfrm rot="16200000">
            <a:off x="7550944" y="1645444"/>
            <a:ext cx="24384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44ED2-BD22-4F78-800F-FCD0FDBFD18A}" type="datetime1">
              <a:rPr lang="en-US">
                <a:solidFill>
                  <a:srgbClr val="DFDCB7"/>
                </a:solidFill>
              </a:rPr>
              <a:pPr>
                <a:defRPr/>
              </a:pPr>
              <a:t>3/22/2019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38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063CC-9D97-420F-93C4-7DD29BA4B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662" y="4048126"/>
            <a:ext cx="2366963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FDCB7"/>
                </a:solidFill>
              </a:rPr>
              <a:t>JABATAN AUDIT NEGARA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550944" y="1645444"/>
            <a:ext cx="24384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BB381-CB87-409B-81EA-7427C54E75B8}" type="datetime1">
              <a:rPr lang="en-US">
                <a:solidFill>
                  <a:srgbClr val="DFDCB7"/>
                </a:solidFill>
              </a:rPr>
              <a:pPr>
                <a:defRPr/>
              </a:pPr>
              <a:t>3/22/2019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86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8692356" y="6453336"/>
            <a:ext cx="272132" cy="383148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8464" y="6525344"/>
            <a:ext cx="204787" cy="216024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5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595E29-3333-4338-B7A5-1FD1734D998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3" name="Picture 8" descr="logocomfir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0163"/>
            <a:ext cx="773113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 descr="F:\logo\Logo Jata Negara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30163"/>
            <a:ext cx="93821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6804248" y="6485274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Jabatan</a:t>
            </a:r>
            <a:r>
              <a:rPr lang="en-US" sz="1400" i="1" dirty="0" smtClean="0"/>
              <a:t> Audit Negara</a:t>
            </a:r>
            <a:r>
              <a:rPr lang="en-US" sz="2000" i="1" dirty="0" smtClean="0"/>
              <a:t>®</a:t>
            </a:r>
            <a:endParaRPr lang="en-MY" sz="2000" i="1" dirty="0"/>
          </a:p>
        </p:txBody>
      </p:sp>
    </p:spTree>
    <p:extLst>
      <p:ext uri="{BB962C8B-B14F-4D97-AF65-F5344CB8AC3E}">
        <p14:creationId xmlns:p14="http://schemas.microsoft.com/office/powerpoint/2010/main" val="21172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391350" cy="44702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5A15426-3622-4D04-B745-B792992E3B98}" type="slidenum">
              <a:rPr lang="en-US" altLang="en-US" smtClean="0">
                <a:solidFill>
                  <a:srgbClr val="FFFFFF"/>
                </a:solidFill>
                <a:latin typeface="Arial" charset="0"/>
                <a:cs typeface="Arial" charset="0"/>
              </a:rPr>
              <a:pPr/>
              <a:t>1</a:t>
            </a:fld>
            <a:endParaRPr lang="en-US" altLang="en-US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Box 2"/>
          <p:cNvSpPr txBox="1">
            <a:spLocks noChangeArrowheads="1"/>
          </p:cNvSpPr>
          <p:nvPr/>
        </p:nvSpPr>
        <p:spPr bwMode="auto">
          <a:xfrm>
            <a:off x="2133600" y="5517232"/>
            <a:ext cx="62992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 err="1" smtClean="0">
                <a:solidFill>
                  <a:srgbClr val="000066"/>
                </a:solidFill>
                <a:latin typeface="+mn-lt"/>
                <a:cs typeface="Arial" charset="0"/>
              </a:rPr>
              <a:t>Oleh</a:t>
            </a:r>
            <a:r>
              <a:rPr lang="en-GB" altLang="en-US" b="1" dirty="0" smtClean="0">
                <a:solidFill>
                  <a:srgbClr val="000066"/>
                </a:solidFill>
                <a:latin typeface="+mn-lt"/>
                <a:cs typeface="Arial" charset="0"/>
              </a:rPr>
              <a:t>:</a:t>
            </a:r>
            <a:endParaRPr lang="en-GB" altLang="en-US" b="1" dirty="0">
              <a:solidFill>
                <a:srgbClr val="000066"/>
              </a:solidFill>
              <a:latin typeface="+mn-lt"/>
              <a:cs typeface="Arial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 smtClean="0">
                <a:solidFill>
                  <a:srgbClr val="000066"/>
                </a:solidFill>
                <a:latin typeface="+mn-lt"/>
                <a:cs typeface="Arial" charset="0"/>
              </a:rPr>
              <a:t>Farizah </a:t>
            </a:r>
            <a:r>
              <a:rPr lang="en-GB" altLang="en-US" b="1" dirty="0" err="1" smtClean="0">
                <a:solidFill>
                  <a:srgbClr val="000066"/>
                </a:solidFill>
                <a:latin typeface="+mn-lt"/>
                <a:cs typeface="Arial" charset="0"/>
              </a:rPr>
              <a:t>binti</a:t>
            </a:r>
            <a:r>
              <a:rPr lang="en-GB" altLang="en-US" b="1" dirty="0" smtClean="0">
                <a:solidFill>
                  <a:srgbClr val="000066"/>
                </a:solidFill>
                <a:latin typeface="+mn-lt"/>
                <a:cs typeface="Arial" charset="0"/>
              </a:rPr>
              <a:t> Harman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 err="1" smtClean="0">
                <a:solidFill>
                  <a:srgbClr val="000066"/>
                </a:solidFill>
                <a:latin typeface="+mn-lt"/>
                <a:cs typeface="Arial" charset="0"/>
              </a:rPr>
              <a:t>Jabatan</a:t>
            </a:r>
            <a:r>
              <a:rPr lang="en-GB" altLang="en-US" b="1" dirty="0" smtClean="0">
                <a:solidFill>
                  <a:srgbClr val="000066"/>
                </a:solidFill>
                <a:latin typeface="+mn-lt"/>
                <a:cs typeface="Arial" charset="0"/>
              </a:rPr>
              <a:t> Audit Negara Malaysia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100" b="1" dirty="0" smtClean="0">
                <a:solidFill>
                  <a:srgbClr val="000066"/>
                </a:solidFill>
                <a:latin typeface="+mn-lt"/>
                <a:cs typeface="Arial" charset="0"/>
              </a:rPr>
              <a:t>3 April 2019</a:t>
            </a:r>
            <a:endParaRPr lang="en-MY" altLang="en-US" sz="1100" b="1" dirty="0">
              <a:solidFill>
                <a:srgbClr val="000066"/>
              </a:solidFill>
              <a:latin typeface="+mn-lt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276872"/>
            <a:ext cx="9144000" cy="1728192"/>
          </a:xfrm>
          <a:prstGeom prst="rect">
            <a:avLst/>
          </a:prstGeom>
          <a:solidFill>
            <a:srgbClr val="0066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Adaptasi</a:t>
            </a:r>
            <a:r>
              <a:rPr lang="en-US" sz="40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Kali </a:t>
            </a:r>
            <a:r>
              <a:rPr lang="en-US" sz="4000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Pertama</a:t>
            </a:r>
            <a:r>
              <a:rPr lang="en-US" sz="40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MPSAS </a:t>
            </a:r>
            <a:r>
              <a:rPr lang="mr-IN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–</a:t>
            </a:r>
            <a:endParaRPr lang="en-US" sz="4000" b="1" dirty="0" smtClean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  <a:p>
            <a:pPr lvl="0" algn="ctr"/>
            <a:r>
              <a:rPr lang="en-US" sz="4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Perspektif</a:t>
            </a: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dan</a:t>
            </a: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Ekspektasi</a:t>
            </a:r>
            <a:r>
              <a:rPr lang="en-US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AUDIT</a:t>
            </a:r>
            <a:endParaRPr lang="en-MY" sz="32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551459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424" y="1628800"/>
            <a:ext cx="7620000" cy="4800600"/>
          </a:xfrm>
        </p:spPr>
        <p:txBody>
          <a:bodyPr/>
          <a:lstStyle/>
          <a:p>
            <a:r>
              <a:rPr lang="en-US" sz="3600" dirty="0" smtClean="0"/>
              <a:t>Express an opinion on whether </a:t>
            </a:r>
            <a:r>
              <a:rPr lang="en-US" sz="3600" b="1" dirty="0" smtClean="0"/>
              <a:t>management</a:t>
            </a:r>
            <a:r>
              <a:rPr lang="en-US" sz="3600" dirty="0" smtClean="0"/>
              <a:t>  has fairly presented the information in the financial statements</a:t>
            </a:r>
          </a:p>
          <a:p>
            <a:r>
              <a:rPr lang="en-US" sz="3600" dirty="0" smtClean="0"/>
              <a:t>Key audit focus area</a:t>
            </a:r>
          </a:p>
          <a:p>
            <a:r>
              <a:rPr lang="en-US" sz="3600" dirty="0" smtClean="0"/>
              <a:t>‘Elephant in the Room’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187624" y="21969"/>
            <a:ext cx="6984776" cy="1030767"/>
          </a:xfrm>
          <a:prstGeom prst="rect">
            <a:avLst/>
          </a:prstGeom>
          <a:gradFill>
            <a:gsLst>
              <a:gs pos="85000">
                <a:srgbClr val="00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AUDIT (JAN) RESPONSIBILITY</a:t>
            </a:r>
            <a:endParaRPr lang="en-MY" sz="36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59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B0E16-B88A-492E-9365-05DDE4E312A5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2050" name="Picture 2" descr="Image result for CORPORATE THANK YOU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235" y="1268760"/>
            <a:ext cx="6095077" cy="436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94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Adoption by Federal Government in 2021</a:t>
            </a:r>
          </a:p>
          <a:p>
            <a:r>
              <a:rPr lang="en-US" sz="2800" dirty="0" smtClean="0"/>
              <a:t>First-Time Adoption of Accrual Basis Malaysian Public Sector Accounting Standards (MPSASs) – MPSAS 33 </a:t>
            </a:r>
            <a:r>
              <a:rPr lang="en-US" sz="2800" dirty="0"/>
              <a:t>(3 year’s transitional </a:t>
            </a:r>
            <a:r>
              <a:rPr lang="en-US" sz="2800" dirty="0" smtClean="0"/>
              <a:t>relief period)</a:t>
            </a:r>
          </a:p>
          <a:p>
            <a:r>
              <a:rPr lang="en-US" sz="2800" b="1" dirty="0" smtClean="0"/>
              <a:t>Standards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 - MPSAS </a:t>
            </a:r>
            <a:r>
              <a:rPr lang="mr-IN" sz="2800" dirty="0"/>
              <a:t>–</a:t>
            </a:r>
            <a:r>
              <a:rPr lang="en-US" sz="2800" dirty="0"/>
              <a:t> 35 standards</a:t>
            </a:r>
          </a:p>
          <a:p>
            <a:pPr marL="0" indent="0">
              <a:buNone/>
            </a:pPr>
            <a:r>
              <a:rPr lang="en-US" sz="2800" dirty="0"/>
              <a:t> - IPSAS </a:t>
            </a:r>
            <a:r>
              <a:rPr lang="mr-IN" sz="2800" dirty="0"/>
              <a:t>–</a:t>
            </a:r>
            <a:r>
              <a:rPr lang="en-US" sz="2800" dirty="0"/>
              <a:t> 41 standards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87624" y="188640"/>
            <a:ext cx="6984776" cy="792088"/>
          </a:xfrm>
          <a:prstGeom prst="rect">
            <a:avLst/>
          </a:prstGeom>
          <a:gradFill>
            <a:gsLst>
              <a:gs pos="85000">
                <a:srgbClr val="00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ADOPTION OF MPSAS</a:t>
            </a:r>
            <a:endParaRPr lang="en-MY" sz="36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138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venir-Heavy"/>
              </a:rPr>
              <a:t>Greater Accountability &amp; Transparency</a:t>
            </a:r>
          </a:p>
          <a:p>
            <a:r>
              <a:rPr lang="en-US" dirty="0">
                <a:latin typeface="Avenir-Heavy"/>
              </a:rPr>
              <a:t>Better decision-</a:t>
            </a:r>
            <a:r>
              <a:rPr lang="en-US" b="0" i="0" u="none" strike="noStrike" baseline="0" dirty="0" smtClean="0">
                <a:latin typeface="Avenir-Heavy"/>
              </a:rPr>
              <a:t>making</a:t>
            </a:r>
          </a:p>
          <a:p>
            <a:r>
              <a:rPr lang="en-US" b="0" i="0" u="none" strike="noStrike" baseline="0" dirty="0" smtClean="0">
                <a:latin typeface="Avenir-Heavy"/>
              </a:rPr>
              <a:t>Improved efficiency</a:t>
            </a:r>
          </a:p>
          <a:p>
            <a:r>
              <a:rPr lang="en-US" b="0" i="0" u="none" strike="noStrike" baseline="0" dirty="0" smtClean="0">
                <a:latin typeface="Avenir-Heavy"/>
              </a:rPr>
              <a:t>Data consistency and application</a:t>
            </a:r>
          </a:p>
          <a:p>
            <a:r>
              <a:rPr lang="en-US" b="0" i="0" u="none" strike="noStrike" baseline="0" dirty="0" smtClean="0">
                <a:latin typeface="Avenir-Heavy"/>
              </a:rPr>
              <a:t>Sound financial management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896816" cy="4590288"/>
          </a:xfrm>
        </p:spPr>
        <p:txBody>
          <a:bodyPr>
            <a:normAutofit fontScale="92500"/>
          </a:bodyPr>
          <a:lstStyle/>
          <a:p>
            <a:r>
              <a:rPr lang="en-US" b="0" i="0" u="none" strike="noStrike" baseline="0" dirty="0" err="1" smtClean="0">
                <a:latin typeface="Avenir-Heavy"/>
              </a:rPr>
              <a:t>Professionalisation</a:t>
            </a:r>
            <a:r>
              <a:rPr lang="en-US" b="0" i="0" u="none" strike="noStrike" baseline="0" dirty="0" smtClean="0">
                <a:latin typeface="Avenir-Heavy"/>
              </a:rPr>
              <a:t> and access to</a:t>
            </a:r>
            <a:r>
              <a:rPr lang="en-US" b="0" i="0" u="none" strike="noStrike" dirty="0" smtClean="0">
                <a:latin typeface="Avenir-Heavy"/>
              </a:rPr>
              <a:t> </a:t>
            </a:r>
            <a:r>
              <a:rPr lang="en-US" b="0" i="0" u="none" strike="noStrike" baseline="0" dirty="0" smtClean="0">
                <a:latin typeface="Avenir-Heavy"/>
              </a:rPr>
              <a:t>Talent</a:t>
            </a:r>
          </a:p>
          <a:p>
            <a:r>
              <a:rPr lang="en-US" b="0" i="0" u="none" strike="noStrike" baseline="0" dirty="0" smtClean="0">
                <a:latin typeface="Avenir-Heavy"/>
              </a:rPr>
              <a:t>Broader economic and social</a:t>
            </a:r>
            <a:r>
              <a:rPr lang="en-US" b="0" i="0" u="none" strike="noStrike" dirty="0" smtClean="0">
                <a:latin typeface="Avenir-Heavy"/>
              </a:rPr>
              <a:t> </a:t>
            </a:r>
            <a:r>
              <a:rPr lang="en-US" b="0" i="0" u="none" strike="noStrike" baseline="0" dirty="0" smtClean="0">
                <a:latin typeface="Avenir-Heavy"/>
              </a:rPr>
              <a:t>advantages</a:t>
            </a:r>
            <a:r>
              <a:rPr lang="en-US" b="0" i="0" u="none" strike="noStrike" baseline="0" dirty="0" smtClean="0">
                <a:latin typeface="Avenir-Light"/>
              </a:rPr>
              <a:t>.</a:t>
            </a:r>
          </a:p>
          <a:p>
            <a:r>
              <a:rPr lang="en-US" b="0" i="0" u="none" strike="noStrike" baseline="0" dirty="0" smtClean="0">
                <a:latin typeface="Avenir-Heavy"/>
              </a:rPr>
              <a:t>Government stability</a:t>
            </a:r>
            <a:r>
              <a:rPr lang="en-US" b="0" i="0" u="none" strike="noStrike" baseline="0" dirty="0" smtClean="0">
                <a:latin typeface="Avenir-Light"/>
              </a:rPr>
              <a:t>.</a:t>
            </a:r>
          </a:p>
          <a:p>
            <a:r>
              <a:rPr lang="en-US" b="0" i="0" u="none" strike="noStrike" baseline="0" dirty="0" smtClean="0">
                <a:latin typeface="Avenir-Heavy"/>
              </a:rPr>
              <a:t>International comparability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623731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ACCA 2013</a:t>
            </a:r>
            <a:endParaRPr lang="en-US" i="1" dirty="0"/>
          </a:p>
        </p:txBody>
      </p:sp>
      <p:sp>
        <p:nvSpPr>
          <p:cNvPr id="8" name="Rectangle 7"/>
          <p:cNvSpPr/>
          <p:nvPr/>
        </p:nvSpPr>
        <p:spPr>
          <a:xfrm>
            <a:off x="1115616" y="188640"/>
            <a:ext cx="6984776" cy="792088"/>
          </a:xfrm>
          <a:prstGeom prst="rect">
            <a:avLst/>
          </a:prstGeom>
          <a:gradFill>
            <a:gsLst>
              <a:gs pos="85000">
                <a:srgbClr val="00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BENEFIT OF </a:t>
            </a:r>
            <a:r>
              <a:rPr lang="en-US" sz="3600" b="1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IPSAS</a:t>
            </a:r>
            <a:r>
              <a:rPr lang="en-US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ADOPTION</a:t>
            </a:r>
            <a:endParaRPr lang="en-MY" sz="36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14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1494" y="1940768"/>
            <a:ext cx="7620000" cy="4800600"/>
          </a:xfrm>
        </p:spPr>
        <p:txBody>
          <a:bodyPr/>
          <a:lstStyle/>
          <a:p>
            <a:r>
              <a:rPr lang="en-US" sz="3200" b="1" dirty="0" smtClean="0"/>
              <a:t>Laws &amp; Regulations</a:t>
            </a:r>
          </a:p>
          <a:p>
            <a:pPr marL="274638" indent="-274638">
              <a:buNone/>
            </a:pPr>
            <a:r>
              <a:rPr lang="en-US" sz="3200" dirty="0" smtClean="0"/>
              <a:t> - </a:t>
            </a:r>
            <a:r>
              <a:rPr lang="en-US" sz="3200" dirty="0"/>
              <a:t>C</a:t>
            </a:r>
            <a:r>
              <a:rPr lang="en-US" sz="3200" dirty="0" smtClean="0"/>
              <a:t>hange of the laws &amp; regulations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- </a:t>
            </a:r>
            <a:r>
              <a:rPr lang="en-US" sz="3200" dirty="0" err="1" smtClean="0"/>
              <a:t>Perlembagaan</a:t>
            </a:r>
            <a:r>
              <a:rPr lang="en-US" sz="3200" dirty="0" smtClean="0"/>
              <a:t> Persekutuan 1957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- </a:t>
            </a:r>
            <a:r>
              <a:rPr lang="en-US" sz="3200" dirty="0" err="1" smtClean="0"/>
              <a:t>Akta</a:t>
            </a:r>
            <a:r>
              <a:rPr lang="en-US" sz="3200" dirty="0" smtClean="0"/>
              <a:t> </a:t>
            </a:r>
            <a:r>
              <a:rPr lang="en-US" sz="3200" dirty="0" err="1" smtClean="0"/>
              <a:t>Acara</a:t>
            </a:r>
            <a:r>
              <a:rPr lang="en-US" sz="3200" dirty="0" smtClean="0"/>
              <a:t> </a:t>
            </a:r>
            <a:r>
              <a:rPr lang="en-US" sz="3200" dirty="0" err="1" smtClean="0"/>
              <a:t>Kewangan</a:t>
            </a:r>
            <a:r>
              <a:rPr lang="en-US" sz="3200" dirty="0" smtClean="0"/>
              <a:t> 1957</a:t>
            </a:r>
          </a:p>
          <a:p>
            <a:pPr marL="0" indent="0">
              <a:buNone/>
            </a:pPr>
            <a:r>
              <a:rPr lang="en-US" sz="3200" dirty="0" smtClean="0"/>
              <a:t> - </a:t>
            </a:r>
            <a:r>
              <a:rPr lang="en-US" sz="3200" dirty="0" err="1" smtClean="0"/>
              <a:t>Arahan</a:t>
            </a:r>
            <a:r>
              <a:rPr lang="en-US" sz="3200" dirty="0" smtClean="0"/>
              <a:t> </a:t>
            </a:r>
            <a:r>
              <a:rPr lang="en-US" sz="3200" dirty="0" err="1" smtClean="0"/>
              <a:t>Perbendaharaan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- Other laws &amp; regulations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87624" y="21969"/>
            <a:ext cx="6984776" cy="1440160"/>
          </a:xfrm>
          <a:prstGeom prst="rect">
            <a:avLst/>
          </a:prstGeom>
          <a:gradFill>
            <a:gsLst>
              <a:gs pos="85000">
                <a:srgbClr val="00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AUDIT PERSPECTIVE &amp; EXPECTATIONS</a:t>
            </a:r>
            <a:endParaRPr lang="en-MY" sz="36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98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916832"/>
            <a:ext cx="7620000" cy="4800600"/>
          </a:xfrm>
        </p:spPr>
        <p:txBody>
          <a:bodyPr/>
          <a:lstStyle/>
          <a:p>
            <a:r>
              <a:rPr lang="en-US" sz="3200" b="1" dirty="0" smtClean="0"/>
              <a:t>Big Data</a:t>
            </a:r>
          </a:p>
          <a:p>
            <a:pPr marL="274638" indent="-274638">
              <a:buNone/>
            </a:pPr>
            <a:r>
              <a:rPr lang="en-US" sz="3200" dirty="0" smtClean="0"/>
              <a:t> - New system requirements (Change of system from GFMAS to </a:t>
            </a:r>
            <a:r>
              <a:rPr lang="en-US" sz="3200" dirty="0" err="1" smtClean="0"/>
              <a:t>i</a:t>
            </a:r>
            <a:r>
              <a:rPr lang="en-US" sz="3200" dirty="0" smtClean="0"/>
              <a:t>-GFMAS)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- </a:t>
            </a:r>
            <a:r>
              <a:rPr lang="en-US" sz="3200" dirty="0"/>
              <a:t>M</a:t>
            </a:r>
            <a:r>
              <a:rPr lang="en-US" sz="3200" dirty="0" smtClean="0"/>
              <a:t>igration data issues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- Opening balances (accuracy)</a:t>
            </a:r>
          </a:p>
          <a:p>
            <a:pPr marL="0" indent="0">
              <a:buNone/>
            </a:pPr>
            <a:r>
              <a:rPr lang="en-US" sz="3200" dirty="0" smtClean="0"/>
              <a:t> - </a:t>
            </a:r>
            <a:r>
              <a:rPr lang="en-US" sz="3200" dirty="0"/>
              <a:t>Reliability of the </a:t>
            </a:r>
            <a:r>
              <a:rPr lang="en-US" sz="3200" dirty="0" smtClean="0"/>
              <a:t>systems/ data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187624" y="21969"/>
            <a:ext cx="6984776" cy="1440160"/>
          </a:xfrm>
          <a:prstGeom prst="rect">
            <a:avLst/>
          </a:prstGeom>
          <a:gradFill>
            <a:gsLst>
              <a:gs pos="85000">
                <a:srgbClr val="00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AUDIT PERSPECTIVE &amp; EXPECTATIONS</a:t>
            </a:r>
            <a:endParaRPr lang="en-MY" sz="36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842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772816"/>
            <a:ext cx="7620000" cy="4800600"/>
          </a:xfrm>
        </p:spPr>
        <p:txBody>
          <a:bodyPr/>
          <a:lstStyle/>
          <a:p>
            <a:r>
              <a:rPr lang="en-US" sz="3600" b="1" dirty="0" smtClean="0"/>
              <a:t>Recognition/ Classifications</a:t>
            </a:r>
          </a:p>
          <a:p>
            <a:pPr marL="0" indent="0">
              <a:buNone/>
            </a:pPr>
            <a:r>
              <a:rPr lang="en-US" sz="3600" dirty="0" smtClean="0"/>
              <a:t>   - </a:t>
            </a:r>
            <a:r>
              <a:rPr lang="en-US" sz="3600" dirty="0" err="1" smtClean="0"/>
              <a:t>Capitalisation</a:t>
            </a:r>
            <a:r>
              <a:rPr lang="en-US" sz="3600" dirty="0" smtClean="0"/>
              <a:t> of Assets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- Liabilities &amp; Commitments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- Consolidation process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- </a:t>
            </a:r>
            <a:r>
              <a:rPr lang="en-US" sz="3600" dirty="0" err="1" smtClean="0"/>
              <a:t>Intrepretations</a:t>
            </a:r>
            <a:r>
              <a:rPr lang="en-US" sz="3600" dirty="0" smtClean="0"/>
              <a:t> of the Standards</a:t>
            </a:r>
          </a:p>
          <a:p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187624" y="21969"/>
            <a:ext cx="6984776" cy="1440160"/>
          </a:xfrm>
          <a:prstGeom prst="rect">
            <a:avLst/>
          </a:prstGeom>
          <a:gradFill>
            <a:gsLst>
              <a:gs pos="85000">
                <a:srgbClr val="00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AUDIT PERSPECTIVE &amp; EXPECTATIONS</a:t>
            </a:r>
            <a:endParaRPr lang="en-MY" sz="36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788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1494" y="1844824"/>
            <a:ext cx="8298978" cy="4800600"/>
          </a:xfrm>
        </p:spPr>
        <p:txBody>
          <a:bodyPr/>
          <a:lstStyle/>
          <a:p>
            <a:r>
              <a:rPr lang="en-US" sz="3200" b="1" dirty="0" smtClean="0"/>
              <a:t>Engagement with Stakeholders</a:t>
            </a:r>
          </a:p>
          <a:p>
            <a:pPr marL="509588" indent="-509588">
              <a:buNone/>
            </a:pPr>
            <a:r>
              <a:rPr lang="en-US" sz="3200" dirty="0" smtClean="0"/>
              <a:t>   - </a:t>
            </a:r>
            <a:r>
              <a:rPr lang="en-US" sz="3200" i="1" dirty="0" smtClean="0"/>
              <a:t>Government-to-Government </a:t>
            </a:r>
            <a:r>
              <a:rPr lang="en-US" sz="3200" dirty="0" smtClean="0"/>
              <a:t>communication </a:t>
            </a:r>
          </a:p>
          <a:p>
            <a:pPr marL="573088" indent="-50800">
              <a:buFont typeface="Wingdings" charset="2"/>
              <a:buChar char="Ø"/>
              <a:tabLst>
                <a:tab pos="398463" algn="l"/>
              </a:tabLst>
            </a:pPr>
            <a:r>
              <a:rPr lang="en-US" sz="3200" dirty="0"/>
              <a:t> </a:t>
            </a:r>
            <a:r>
              <a:rPr lang="en-US" sz="3200" dirty="0" smtClean="0"/>
              <a:t>  States</a:t>
            </a:r>
          </a:p>
          <a:p>
            <a:pPr marL="573088" indent="-50800">
              <a:buFont typeface="Wingdings" charset="2"/>
              <a:buChar char="Ø"/>
              <a:tabLst>
                <a:tab pos="398463" algn="l"/>
              </a:tabLst>
            </a:pPr>
            <a:r>
              <a:rPr lang="en-US" sz="3200" dirty="0"/>
              <a:t> </a:t>
            </a:r>
            <a:r>
              <a:rPr lang="en-US" sz="3200" dirty="0" smtClean="0"/>
              <a:t>  Federal &amp; State Agencies</a:t>
            </a:r>
          </a:p>
          <a:p>
            <a:pPr marL="573088" indent="-50800">
              <a:buFont typeface="Wingdings" charset="2"/>
              <a:buChar char="Ø"/>
              <a:tabLst>
                <a:tab pos="398463" algn="l"/>
              </a:tabLst>
            </a:pPr>
            <a:r>
              <a:rPr lang="en-US" sz="3200" dirty="0"/>
              <a:t> </a:t>
            </a:r>
            <a:r>
              <a:rPr lang="en-US" sz="3200" dirty="0" smtClean="0"/>
              <a:t>  Government linked companies</a:t>
            </a:r>
            <a:endParaRPr lang="en-US" sz="3200" dirty="0"/>
          </a:p>
          <a:p>
            <a:pPr marL="223838" indent="0">
              <a:buNone/>
              <a:tabLst>
                <a:tab pos="398463" algn="l"/>
              </a:tabLst>
            </a:pPr>
            <a:r>
              <a:rPr lang="en-US" sz="3200" dirty="0" smtClean="0"/>
              <a:t>- Survey &amp; Feedbacks</a:t>
            </a:r>
          </a:p>
          <a:p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187624" y="21969"/>
            <a:ext cx="6984776" cy="1440160"/>
          </a:xfrm>
          <a:prstGeom prst="rect">
            <a:avLst/>
          </a:prstGeom>
          <a:gradFill>
            <a:gsLst>
              <a:gs pos="85000">
                <a:srgbClr val="00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AUDIT PERSPECTIVE &amp; EXPECTATIONS</a:t>
            </a:r>
            <a:endParaRPr lang="en-MY" sz="36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970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1494" y="1796752"/>
            <a:ext cx="7620000" cy="4800600"/>
          </a:xfrm>
        </p:spPr>
        <p:txBody>
          <a:bodyPr/>
          <a:lstStyle/>
          <a:p>
            <a:r>
              <a:rPr lang="en-US" sz="3600" b="1" dirty="0" smtClean="0"/>
              <a:t>Skills &amp; Competency </a:t>
            </a:r>
          </a:p>
          <a:p>
            <a:pPr marL="274638" indent="-274638">
              <a:buNone/>
            </a:pPr>
            <a:r>
              <a:rPr lang="en-US" sz="3600" dirty="0" smtClean="0"/>
              <a:t> - </a:t>
            </a:r>
            <a:r>
              <a:rPr lang="en-US" sz="3600" dirty="0"/>
              <a:t>I</a:t>
            </a:r>
            <a:r>
              <a:rPr lang="en-US" sz="3600" dirty="0" smtClean="0"/>
              <a:t>mplementation approach</a:t>
            </a:r>
          </a:p>
          <a:p>
            <a:pPr marL="274638" indent="-274638">
              <a:buNone/>
            </a:pPr>
            <a:r>
              <a:rPr lang="en-US" sz="3600" dirty="0"/>
              <a:t> </a:t>
            </a:r>
            <a:r>
              <a:rPr lang="en-US" sz="3600" dirty="0" smtClean="0"/>
              <a:t>- Expertise (external support)</a:t>
            </a:r>
          </a:p>
          <a:p>
            <a:pPr marL="274638" indent="-274638">
              <a:buNone/>
            </a:pPr>
            <a:r>
              <a:rPr lang="en-US" sz="3600" dirty="0"/>
              <a:t> </a:t>
            </a:r>
            <a:r>
              <a:rPr lang="en-US" sz="3600" dirty="0" smtClean="0"/>
              <a:t>- Finance &amp; Audit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187624" y="21969"/>
            <a:ext cx="6984776" cy="1440160"/>
          </a:xfrm>
          <a:prstGeom prst="rect">
            <a:avLst/>
          </a:prstGeom>
          <a:gradFill>
            <a:gsLst>
              <a:gs pos="85000">
                <a:srgbClr val="00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AUDIT PERSPECTIVE &amp; EXPECTATIONS</a:t>
            </a:r>
            <a:endParaRPr lang="en-MY" sz="36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1119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2057400"/>
            <a:ext cx="7620000" cy="4800600"/>
          </a:xfrm>
        </p:spPr>
        <p:txBody>
          <a:bodyPr/>
          <a:lstStyle/>
          <a:p>
            <a:r>
              <a:rPr lang="en-US" sz="4000" b="1" dirty="0" smtClean="0"/>
              <a:t>Budgeting</a:t>
            </a:r>
          </a:p>
          <a:p>
            <a:pPr marL="274638" indent="-274638">
              <a:buNone/>
            </a:pPr>
            <a:r>
              <a:rPr lang="en-US" sz="4000" dirty="0" smtClean="0"/>
              <a:t> - Technology &amp; infrastructure</a:t>
            </a:r>
          </a:p>
          <a:p>
            <a:pPr marL="274638" indent="-274638">
              <a:buNone/>
            </a:pPr>
            <a:r>
              <a:rPr lang="en-US" sz="4000" dirty="0"/>
              <a:t> </a:t>
            </a:r>
            <a:r>
              <a:rPr lang="en-US" sz="4000" dirty="0" smtClean="0"/>
              <a:t>- cost of implementation (finance &amp; audit)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187624" y="21969"/>
            <a:ext cx="6984776" cy="1440160"/>
          </a:xfrm>
          <a:prstGeom prst="rect">
            <a:avLst/>
          </a:prstGeom>
          <a:gradFill>
            <a:gsLst>
              <a:gs pos="85000">
                <a:srgbClr val="006699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AUDIT PERSPECTIVE &amp; EXPECTATIONS</a:t>
            </a:r>
            <a:endParaRPr lang="en-MY" sz="36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8360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308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Aharoni</vt:lpstr>
      <vt:lpstr>Arial</vt:lpstr>
      <vt:lpstr>Avenir-Heavy</vt:lpstr>
      <vt:lpstr>Avenir-Light</vt:lpstr>
      <vt:lpstr>Calibri</vt:lpstr>
      <vt:lpstr>Cambria</vt:lpstr>
      <vt:lpstr>Mangal</vt:lpstr>
      <vt:lpstr>Wingdings</vt:lpstr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Farizah harman</dc:creator>
  <cp:lastModifiedBy>Irnama Bin Kamuri</cp:lastModifiedBy>
  <cp:revision>76</cp:revision>
  <dcterms:created xsi:type="dcterms:W3CDTF">2017-07-18T09:11:32Z</dcterms:created>
  <dcterms:modified xsi:type="dcterms:W3CDTF">2019-03-22T08:40:36Z</dcterms:modified>
</cp:coreProperties>
</file>