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453" r:id="rId2"/>
    <p:sldId id="256" r:id="rId3"/>
    <p:sldId id="648" r:id="rId4"/>
    <p:sldId id="2443" r:id="rId5"/>
    <p:sldId id="266" r:id="rId6"/>
    <p:sldId id="276" r:id="rId7"/>
    <p:sldId id="273" r:id="rId8"/>
    <p:sldId id="2446" r:id="rId9"/>
    <p:sldId id="271" r:id="rId10"/>
    <p:sldId id="657" r:id="rId11"/>
    <p:sldId id="260" r:id="rId12"/>
    <p:sldId id="2452" r:id="rId13"/>
    <p:sldId id="2444" r:id="rId14"/>
    <p:sldId id="2445" r:id="rId15"/>
    <p:sldId id="2447" r:id="rId16"/>
    <p:sldId id="2448" r:id="rId17"/>
    <p:sldId id="2451" r:id="rId18"/>
    <p:sldId id="2321" r:id="rId19"/>
    <p:sldId id="2315" r:id="rId20"/>
    <p:sldId id="2317" r:id="rId21"/>
    <p:sldId id="344" r:id="rId22"/>
    <p:sldId id="2322" r:id="rId23"/>
    <p:sldId id="339" r:id="rId24"/>
    <p:sldId id="340" r:id="rId25"/>
    <p:sldId id="2308" r:id="rId26"/>
    <p:sldId id="2441" r:id="rId27"/>
    <p:sldId id="245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721"/>
  </p:normalViewPr>
  <p:slideViewPr>
    <p:cSldViewPr snapToGrid="0">
      <p:cViewPr>
        <p:scale>
          <a:sx n="66" d="100"/>
          <a:sy n="66" d="100"/>
        </p:scale>
        <p:origin x="532" y="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400" b="1" dirty="0">
              <a:solidFill>
                <a:schemeClr val="tx1"/>
              </a:solidFill>
              <a:latin typeface="Arial Narrow" panose="020B0606020202030204" pitchFamily="34" charset="0"/>
            </a:rPr>
            <a:t>NPM and Management Accounting 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pPr algn="ctr"/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pPr algn="ctr"/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D0A7D4-5781-4819-AF33-C5CE25A2D297}">
      <dgm:prSet phldrT="[Text]" custT="1"/>
      <dgm:spPr>
        <a:solidFill>
          <a:srgbClr val="00B0F0"/>
        </a:solidFill>
      </dgm:spPr>
      <dgm:t>
        <a:bodyPr lIns="73152" tIns="274320" rIns="73152"/>
        <a:lstStyle/>
        <a:p>
          <a:pPr algn="ctr"/>
          <a:r>
            <a:rPr lang="en-US" sz="3200" b="1" dirty="0">
              <a:solidFill>
                <a:schemeClr val="tx1"/>
              </a:solidFill>
              <a:latin typeface="Arial Narrow" panose="020B0606020202030204" pitchFamily="34" charset="0"/>
            </a:rPr>
            <a:t>The impact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pPr algn="ctr"/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pPr algn="ctr"/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7AF15ED-F058-4A0B-B979-9880C6062DF0}">
      <dgm:prSet phldrT="[Text]" custT="1"/>
      <dgm:spPr>
        <a:solidFill>
          <a:schemeClr val="accent3">
            <a:lumMod val="75000"/>
          </a:schemeClr>
        </a:solidFill>
      </dgm:spPr>
      <dgm:t>
        <a:bodyPr lIns="73152" tIns="274320" rIns="73152"/>
        <a:lstStyle/>
        <a:p>
          <a:pPr algn="ctr"/>
          <a:r>
            <a:rPr lang="en-US" sz="2000" b="1" dirty="0">
              <a:solidFill>
                <a:schemeClr val="tx1"/>
              </a:solidFill>
              <a:latin typeface="Arial Narrow" panose="020B0606020202030204" pitchFamily="34" charset="0"/>
            </a:rPr>
            <a:t>The challenge for Public Sector Accountants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pPr algn="ctr"/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pPr algn="ctr"/>
          <a:endParaRPr lang="en-US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rgbClr val="660066">
            <a:alpha val="89804"/>
          </a:srgb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3"/>
      <dgm:spPr/>
    </dgm:pt>
    <dgm:pt modelId="{C43EB61A-2E04-409F-8F87-79F190ED3CE0}" type="pres">
      <dgm:prSet presAssocID="{476E4177-EF8D-419E-AB8A-93E66CC8248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3"/>
      <dgm:spPr/>
    </dgm:pt>
    <dgm:pt modelId="{BF646D7A-C7D0-4489-A68F-61F32B7DB0C6}" type="pres">
      <dgm:prSet presAssocID="{5DD0A7D4-5781-4819-AF33-C5CE25A2D29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3"/>
      <dgm:spPr/>
    </dgm:pt>
    <dgm:pt modelId="{41BC1ABA-1F87-4B1E-94EC-41724CD12655}" type="pres">
      <dgm:prSet presAssocID="{77AF15ED-F058-4A0B-B979-9880C6062DF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809FE-ABE7-3B41-B926-757981FECCF0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61531A-288D-F14A-A50B-01383912FB10}">
      <dgm:prSet phldrT="[Text]"/>
      <dgm:spPr/>
      <dgm:t>
        <a:bodyPr/>
        <a:lstStyle/>
        <a:p>
          <a:r>
            <a:rPr lang="en-GB" noProof="0" dirty="0"/>
            <a:t>Maintenance Administration/Bureaucratic</a:t>
          </a:r>
        </a:p>
      </dgm:t>
    </dgm:pt>
    <dgm:pt modelId="{DEB2820C-948C-1440-88FB-74ED9C3B221B}" type="parTrans" cxnId="{1177A7B7-62BB-744E-A368-06984DB09DA9}">
      <dgm:prSet/>
      <dgm:spPr/>
      <dgm:t>
        <a:bodyPr/>
        <a:lstStyle/>
        <a:p>
          <a:endParaRPr lang="en-GB"/>
        </a:p>
      </dgm:t>
    </dgm:pt>
    <dgm:pt modelId="{106540BF-C56F-3242-BBB3-9FD6B8646656}" type="sibTrans" cxnId="{1177A7B7-62BB-744E-A368-06984DB09DA9}">
      <dgm:prSet/>
      <dgm:spPr/>
      <dgm:t>
        <a:bodyPr/>
        <a:lstStyle/>
        <a:p>
          <a:endParaRPr lang="en-GB"/>
        </a:p>
      </dgm:t>
    </dgm:pt>
    <dgm:pt modelId="{56CC8C4D-CCB3-8344-B26F-59F3A3ACD7C7}">
      <dgm:prSet phldrT="[Text]"/>
      <dgm:spPr/>
      <dgm:t>
        <a:bodyPr/>
        <a:lstStyle/>
        <a:p>
          <a:r>
            <a:rPr lang="en-GB" dirty="0"/>
            <a:t>Scorekeeper</a:t>
          </a:r>
        </a:p>
        <a:p>
          <a:r>
            <a:rPr lang="en-GB" dirty="0"/>
            <a:t>Book-keeping function</a:t>
          </a:r>
        </a:p>
        <a:p>
          <a:endParaRPr lang="en-GB" dirty="0"/>
        </a:p>
      </dgm:t>
    </dgm:pt>
    <dgm:pt modelId="{8671067F-70DC-D545-8A39-475936E85AED}" type="parTrans" cxnId="{E748E4E7-27A4-1A46-8800-836E1C8F23F8}">
      <dgm:prSet/>
      <dgm:spPr/>
      <dgm:t>
        <a:bodyPr/>
        <a:lstStyle/>
        <a:p>
          <a:endParaRPr lang="en-GB"/>
        </a:p>
      </dgm:t>
    </dgm:pt>
    <dgm:pt modelId="{5920E51F-B7D8-EA4B-A433-FB1AAFCB0399}" type="sibTrans" cxnId="{E748E4E7-27A4-1A46-8800-836E1C8F23F8}">
      <dgm:prSet/>
      <dgm:spPr/>
      <dgm:t>
        <a:bodyPr/>
        <a:lstStyle/>
        <a:p>
          <a:endParaRPr lang="en-GB"/>
        </a:p>
      </dgm:t>
    </dgm:pt>
    <dgm:pt modelId="{1625742C-C35D-4349-AD5D-8D487F0AC7B0}">
      <dgm:prSet phldrT="[Text]"/>
      <dgm:spPr/>
      <dgm:t>
        <a:bodyPr/>
        <a:lstStyle/>
        <a:p>
          <a:r>
            <a:rPr lang="en-GB" dirty="0"/>
            <a:t>Managerialism Logic</a:t>
          </a:r>
        </a:p>
      </dgm:t>
    </dgm:pt>
    <dgm:pt modelId="{D8676845-912D-C943-B16A-DFD9E2BED6A1}" type="parTrans" cxnId="{D7CD51A9-C87A-294F-A4B9-0D9F1C9CCAFE}">
      <dgm:prSet/>
      <dgm:spPr/>
      <dgm:t>
        <a:bodyPr/>
        <a:lstStyle/>
        <a:p>
          <a:endParaRPr lang="en-GB"/>
        </a:p>
      </dgm:t>
    </dgm:pt>
    <dgm:pt modelId="{4E282973-9CEC-A048-8F47-5D6FCB464029}" type="sibTrans" cxnId="{D7CD51A9-C87A-294F-A4B9-0D9F1C9CCAFE}">
      <dgm:prSet/>
      <dgm:spPr/>
      <dgm:t>
        <a:bodyPr/>
        <a:lstStyle/>
        <a:p>
          <a:endParaRPr lang="en-GB"/>
        </a:p>
      </dgm:t>
    </dgm:pt>
    <dgm:pt modelId="{98459D24-3539-224E-B45E-FDB7F98137B0}">
      <dgm:prSet phldrT="[Text]"/>
      <dgm:spPr/>
      <dgm:t>
        <a:bodyPr/>
        <a:lstStyle/>
        <a:p>
          <a:r>
            <a:rPr lang="en-GB" dirty="0"/>
            <a:t>Partners (Professionalism)</a:t>
          </a:r>
        </a:p>
        <a:p>
          <a:r>
            <a:rPr lang="en-GB" dirty="0"/>
            <a:t>Integral to value creating activities</a:t>
          </a:r>
        </a:p>
      </dgm:t>
    </dgm:pt>
    <dgm:pt modelId="{F6E981B7-25F6-3449-AD4B-FB14B8FF1D28}" type="parTrans" cxnId="{43AF0185-F54F-8949-ABFB-89D1248AC293}">
      <dgm:prSet/>
      <dgm:spPr/>
      <dgm:t>
        <a:bodyPr/>
        <a:lstStyle/>
        <a:p>
          <a:endParaRPr lang="en-GB"/>
        </a:p>
      </dgm:t>
    </dgm:pt>
    <dgm:pt modelId="{09D6A61B-A831-E34F-9C25-4D6A233ADDC5}" type="sibTrans" cxnId="{43AF0185-F54F-8949-ABFB-89D1248AC293}">
      <dgm:prSet/>
      <dgm:spPr/>
      <dgm:t>
        <a:bodyPr/>
        <a:lstStyle/>
        <a:p>
          <a:endParaRPr lang="en-GB"/>
        </a:p>
      </dgm:t>
    </dgm:pt>
    <dgm:pt modelId="{F4ECBB99-3020-4C4A-A62E-C1AE054FACAF}" type="pres">
      <dgm:prSet presAssocID="{EDF809FE-ABE7-3B41-B926-757981FECC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4A74DC-3D79-9A42-A804-9FAB1102837E}" type="pres">
      <dgm:prSet presAssocID="{E261531A-288D-F14A-A50B-01383912FB10}" presName="root" presStyleCnt="0"/>
      <dgm:spPr/>
    </dgm:pt>
    <dgm:pt modelId="{60D67E54-5DD2-3B4C-838F-8E7F985D2E14}" type="pres">
      <dgm:prSet presAssocID="{E261531A-288D-F14A-A50B-01383912FB10}" presName="rootComposite" presStyleCnt="0"/>
      <dgm:spPr/>
    </dgm:pt>
    <dgm:pt modelId="{82A74D72-D608-4A4D-BD92-9B18F46CB4CA}" type="pres">
      <dgm:prSet presAssocID="{E261531A-288D-F14A-A50B-01383912FB10}" presName="rootText" presStyleLbl="node1" presStyleIdx="0" presStyleCnt="2"/>
      <dgm:spPr/>
      <dgm:t>
        <a:bodyPr/>
        <a:lstStyle/>
        <a:p>
          <a:endParaRPr lang="en-US"/>
        </a:p>
      </dgm:t>
    </dgm:pt>
    <dgm:pt modelId="{2D99A263-37C1-4E46-9D6B-258B2EC902CB}" type="pres">
      <dgm:prSet presAssocID="{E261531A-288D-F14A-A50B-01383912FB10}" presName="rootConnector" presStyleLbl="node1" presStyleIdx="0" presStyleCnt="2"/>
      <dgm:spPr/>
      <dgm:t>
        <a:bodyPr/>
        <a:lstStyle/>
        <a:p>
          <a:endParaRPr lang="en-US"/>
        </a:p>
      </dgm:t>
    </dgm:pt>
    <dgm:pt modelId="{FD120071-F8E9-9A4A-8007-47FC5855F10C}" type="pres">
      <dgm:prSet presAssocID="{E261531A-288D-F14A-A50B-01383912FB10}" presName="childShape" presStyleCnt="0"/>
      <dgm:spPr/>
    </dgm:pt>
    <dgm:pt modelId="{1C076396-A412-E143-8E1B-3DA08DAE4A10}" type="pres">
      <dgm:prSet presAssocID="{8671067F-70DC-D545-8A39-475936E85AED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646AC60-42F9-864D-93E8-AFE6DF62F6EA}" type="pres">
      <dgm:prSet presAssocID="{56CC8C4D-CCB3-8344-B26F-59F3A3ACD7C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4FBD7-7AD5-B44B-AC5A-52B1699AD362}" type="pres">
      <dgm:prSet presAssocID="{1625742C-C35D-4349-AD5D-8D487F0AC7B0}" presName="root" presStyleCnt="0"/>
      <dgm:spPr/>
    </dgm:pt>
    <dgm:pt modelId="{CEC56211-E057-0C44-8F68-38F288261AD3}" type="pres">
      <dgm:prSet presAssocID="{1625742C-C35D-4349-AD5D-8D487F0AC7B0}" presName="rootComposite" presStyleCnt="0"/>
      <dgm:spPr/>
    </dgm:pt>
    <dgm:pt modelId="{FFFC0805-C307-3D47-9735-56198D7B7376}" type="pres">
      <dgm:prSet presAssocID="{1625742C-C35D-4349-AD5D-8D487F0AC7B0}" presName="rootText" presStyleLbl="node1" presStyleIdx="1" presStyleCnt="2"/>
      <dgm:spPr/>
      <dgm:t>
        <a:bodyPr/>
        <a:lstStyle/>
        <a:p>
          <a:endParaRPr lang="en-US"/>
        </a:p>
      </dgm:t>
    </dgm:pt>
    <dgm:pt modelId="{6E4E79BF-1B16-9A40-81B2-DBCEA6BB86A8}" type="pres">
      <dgm:prSet presAssocID="{1625742C-C35D-4349-AD5D-8D487F0AC7B0}" presName="rootConnector" presStyleLbl="node1" presStyleIdx="1" presStyleCnt="2"/>
      <dgm:spPr/>
      <dgm:t>
        <a:bodyPr/>
        <a:lstStyle/>
        <a:p>
          <a:endParaRPr lang="en-US"/>
        </a:p>
      </dgm:t>
    </dgm:pt>
    <dgm:pt modelId="{92E52979-EB74-7547-9B43-B82971C4ED5C}" type="pres">
      <dgm:prSet presAssocID="{1625742C-C35D-4349-AD5D-8D487F0AC7B0}" presName="childShape" presStyleCnt="0"/>
      <dgm:spPr/>
    </dgm:pt>
    <dgm:pt modelId="{D3389A1F-AC5C-6241-9388-8BCE5A84A907}" type="pres">
      <dgm:prSet presAssocID="{F6E981B7-25F6-3449-AD4B-FB14B8FF1D2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290502A-2C89-9F47-93F3-79A38A1A70D1}" type="pres">
      <dgm:prSet presAssocID="{98459D24-3539-224E-B45E-FDB7F98137B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835F1-CBCB-DE42-9609-E34E9691EDCB}" type="presOf" srcId="{F6E981B7-25F6-3449-AD4B-FB14B8FF1D28}" destId="{D3389A1F-AC5C-6241-9388-8BCE5A84A907}" srcOrd="0" destOrd="0" presId="urn:microsoft.com/office/officeart/2005/8/layout/hierarchy3"/>
    <dgm:cxn modelId="{D7CD51A9-C87A-294F-A4B9-0D9F1C9CCAFE}" srcId="{EDF809FE-ABE7-3B41-B926-757981FECCF0}" destId="{1625742C-C35D-4349-AD5D-8D487F0AC7B0}" srcOrd="1" destOrd="0" parTransId="{D8676845-912D-C943-B16A-DFD9E2BED6A1}" sibTransId="{4E282973-9CEC-A048-8F47-5D6FCB464029}"/>
    <dgm:cxn modelId="{D611AABD-0BB8-D348-A530-AB6B248313B7}" type="presOf" srcId="{E261531A-288D-F14A-A50B-01383912FB10}" destId="{2D99A263-37C1-4E46-9D6B-258B2EC902CB}" srcOrd="1" destOrd="0" presId="urn:microsoft.com/office/officeart/2005/8/layout/hierarchy3"/>
    <dgm:cxn modelId="{8589CDCF-C115-2848-A1FA-0C8509BBB8A8}" type="presOf" srcId="{E261531A-288D-F14A-A50B-01383912FB10}" destId="{82A74D72-D608-4A4D-BD92-9B18F46CB4CA}" srcOrd="0" destOrd="0" presId="urn:microsoft.com/office/officeart/2005/8/layout/hierarchy3"/>
    <dgm:cxn modelId="{4F9D1D78-982A-A247-B4A5-C893B814BF0D}" type="presOf" srcId="{8671067F-70DC-D545-8A39-475936E85AED}" destId="{1C076396-A412-E143-8E1B-3DA08DAE4A10}" srcOrd="0" destOrd="0" presId="urn:microsoft.com/office/officeart/2005/8/layout/hierarchy3"/>
    <dgm:cxn modelId="{1177A7B7-62BB-744E-A368-06984DB09DA9}" srcId="{EDF809FE-ABE7-3B41-B926-757981FECCF0}" destId="{E261531A-288D-F14A-A50B-01383912FB10}" srcOrd="0" destOrd="0" parTransId="{DEB2820C-948C-1440-88FB-74ED9C3B221B}" sibTransId="{106540BF-C56F-3242-BBB3-9FD6B8646656}"/>
    <dgm:cxn modelId="{CE3187C0-A0CE-4C46-9A59-DD6807DF9519}" type="presOf" srcId="{1625742C-C35D-4349-AD5D-8D487F0AC7B0}" destId="{FFFC0805-C307-3D47-9735-56198D7B7376}" srcOrd="0" destOrd="0" presId="urn:microsoft.com/office/officeart/2005/8/layout/hierarchy3"/>
    <dgm:cxn modelId="{E748E4E7-27A4-1A46-8800-836E1C8F23F8}" srcId="{E261531A-288D-F14A-A50B-01383912FB10}" destId="{56CC8C4D-CCB3-8344-B26F-59F3A3ACD7C7}" srcOrd="0" destOrd="0" parTransId="{8671067F-70DC-D545-8A39-475936E85AED}" sibTransId="{5920E51F-B7D8-EA4B-A433-FB1AAFCB0399}"/>
    <dgm:cxn modelId="{BB9C16D4-B3D4-DB46-BFBF-2A7BED25F160}" type="presOf" srcId="{1625742C-C35D-4349-AD5D-8D487F0AC7B0}" destId="{6E4E79BF-1B16-9A40-81B2-DBCEA6BB86A8}" srcOrd="1" destOrd="0" presId="urn:microsoft.com/office/officeart/2005/8/layout/hierarchy3"/>
    <dgm:cxn modelId="{62357C7D-552F-1245-8AE7-002EF49E75AC}" type="presOf" srcId="{EDF809FE-ABE7-3B41-B926-757981FECCF0}" destId="{F4ECBB99-3020-4C4A-A62E-C1AE054FACAF}" srcOrd="0" destOrd="0" presId="urn:microsoft.com/office/officeart/2005/8/layout/hierarchy3"/>
    <dgm:cxn modelId="{43AF0185-F54F-8949-ABFB-89D1248AC293}" srcId="{1625742C-C35D-4349-AD5D-8D487F0AC7B0}" destId="{98459D24-3539-224E-B45E-FDB7F98137B0}" srcOrd="0" destOrd="0" parTransId="{F6E981B7-25F6-3449-AD4B-FB14B8FF1D28}" sibTransId="{09D6A61B-A831-E34F-9C25-4D6A233ADDC5}"/>
    <dgm:cxn modelId="{E89C1744-80F4-5F40-B7CF-720306944110}" type="presOf" srcId="{56CC8C4D-CCB3-8344-B26F-59F3A3ACD7C7}" destId="{B646AC60-42F9-864D-93E8-AFE6DF62F6EA}" srcOrd="0" destOrd="0" presId="urn:microsoft.com/office/officeart/2005/8/layout/hierarchy3"/>
    <dgm:cxn modelId="{85697713-660C-C04E-AD75-CB6DB267FB7D}" type="presOf" srcId="{98459D24-3539-224E-B45E-FDB7F98137B0}" destId="{F290502A-2C89-9F47-93F3-79A38A1A70D1}" srcOrd="0" destOrd="0" presId="urn:microsoft.com/office/officeart/2005/8/layout/hierarchy3"/>
    <dgm:cxn modelId="{C06C4A86-E701-5A41-8A46-55E2DE942F96}" type="presParOf" srcId="{F4ECBB99-3020-4C4A-A62E-C1AE054FACAF}" destId="{B14A74DC-3D79-9A42-A804-9FAB1102837E}" srcOrd="0" destOrd="0" presId="urn:microsoft.com/office/officeart/2005/8/layout/hierarchy3"/>
    <dgm:cxn modelId="{8FEFC29F-B0C1-7B42-B4D4-993B455F086A}" type="presParOf" srcId="{B14A74DC-3D79-9A42-A804-9FAB1102837E}" destId="{60D67E54-5DD2-3B4C-838F-8E7F985D2E14}" srcOrd="0" destOrd="0" presId="urn:microsoft.com/office/officeart/2005/8/layout/hierarchy3"/>
    <dgm:cxn modelId="{E1F3F903-6454-BC40-B6AA-B252878F5706}" type="presParOf" srcId="{60D67E54-5DD2-3B4C-838F-8E7F985D2E14}" destId="{82A74D72-D608-4A4D-BD92-9B18F46CB4CA}" srcOrd="0" destOrd="0" presId="urn:microsoft.com/office/officeart/2005/8/layout/hierarchy3"/>
    <dgm:cxn modelId="{7AF5F7B6-9D28-604B-A8DD-B749DBC85C52}" type="presParOf" srcId="{60D67E54-5DD2-3B4C-838F-8E7F985D2E14}" destId="{2D99A263-37C1-4E46-9D6B-258B2EC902CB}" srcOrd="1" destOrd="0" presId="urn:microsoft.com/office/officeart/2005/8/layout/hierarchy3"/>
    <dgm:cxn modelId="{91503C7C-5DDE-C24E-8FC1-35FC2DF05E50}" type="presParOf" srcId="{B14A74DC-3D79-9A42-A804-9FAB1102837E}" destId="{FD120071-F8E9-9A4A-8007-47FC5855F10C}" srcOrd="1" destOrd="0" presId="urn:microsoft.com/office/officeart/2005/8/layout/hierarchy3"/>
    <dgm:cxn modelId="{56CA3077-14D0-9844-BA08-37CA0E00B715}" type="presParOf" srcId="{FD120071-F8E9-9A4A-8007-47FC5855F10C}" destId="{1C076396-A412-E143-8E1B-3DA08DAE4A10}" srcOrd="0" destOrd="0" presId="urn:microsoft.com/office/officeart/2005/8/layout/hierarchy3"/>
    <dgm:cxn modelId="{F8D271A2-D031-AD46-8036-53D04AFCA6F1}" type="presParOf" srcId="{FD120071-F8E9-9A4A-8007-47FC5855F10C}" destId="{B646AC60-42F9-864D-93E8-AFE6DF62F6EA}" srcOrd="1" destOrd="0" presId="urn:microsoft.com/office/officeart/2005/8/layout/hierarchy3"/>
    <dgm:cxn modelId="{AD1C10D3-0840-9A4D-AEEC-334392154D93}" type="presParOf" srcId="{F4ECBB99-3020-4C4A-A62E-C1AE054FACAF}" destId="{A2B4FBD7-7AD5-B44B-AC5A-52B1699AD362}" srcOrd="1" destOrd="0" presId="urn:microsoft.com/office/officeart/2005/8/layout/hierarchy3"/>
    <dgm:cxn modelId="{14AB31A8-B3D4-EF48-B559-CDCDEF3F2231}" type="presParOf" srcId="{A2B4FBD7-7AD5-B44B-AC5A-52B1699AD362}" destId="{CEC56211-E057-0C44-8F68-38F288261AD3}" srcOrd="0" destOrd="0" presId="urn:microsoft.com/office/officeart/2005/8/layout/hierarchy3"/>
    <dgm:cxn modelId="{1322CC72-2AF0-A44C-BC81-7F78F5BBF864}" type="presParOf" srcId="{CEC56211-E057-0C44-8F68-38F288261AD3}" destId="{FFFC0805-C307-3D47-9735-56198D7B7376}" srcOrd="0" destOrd="0" presId="urn:microsoft.com/office/officeart/2005/8/layout/hierarchy3"/>
    <dgm:cxn modelId="{F2F69737-F51D-9942-AA4B-6D7B556E09A0}" type="presParOf" srcId="{CEC56211-E057-0C44-8F68-38F288261AD3}" destId="{6E4E79BF-1B16-9A40-81B2-DBCEA6BB86A8}" srcOrd="1" destOrd="0" presId="urn:microsoft.com/office/officeart/2005/8/layout/hierarchy3"/>
    <dgm:cxn modelId="{65CEC2CE-4C6D-0C44-BE2E-9F85FF7C0A8F}" type="presParOf" srcId="{A2B4FBD7-7AD5-B44B-AC5A-52B1699AD362}" destId="{92E52979-EB74-7547-9B43-B82971C4ED5C}" srcOrd="1" destOrd="0" presId="urn:microsoft.com/office/officeart/2005/8/layout/hierarchy3"/>
    <dgm:cxn modelId="{A13B3C0A-1977-5042-9344-A96E1D1B8F50}" type="presParOf" srcId="{92E52979-EB74-7547-9B43-B82971C4ED5C}" destId="{D3389A1F-AC5C-6241-9388-8BCE5A84A907}" srcOrd="0" destOrd="0" presId="urn:microsoft.com/office/officeart/2005/8/layout/hierarchy3"/>
    <dgm:cxn modelId="{74653D4D-A76F-1D48-9C7F-8E7476CA3E0E}" type="presParOf" srcId="{92E52979-EB74-7547-9B43-B82971C4ED5C}" destId="{F290502A-2C89-9F47-93F3-79A38A1A70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3E07FA-8F9B-0C4F-9A10-7E7BEBB561B3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4E7AC8B1-0525-5446-B11F-98DFEC7CA402}">
      <dgm:prSet phldrT="[Text]"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GOOD </a:t>
          </a:r>
        </a:p>
        <a:p>
          <a:r>
            <a:rPr lang="en-GB" sz="1400" b="1" dirty="0">
              <a:solidFill>
                <a:schemeClr val="bg1"/>
              </a:solidFill>
            </a:rPr>
            <a:t>GOVERNANCE</a:t>
          </a:r>
        </a:p>
      </dgm:t>
    </dgm:pt>
    <dgm:pt modelId="{4F3E40B7-957A-1745-862B-D20890BD13B6}" type="parTrans" cxnId="{C1A460CE-F3E2-1E4E-93CA-76E5754067A1}">
      <dgm:prSet/>
      <dgm:spPr/>
      <dgm:t>
        <a:bodyPr/>
        <a:lstStyle/>
        <a:p>
          <a:endParaRPr lang="en-GB"/>
        </a:p>
      </dgm:t>
    </dgm:pt>
    <dgm:pt modelId="{BBB191C9-C1EE-0B4B-A4EA-693D89B9CAAB}" type="sibTrans" cxnId="{C1A460CE-F3E2-1E4E-93CA-76E5754067A1}">
      <dgm:prSet/>
      <dgm:spPr/>
      <dgm:t>
        <a:bodyPr/>
        <a:lstStyle/>
        <a:p>
          <a:endParaRPr lang="en-GB"/>
        </a:p>
      </dgm:t>
    </dgm:pt>
    <dgm:pt modelId="{FBA0E15A-17C1-4745-9CF9-D6AD02A4925A}">
      <dgm:prSet phldrT="[Text]" custT="1"/>
      <dgm:spPr/>
      <dgm:t>
        <a:bodyPr/>
        <a:lstStyle/>
        <a:p>
          <a:r>
            <a:rPr lang="en-GB" sz="1800" dirty="0">
              <a:solidFill>
                <a:schemeClr val="bg1"/>
              </a:solidFill>
            </a:rPr>
            <a:t>Accountability &amp; </a:t>
          </a:r>
        </a:p>
        <a:p>
          <a:r>
            <a:rPr lang="en-GB" sz="1800" dirty="0">
              <a:solidFill>
                <a:schemeClr val="bg1"/>
              </a:solidFill>
            </a:rPr>
            <a:t>Transparency</a:t>
          </a:r>
        </a:p>
      </dgm:t>
    </dgm:pt>
    <dgm:pt modelId="{EC572A5C-B3A4-F042-B2C0-DFCE6AC6D16E}" type="parTrans" cxnId="{549F824B-3377-7442-B492-303439333F37}">
      <dgm:prSet/>
      <dgm:spPr/>
      <dgm:t>
        <a:bodyPr/>
        <a:lstStyle/>
        <a:p>
          <a:endParaRPr lang="en-GB"/>
        </a:p>
      </dgm:t>
    </dgm:pt>
    <dgm:pt modelId="{9CE41ADA-BB44-D24A-B558-B48A46D9C484}" type="sibTrans" cxnId="{549F824B-3377-7442-B492-303439333F37}">
      <dgm:prSet/>
      <dgm:spPr/>
      <dgm:t>
        <a:bodyPr/>
        <a:lstStyle/>
        <a:p>
          <a:endParaRPr lang="en-GB"/>
        </a:p>
      </dgm:t>
    </dgm:pt>
    <dgm:pt modelId="{173C4006-6F44-2E49-B392-11356C9B328F}">
      <dgm:prSet phldrT="[Text]" custT="1"/>
      <dgm:spPr/>
      <dgm:t>
        <a:bodyPr/>
        <a:lstStyle/>
        <a:p>
          <a:r>
            <a:rPr lang="en-GB" sz="1800" b="1" dirty="0">
              <a:highlight>
                <a:srgbClr val="FFFF00"/>
              </a:highlight>
            </a:rPr>
            <a:t>Performance Management System</a:t>
          </a:r>
        </a:p>
      </dgm:t>
    </dgm:pt>
    <dgm:pt modelId="{670E3944-B72A-A840-9D3F-D0C3E396FF24}" type="parTrans" cxnId="{DDE40910-2A4E-C540-B58E-F6DD3E9C78C3}">
      <dgm:prSet/>
      <dgm:spPr/>
      <dgm:t>
        <a:bodyPr/>
        <a:lstStyle/>
        <a:p>
          <a:endParaRPr lang="en-GB"/>
        </a:p>
      </dgm:t>
    </dgm:pt>
    <dgm:pt modelId="{BB7C64F6-B76A-0146-B39A-BF067935E37D}" type="sibTrans" cxnId="{DDE40910-2A4E-C540-B58E-F6DD3E9C78C3}">
      <dgm:prSet/>
      <dgm:spPr/>
      <dgm:t>
        <a:bodyPr/>
        <a:lstStyle/>
        <a:p>
          <a:endParaRPr lang="en-GB"/>
        </a:p>
      </dgm:t>
    </dgm:pt>
    <dgm:pt modelId="{A8B9E1D5-1887-1349-9B19-AC09623409CD}" type="pres">
      <dgm:prSet presAssocID="{A43E07FA-8F9B-0C4F-9A10-7E7BEBB561B3}" presName="Name0" presStyleCnt="0">
        <dgm:presLayoutVars>
          <dgm:dir/>
          <dgm:animLvl val="lvl"/>
          <dgm:resizeHandles val="exact"/>
        </dgm:presLayoutVars>
      </dgm:prSet>
      <dgm:spPr/>
    </dgm:pt>
    <dgm:pt modelId="{7574AEB9-9EB2-8D48-804B-414A34EB8327}" type="pres">
      <dgm:prSet presAssocID="{4E7AC8B1-0525-5446-B11F-98DFEC7CA402}" presName="Name8" presStyleCnt="0"/>
      <dgm:spPr/>
    </dgm:pt>
    <dgm:pt modelId="{E9A96E98-CE1B-B449-843D-426130A1E5A6}" type="pres">
      <dgm:prSet presAssocID="{4E7AC8B1-0525-5446-B11F-98DFEC7CA402}" presName="level" presStyleLbl="node1" presStyleIdx="0" presStyleCnt="3" custLinFactNeighborX="-5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9150-DB34-FA4C-8174-C12821D075D8}" type="pres">
      <dgm:prSet presAssocID="{4E7AC8B1-0525-5446-B11F-98DFEC7CA4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E99F9-CA72-0B48-9DD7-382DD5D6F0FD}" type="pres">
      <dgm:prSet presAssocID="{FBA0E15A-17C1-4745-9CF9-D6AD02A4925A}" presName="Name8" presStyleCnt="0"/>
      <dgm:spPr/>
    </dgm:pt>
    <dgm:pt modelId="{42FD8ECA-B096-4146-8122-E13DEF53D3E0}" type="pres">
      <dgm:prSet presAssocID="{FBA0E15A-17C1-4745-9CF9-D6AD02A4925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F9186-8073-674A-A71A-12B016DAF96F}" type="pres">
      <dgm:prSet presAssocID="{FBA0E15A-17C1-4745-9CF9-D6AD02A492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4FD8D-ECAE-5944-B0C6-B1B614D58336}" type="pres">
      <dgm:prSet presAssocID="{173C4006-6F44-2E49-B392-11356C9B328F}" presName="Name8" presStyleCnt="0"/>
      <dgm:spPr/>
    </dgm:pt>
    <dgm:pt modelId="{BC2CCCBF-09C5-4243-97FF-8054E0F32935}" type="pres">
      <dgm:prSet presAssocID="{173C4006-6F44-2E49-B392-11356C9B328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50123-15AD-E84B-9F21-F6948D682665}" type="pres">
      <dgm:prSet presAssocID="{173C4006-6F44-2E49-B392-11356C9B32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40910-2A4E-C540-B58E-F6DD3E9C78C3}" srcId="{A43E07FA-8F9B-0C4F-9A10-7E7BEBB561B3}" destId="{173C4006-6F44-2E49-B392-11356C9B328F}" srcOrd="2" destOrd="0" parTransId="{670E3944-B72A-A840-9D3F-D0C3E396FF24}" sibTransId="{BB7C64F6-B76A-0146-B39A-BF067935E37D}"/>
    <dgm:cxn modelId="{A115CAEF-FF49-724A-9DA3-7005740268AB}" type="presOf" srcId="{FBA0E15A-17C1-4745-9CF9-D6AD02A4925A}" destId="{897F9186-8073-674A-A71A-12B016DAF96F}" srcOrd="1" destOrd="0" presId="urn:microsoft.com/office/officeart/2005/8/layout/pyramid1"/>
    <dgm:cxn modelId="{502A1EF2-3FF5-E344-BBBA-1C2E143E35AE}" type="presOf" srcId="{173C4006-6F44-2E49-B392-11356C9B328F}" destId="{BC2CCCBF-09C5-4243-97FF-8054E0F32935}" srcOrd="0" destOrd="0" presId="urn:microsoft.com/office/officeart/2005/8/layout/pyramid1"/>
    <dgm:cxn modelId="{91F70976-EB55-1740-9471-FD6DD6E3E271}" type="presOf" srcId="{FBA0E15A-17C1-4745-9CF9-D6AD02A4925A}" destId="{42FD8ECA-B096-4146-8122-E13DEF53D3E0}" srcOrd="0" destOrd="0" presId="urn:microsoft.com/office/officeart/2005/8/layout/pyramid1"/>
    <dgm:cxn modelId="{9C86534C-79E8-714E-9D67-521BDD0D3BB6}" type="presOf" srcId="{A43E07FA-8F9B-0C4F-9A10-7E7BEBB561B3}" destId="{A8B9E1D5-1887-1349-9B19-AC09623409CD}" srcOrd="0" destOrd="0" presId="urn:microsoft.com/office/officeart/2005/8/layout/pyramid1"/>
    <dgm:cxn modelId="{1BDA90A4-A97E-2446-9A2B-E01D27E37743}" type="presOf" srcId="{4E7AC8B1-0525-5446-B11F-98DFEC7CA402}" destId="{EB4B9150-DB34-FA4C-8174-C12821D075D8}" srcOrd="1" destOrd="0" presId="urn:microsoft.com/office/officeart/2005/8/layout/pyramid1"/>
    <dgm:cxn modelId="{C1A460CE-F3E2-1E4E-93CA-76E5754067A1}" srcId="{A43E07FA-8F9B-0C4F-9A10-7E7BEBB561B3}" destId="{4E7AC8B1-0525-5446-B11F-98DFEC7CA402}" srcOrd="0" destOrd="0" parTransId="{4F3E40B7-957A-1745-862B-D20890BD13B6}" sibTransId="{BBB191C9-C1EE-0B4B-A4EA-693D89B9CAAB}"/>
    <dgm:cxn modelId="{E2DF631C-45F4-004A-9CF0-D1AFD96C33A8}" type="presOf" srcId="{4E7AC8B1-0525-5446-B11F-98DFEC7CA402}" destId="{E9A96E98-CE1B-B449-843D-426130A1E5A6}" srcOrd="0" destOrd="0" presId="urn:microsoft.com/office/officeart/2005/8/layout/pyramid1"/>
    <dgm:cxn modelId="{549F824B-3377-7442-B492-303439333F37}" srcId="{A43E07FA-8F9B-0C4F-9A10-7E7BEBB561B3}" destId="{FBA0E15A-17C1-4745-9CF9-D6AD02A4925A}" srcOrd="1" destOrd="0" parTransId="{EC572A5C-B3A4-F042-B2C0-DFCE6AC6D16E}" sibTransId="{9CE41ADA-BB44-D24A-B558-B48A46D9C484}"/>
    <dgm:cxn modelId="{13A6DA5F-3294-C34A-8BD3-F77672CB24DB}" type="presOf" srcId="{173C4006-6F44-2E49-B392-11356C9B328F}" destId="{DFC50123-15AD-E84B-9F21-F6948D682665}" srcOrd="1" destOrd="0" presId="urn:microsoft.com/office/officeart/2005/8/layout/pyramid1"/>
    <dgm:cxn modelId="{32C7C84D-9194-FF45-9A4A-8F2086508322}" type="presParOf" srcId="{A8B9E1D5-1887-1349-9B19-AC09623409CD}" destId="{7574AEB9-9EB2-8D48-804B-414A34EB8327}" srcOrd="0" destOrd="0" presId="urn:microsoft.com/office/officeart/2005/8/layout/pyramid1"/>
    <dgm:cxn modelId="{A9918DBD-7B5E-FE40-90B0-21CC73E2808B}" type="presParOf" srcId="{7574AEB9-9EB2-8D48-804B-414A34EB8327}" destId="{E9A96E98-CE1B-B449-843D-426130A1E5A6}" srcOrd="0" destOrd="0" presId="urn:microsoft.com/office/officeart/2005/8/layout/pyramid1"/>
    <dgm:cxn modelId="{26D3C353-586E-714D-AA4C-4F515E42FD05}" type="presParOf" srcId="{7574AEB9-9EB2-8D48-804B-414A34EB8327}" destId="{EB4B9150-DB34-FA4C-8174-C12821D075D8}" srcOrd="1" destOrd="0" presId="urn:microsoft.com/office/officeart/2005/8/layout/pyramid1"/>
    <dgm:cxn modelId="{2B6CB2C9-062A-D04A-AFD1-C87688F9FFE3}" type="presParOf" srcId="{A8B9E1D5-1887-1349-9B19-AC09623409CD}" destId="{0B9E99F9-CA72-0B48-9DD7-382DD5D6F0FD}" srcOrd="1" destOrd="0" presId="urn:microsoft.com/office/officeart/2005/8/layout/pyramid1"/>
    <dgm:cxn modelId="{124DA626-9381-C64A-A4D2-D9F543F9D9DB}" type="presParOf" srcId="{0B9E99F9-CA72-0B48-9DD7-382DD5D6F0FD}" destId="{42FD8ECA-B096-4146-8122-E13DEF53D3E0}" srcOrd="0" destOrd="0" presId="urn:microsoft.com/office/officeart/2005/8/layout/pyramid1"/>
    <dgm:cxn modelId="{19BB7114-B947-3342-B8E9-3772CC72A715}" type="presParOf" srcId="{0B9E99F9-CA72-0B48-9DD7-382DD5D6F0FD}" destId="{897F9186-8073-674A-A71A-12B016DAF96F}" srcOrd="1" destOrd="0" presId="urn:microsoft.com/office/officeart/2005/8/layout/pyramid1"/>
    <dgm:cxn modelId="{0B06EEA5-3B45-B847-BBDD-26263AF241D2}" type="presParOf" srcId="{A8B9E1D5-1887-1349-9B19-AC09623409CD}" destId="{CBE4FD8D-ECAE-5944-B0C6-B1B614D58336}" srcOrd="2" destOrd="0" presId="urn:microsoft.com/office/officeart/2005/8/layout/pyramid1"/>
    <dgm:cxn modelId="{9A0F6EFE-9E40-C846-99BC-FEA559DE0F0C}" type="presParOf" srcId="{CBE4FD8D-ECAE-5944-B0C6-B1B614D58336}" destId="{BC2CCCBF-09C5-4243-97FF-8054E0F32935}" srcOrd="0" destOrd="0" presId="urn:microsoft.com/office/officeart/2005/8/layout/pyramid1"/>
    <dgm:cxn modelId="{BB7FB291-2BB2-A148-A309-CD3B5E03232D}" type="presParOf" srcId="{CBE4FD8D-ECAE-5944-B0C6-B1B614D58336}" destId="{DFC50123-15AD-E84B-9F21-F6948D68266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183364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A7EDD4F-C1A6-2C46-B089-ACAF7094F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2B0A2-21DA-7A45-BB3B-DD5C12DED3A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xmlns="" id="{5A9B862E-929F-D84B-B0BF-36F4C7D67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xmlns="" id="{C858C921-9BF9-974D-8342-A1C73CFF7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5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CAF7A1E-7999-DE49-B090-2788F704E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3827E-BA95-8249-8E11-508A1E74F56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xmlns="" id="{539E4867-82F5-124E-905D-1BCE292AE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xmlns="" id="{47173633-B3A6-804A-BC6A-D67486074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8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FPPT.com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www.free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-power-point-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templates.com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Uplifting  Inspiring Background Music For Videos and Presenta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2449" y="4399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9" y="879802"/>
            <a:ext cx="7125629" cy="4071788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promise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29135" y="1124339"/>
            <a:ext cx="2032310" cy="1037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Performance Management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51862" y="1124339"/>
            <a:ext cx="1505414" cy="85306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Efficiency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51862" y="2312483"/>
            <a:ext cx="1505414" cy="86743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Effectiveness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51862" y="3517352"/>
            <a:ext cx="1505414" cy="86743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Equity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445" y="1497277"/>
            <a:ext cx="1490417" cy="2575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884" y="2709748"/>
            <a:ext cx="752705" cy="63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653" y="1497277"/>
            <a:ext cx="761936" cy="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51" y="141516"/>
            <a:ext cx="890672" cy="6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385" y="1080655"/>
            <a:ext cx="67499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indent="0">
              <a:spcBef>
                <a:spcPts val="0"/>
              </a:spcBef>
              <a:buClrTx/>
              <a:buSzTx/>
              <a:buNone/>
            </a:pPr>
            <a:endParaRPr lang="en-MY" sz="2000" dirty="0"/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MY" sz="2000" dirty="0"/>
              <a:t>Reforming/Modernization/Reenergizing the Malaysian public service?</a:t>
            </a:r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MY" sz="2000" dirty="0"/>
              <a:t> </a:t>
            </a:r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MY" sz="2000" dirty="0"/>
              <a:t>Transforming the public service for productivity, efficiency, (11</a:t>
            </a:r>
            <a:r>
              <a:rPr lang="en-MY" sz="2000" baseline="30000" dirty="0"/>
              <a:t>th</a:t>
            </a:r>
            <a:r>
              <a:rPr lang="en-MY" sz="2000" dirty="0"/>
              <a:t> MP)</a:t>
            </a:r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endParaRPr lang="en-MY" sz="2000" dirty="0"/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r>
              <a:rPr lang="en-MY" sz="2000" dirty="0"/>
              <a:t>Reduce corruption and enhance integrity</a:t>
            </a:r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endParaRPr lang="en-MY" sz="2000" dirty="0"/>
          </a:p>
          <a:p>
            <a:pPr marL="64008" lvl="0" indent="0">
              <a:spcBef>
                <a:spcPts val="0"/>
              </a:spcBef>
              <a:buClrTx/>
              <a:buSzTx/>
              <a:buNone/>
            </a:pPr>
            <a:endParaRPr lang="en-MY" sz="2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766458" y="141516"/>
            <a:ext cx="4522143" cy="7767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</a:rPr>
              <a:t>Intensification of NPM…</a:t>
            </a:r>
          </a:p>
        </p:txBody>
      </p:sp>
      <p:pic>
        <p:nvPicPr>
          <p:cNvPr id="6" name="Picture 2" descr="http://files.itproportal.com/wp-content/uploads/photos/Insider-threat-1000x732.jpeg">
            <a:extLst>
              <a:ext uri="{FF2B5EF4-FFF2-40B4-BE49-F238E27FC236}">
                <a16:creationId xmlns:a16="http://schemas.microsoft.com/office/drawing/2014/main" xmlns="" id="{B7A8C720-2AFC-5441-AEAF-08A32304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26" y="1694986"/>
            <a:ext cx="2047079" cy="29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9FEFE-BCBB-D146-A755-2E601776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D757D-84A7-1241-85A6-80F6C49C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BENEFITS: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Hands off control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Detecting problems, failure, success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Enhance organisational learning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Increased accountability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Faster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372549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03717-6D1F-D941-A95B-5DEA387B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 MA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DEF84-BA88-D143-8241-1EF0E726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negative consequences or risks </a:t>
            </a:r>
          </a:p>
          <a:p>
            <a:pPr marL="0" indent="0">
              <a:buNone/>
            </a:pPr>
            <a:r>
              <a:rPr lang="en-GB" dirty="0"/>
              <a:t>	such as gaming, hindering creativity and 	innovation and other negative impacts, 	specifically for public sector employees </a:t>
            </a:r>
          </a:p>
          <a:p>
            <a:r>
              <a:rPr lang="en-GB" dirty="0"/>
              <a:t>Public organisations may have decoupled the PMS from their organisational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6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FD5C7-F48B-B544-A368-6FA0096A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7DB3546-D97C-D84F-8B4F-74A555C62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3" y="-221136"/>
            <a:ext cx="6190103" cy="374517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B93004B4-0E3B-5749-999A-D83F3A91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66" y="1519238"/>
            <a:ext cx="5206143" cy="32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E7058-84D0-9445-8883-483BA7BE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2CB8FA-1B02-6349-9A12-1773EEF2E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The implementation of PMM is generally symbolic with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a lack of interconnection of performance objectives across the different governmental levels 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operational-level activities disconnected from strategic-level policies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or a lack of alignment between the rules and the institutional environment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PMS practice is symbolically adopted, i.e. it does not produce tangible changes in the daily activities, </a:t>
            </a:r>
          </a:p>
          <a:p>
            <a:pPr marL="0" indent="0">
              <a:buNone/>
            </a:pPr>
            <a:r>
              <a:rPr lang="en-GB" dirty="0"/>
              <a:t>---------------leading to a disconnection between policy and practice……………..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BB20B-5FA7-1E45-8868-680C2B9A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B3BB6-0D23-4F47-887C-D6FDEAE4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Factors such as limited facilities, insufficient data and a limited number of skilled staff led to difficulties with producing performance reports and that these reports had a limited influence on planning and control</a:t>
            </a:r>
            <a:r>
              <a:rPr lang="en-MY" sz="2400" dirty="0"/>
              <a:t> </a:t>
            </a:r>
          </a:p>
          <a:p>
            <a:pPr marL="0" indent="0" algn="r">
              <a:buNone/>
            </a:pPr>
            <a:r>
              <a:rPr lang="en-GB" sz="1600" dirty="0"/>
              <a:t>(Djamhuri (2009), Mimba et al., (2013)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426762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87C37-DF4E-5E4B-8E6A-7340424E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for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9D585C-9D3A-874F-AE79-095E07F1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However,</a:t>
            </a:r>
          </a:p>
          <a:p>
            <a:r>
              <a:rPr lang="en-US" dirty="0"/>
              <a:t>Intensification of the practice, alignment between policy and practice due to external audit and ranking of public </a:t>
            </a:r>
            <a:r>
              <a:rPr lang="en-US" dirty="0" err="1"/>
              <a:t>organisations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Ex: Indonesia</a:t>
            </a:r>
          </a:p>
          <a:p>
            <a:r>
              <a:rPr lang="en-MY" dirty="0"/>
              <a:t>The changes in the last five years due to ranking and publicity on ranking results</a:t>
            </a:r>
          </a:p>
          <a:p>
            <a:pPr marL="0" indent="0" algn="r">
              <a:buNone/>
            </a:pPr>
            <a:r>
              <a:rPr lang="en-MY" sz="1600" dirty="0"/>
              <a:t>(Djamhuri &amp; Siti–Nabiha, 2019)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BE210-DC01-5642-B98E-76087024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Impact: Malaysia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2AEE3-5949-1F41-9E93-2B8C4990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43" y="1037690"/>
            <a:ext cx="8246070" cy="40274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i="1" dirty="0"/>
              <a:t>RESEARCH INSIGHTS: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 algn="ctr">
              <a:buNone/>
            </a:pPr>
            <a:r>
              <a:rPr lang="en-GB" b="1" i="1" dirty="0"/>
              <a:t>Benchmarking is a Powerful Tool for Change : </a:t>
            </a:r>
          </a:p>
          <a:p>
            <a:pPr marL="0" indent="0" algn="ctr">
              <a:buNone/>
            </a:pPr>
            <a:r>
              <a:rPr lang="en-GB" b="1" i="1" dirty="0"/>
              <a:t>What get assessed get implemented</a:t>
            </a:r>
          </a:p>
          <a:p>
            <a:pPr marL="0" indent="0">
              <a:buNone/>
            </a:pPr>
            <a:endParaRPr lang="en-GB" b="1" i="1" dirty="0"/>
          </a:p>
          <a:p>
            <a:r>
              <a:rPr lang="en-GB" sz="3600" dirty="0"/>
              <a:t>Compliance with the measurement criteria</a:t>
            </a:r>
          </a:p>
          <a:p>
            <a:r>
              <a:rPr lang="en-GB" sz="3600" dirty="0"/>
              <a:t>Service quality and duration has substantially improved. </a:t>
            </a:r>
          </a:p>
          <a:p>
            <a:r>
              <a:rPr lang="en-GB" sz="3600" dirty="0"/>
              <a:t>Existence of  systematic processes for planning, monitoring and review </a:t>
            </a:r>
          </a:p>
          <a:p>
            <a:pPr marL="0" indent="0">
              <a:buNone/>
            </a:pPr>
            <a:r>
              <a:rPr lang="en-GB" sz="3600" dirty="0"/>
              <a:t>	(based on the criteria listed in the assessment instrument)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BUT</a:t>
            </a:r>
          </a:p>
          <a:p>
            <a:r>
              <a:rPr lang="en-GB" sz="3600" dirty="0"/>
              <a:t>This does not necessarily translate to effectual design and use of performance management systems</a:t>
            </a:r>
          </a:p>
          <a:p>
            <a:pPr marL="0" indent="0" algn="r">
              <a:buNone/>
            </a:pPr>
            <a:r>
              <a:rPr lang="en-GB" sz="2500" dirty="0"/>
              <a:t>(Siti-Nabiha et al., 2019, CIMA REPORT)</a:t>
            </a:r>
            <a:endParaRPr lang="en-US" sz="2500" dirty="0"/>
          </a:p>
          <a:p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AADE2-264D-D340-8780-56A28DEA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56172-E42A-5044-87C3-ECC2E6C4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09" y="1089764"/>
            <a:ext cx="7478039" cy="4053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The design and use of performance management systems are not evaluated in a detailed manner.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Separate strategic and operational planning processes 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Strategic thinking may be applied in a manner that does not fully address the needs of stakeholders.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Minimal  outcome based indicators</a:t>
            </a:r>
            <a:endParaRPr lang="en-MY" sz="2000" dirty="0"/>
          </a:p>
          <a:p>
            <a:pPr>
              <a:buFont typeface="Wingdings" pitchFamily="2" charset="2"/>
              <a:buChar char="q"/>
            </a:pPr>
            <a:r>
              <a:rPr lang="en-GB" sz="2000" dirty="0"/>
              <a:t> </a:t>
            </a:r>
            <a:r>
              <a:rPr lang="en-US" sz="2000" dirty="0"/>
              <a:t>Managerialist Accountability</a:t>
            </a:r>
          </a:p>
          <a:p>
            <a:pPr marL="0" indent="0" algn="r">
              <a:buNone/>
            </a:pPr>
            <a:r>
              <a:rPr lang="en-GB" sz="1600" dirty="0"/>
              <a:t>(Siti-Nabiha et al., 2019, CIMA REPORT)</a:t>
            </a:r>
            <a:endParaRPr lang="en-US" sz="1600" dirty="0"/>
          </a:p>
          <a:p>
            <a:pPr marL="0" indent="0">
              <a:buNone/>
            </a:pP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74282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425" y="2919592"/>
            <a:ext cx="8203575" cy="1678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Public Sector Reform and Management Accounting: What next?</a:t>
            </a:r>
            <a:br>
              <a:rPr lang="en-US" sz="4800" dirty="0"/>
            </a:br>
            <a:r>
              <a:rPr lang="en-US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Siti Nabiha Abdul Khalid</a:t>
            </a:r>
            <a:br>
              <a:rPr lang="en-US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Graduate School of Business,  Universiti Sains Malaysia</a:t>
            </a:r>
            <a:br>
              <a:rPr lang="en-US" alt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nabiha@usm.my</a:t>
            </a:r>
            <a:endParaRPr lang="en-US" sz="2000" dirty="0"/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6" y="874958"/>
            <a:ext cx="1744704" cy="1348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8" descr="C:\Users\nfarahin.ali\Downloads\logo P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07831"/>
            <a:ext cx="648072" cy="4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8373F-9A07-5445-9DEC-0162D909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4BDC103-F1D8-9F4A-B1E1-76B95B03B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48836"/>
              </p:ext>
            </p:extLst>
          </p:nvPr>
        </p:nvGraphicFramePr>
        <p:xfrm>
          <a:off x="434217" y="465513"/>
          <a:ext cx="7953645" cy="4327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335">
                  <a:extLst>
                    <a:ext uri="{9D8B030D-6E8A-4147-A177-3AD203B41FA5}">
                      <a16:colId xmlns:a16="http://schemas.microsoft.com/office/drawing/2014/main" xmlns="" val="4185726833"/>
                    </a:ext>
                  </a:extLst>
                </a:gridCol>
                <a:gridCol w="6522310">
                  <a:extLst>
                    <a:ext uri="{9D8B030D-6E8A-4147-A177-3AD203B41FA5}">
                      <a16:colId xmlns:a16="http://schemas.microsoft.com/office/drawing/2014/main" xmlns="" val="3388482105"/>
                    </a:ext>
                  </a:extLst>
                </a:gridCol>
              </a:tblGrid>
              <a:tr h="107862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Institutionalisation of operational performance management,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ceremonialisation of strategic performance management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 anchor="ctr"/>
                </a:tc>
                <a:extLst>
                  <a:ext uri="{0D108BD9-81ED-4DB2-BD59-A6C34878D82A}">
                    <a16:rowId xmlns:a16="http://schemas.microsoft.com/office/drawing/2014/main" xmlns="" val="4180909716"/>
                  </a:ext>
                </a:extLst>
              </a:tr>
              <a:tr h="153758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Planning</a:t>
                      </a:r>
                      <a:endParaRPr lang="en-MY" sz="1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cap="all">
                          <a:effectLst/>
                        </a:rPr>
                        <a:t> </a:t>
                      </a:r>
                      <a:endParaRPr lang="en-MY" sz="1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cap="all">
                          <a:effectLst/>
                        </a:rPr>
                        <a:t> </a:t>
                      </a:r>
                      <a:endParaRPr lang="en-MY" sz="1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cap="all">
                          <a:effectLst/>
                        </a:rPr>
                        <a:t> </a:t>
                      </a:r>
                      <a:endParaRPr lang="en-MY" sz="1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cap="all">
                          <a:effectLst/>
                        </a:rPr>
                        <a:t> 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Objectives:</a:t>
                      </a:r>
                      <a:endParaRPr lang="en-MY" sz="16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Visions, missions and goals have both operational and strategic elements </a:t>
                      </a:r>
                      <a:endParaRPr lang="en-MY" sz="16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MY" sz="16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Plans, Indicators &amp; Targets:</a:t>
                      </a:r>
                      <a:endParaRPr lang="en-MY" sz="16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Strategic and operational plans are not linked, indicators and targets developed separately  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/>
                </a:tc>
                <a:extLst>
                  <a:ext uri="{0D108BD9-81ED-4DB2-BD59-A6C34878D82A}">
                    <a16:rowId xmlns:a16="http://schemas.microsoft.com/office/drawing/2014/main" xmlns="" val="3182899686"/>
                  </a:ext>
                </a:extLst>
              </a:tr>
              <a:tr h="133278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Monitoring &amp; Review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Strategic: </a:t>
                      </a:r>
                      <a:endParaRPr lang="en-MY" sz="16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Monitoring – yearly,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Operational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Monitoring – monthly, Review – as needed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/>
                </a:tc>
                <a:extLst>
                  <a:ext uri="{0D108BD9-81ED-4DB2-BD59-A6C34878D82A}">
                    <a16:rowId xmlns:a16="http://schemas.microsoft.com/office/drawing/2014/main" xmlns="" val="801878085"/>
                  </a:ext>
                </a:extLst>
              </a:tr>
              <a:tr h="32052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Use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Mainly diagnostic, top-down approach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00" marR="68500" marT="0" marB="0" anchor="ctr"/>
                </a:tc>
                <a:extLst>
                  <a:ext uri="{0D108BD9-81ED-4DB2-BD59-A6C34878D82A}">
                    <a16:rowId xmlns:a16="http://schemas.microsoft.com/office/drawing/2014/main" xmlns="" val="235918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55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xmlns="" id="{386014C0-6750-3C4D-A12F-DC882F5CD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713" y="194837"/>
            <a:ext cx="8246070" cy="1226639"/>
          </a:xfrm>
        </p:spPr>
        <p:txBody>
          <a:bodyPr>
            <a:normAutofit/>
          </a:bodyPr>
          <a:lstStyle/>
          <a:p>
            <a:r>
              <a:rPr lang="en-US" altLang="en-US" dirty="0"/>
              <a:t>What next?</a:t>
            </a: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xmlns="" id="{867472CA-EB8F-C44D-82A4-ABF465DA1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0951" y="1196604"/>
            <a:ext cx="8246070" cy="326212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The challenge in PROVISION OF INFORMATION/INSIGHTS FOR DECISION MAKING</a:t>
            </a:r>
          </a:p>
          <a:p>
            <a:pPr marL="0" indent="0">
              <a:buNone/>
            </a:pPr>
            <a:r>
              <a:rPr lang="en-US" altLang="en-US" sz="5100" dirty="0"/>
              <a:t>Public sector</a:t>
            </a:r>
          </a:p>
          <a:p>
            <a:r>
              <a:rPr lang="en-US" altLang="en-US" sz="5100" dirty="0"/>
              <a:t>Mission centered</a:t>
            </a:r>
            <a:endParaRPr lang="en-US" sz="5100" dirty="0"/>
          </a:p>
          <a:p>
            <a:r>
              <a:rPr lang="en-US" sz="5100" dirty="0"/>
              <a:t>Different stakeholders/competing interest and goals?</a:t>
            </a:r>
          </a:p>
          <a:p>
            <a:r>
              <a:rPr lang="en-US" altLang="en-US" sz="5100" dirty="0"/>
              <a:t>Provide goods and services that all constituents need regardless of ability to pay for goods and services</a:t>
            </a:r>
          </a:p>
          <a:p>
            <a:pPr marL="0" indent="0">
              <a:buNone/>
            </a:pPr>
            <a:r>
              <a:rPr lang="en-US" altLang="en-US" sz="5100" dirty="0"/>
              <a:t>		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3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03A87-38C8-F34E-AE01-82396F4D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 Challenge for Public Sector Accountants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48A2B9-5655-F84D-8476-AC971A500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How to measure/manage performance?</a:t>
            </a:r>
          </a:p>
          <a:p>
            <a:pPr marL="0" indent="0">
              <a:buNone/>
            </a:pPr>
            <a:r>
              <a:rPr lang="en-US" dirty="0"/>
              <a:t>(iii) What is the ultimate measure of success</a:t>
            </a:r>
          </a:p>
          <a:p>
            <a:pPr marL="0" indent="0">
              <a:buNone/>
            </a:pPr>
            <a:r>
              <a:rPr lang="en-US" altLang="en-US" dirty="0"/>
              <a:t>(iii) What information are required : </a:t>
            </a:r>
          </a:p>
          <a:p>
            <a:pPr lvl="1">
              <a:buFontTx/>
              <a:buChar char="-"/>
            </a:pPr>
            <a:r>
              <a:rPr lang="en-US" altLang="en-US" dirty="0"/>
              <a:t>What information in existence? </a:t>
            </a:r>
          </a:p>
          <a:p>
            <a:pPr lvl="1">
              <a:buFontTx/>
              <a:buChar char="-"/>
            </a:pPr>
            <a:r>
              <a:rPr lang="en-US" altLang="en-US" dirty="0"/>
              <a:t>What information are needed and are useful?</a:t>
            </a:r>
          </a:p>
          <a:p>
            <a:pPr lvl="1">
              <a:buFontTx/>
              <a:buChar char="-"/>
            </a:pPr>
            <a:r>
              <a:rPr lang="en-US" altLang="en-US" dirty="0"/>
              <a:t>Will information will be used in making informed decision?</a:t>
            </a:r>
          </a:p>
          <a:p>
            <a:pPr lvl="1">
              <a:buFontTx/>
              <a:buChar char="-"/>
            </a:pPr>
            <a:r>
              <a:rPr lang="en-US" dirty="0"/>
              <a:t>How to integrate all these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WHAT TYPE OF INTERNAL SYSTEM/TOOLS ARE NEEDEED?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altLang="en-US" dirty="0"/>
              <a:t>The organization  plans to </a:t>
            </a:r>
            <a:r>
              <a:rPr lang="en-US" altLang="en-US" b="1" dirty="0"/>
              <a:t>do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 intends to </a:t>
            </a:r>
            <a:r>
              <a:rPr lang="en-US" altLang="en-US" b="1" dirty="0"/>
              <a:t>accomplish</a:t>
            </a:r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C81D36-5313-CC4B-806F-7B34C45C4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2" y="1471308"/>
            <a:ext cx="2111435" cy="35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3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xmlns="" id="{D540C18D-BF4C-6641-9859-1921E374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AA85-3E9A-AC4D-9A70-1F519726537E}" type="slidenum">
              <a:rPr lang="en-US" altLang="en-US"/>
              <a:pPr/>
              <a:t>23</a:t>
            </a:fld>
            <a:endParaRPr lang="en-US" altLang="en-US" sz="105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46" name="Oval 2">
            <a:extLst>
              <a:ext uri="{FF2B5EF4-FFF2-40B4-BE49-F238E27FC236}">
                <a16:creationId xmlns:a16="http://schemas.microsoft.com/office/drawing/2014/main" xmlns="" id="{8AA44F16-E724-1D4E-A3C0-8AB553642B13}"/>
              </a:ext>
            </a:extLst>
          </p:cNvPr>
          <p:cNvSpPr>
            <a:spLocks noChangeArrowheads="1"/>
          </p:cNvSpPr>
          <p:nvPr/>
        </p:nvSpPr>
        <p:spPr bwMode="auto">
          <a:xfrm rot="1158065">
            <a:off x="5314950" y="2457450"/>
            <a:ext cx="1085850" cy="1543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47" name="Freeform 3">
            <a:extLst>
              <a:ext uri="{FF2B5EF4-FFF2-40B4-BE49-F238E27FC236}">
                <a16:creationId xmlns:a16="http://schemas.microsoft.com/office/drawing/2014/main" xmlns="" id="{AA08A0E9-8499-9743-88D7-8CE5DCF507CD}"/>
              </a:ext>
            </a:extLst>
          </p:cNvPr>
          <p:cNvSpPr>
            <a:spLocks/>
          </p:cNvSpPr>
          <p:nvPr/>
        </p:nvSpPr>
        <p:spPr bwMode="auto">
          <a:xfrm>
            <a:off x="2286000" y="2114550"/>
            <a:ext cx="57150" cy="2514600"/>
          </a:xfrm>
          <a:custGeom>
            <a:avLst/>
            <a:gdLst>
              <a:gd name="T0" fmla="*/ 121 w 265"/>
              <a:gd name="T1" fmla="*/ 0 h 1212"/>
              <a:gd name="T2" fmla="*/ 73 w 265"/>
              <a:gd name="T3" fmla="*/ 360 h 1212"/>
              <a:gd name="T4" fmla="*/ 85 w 265"/>
              <a:gd name="T5" fmla="*/ 300 h 1212"/>
              <a:gd name="T6" fmla="*/ 145 w 265"/>
              <a:gd name="T7" fmla="*/ 420 h 1212"/>
              <a:gd name="T8" fmla="*/ 133 w 265"/>
              <a:gd name="T9" fmla="*/ 600 h 1212"/>
              <a:gd name="T10" fmla="*/ 109 w 265"/>
              <a:gd name="T11" fmla="*/ 636 h 1212"/>
              <a:gd name="T12" fmla="*/ 73 w 265"/>
              <a:gd name="T13" fmla="*/ 720 h 1212"/>
              <a:gd name="T14" fmla="*/ 13 w 265"/>
              <a:gd name="T15" fmla="*/ 828 h 1212"/>
              <a:gd name="T16" fmla="*/ 25 w 265"/>
              <a:gd name="T17" fmla="*/ 1152 h 1212"/>
              <a:gd name="T18" fmla="*/ 97 w 265"/>
              <a:gd name="T19" fmla="*/ 1176 h 1212"/>
              <a:gd name="T20" fmla="*/ 193 w 265"/>
              <a:gd name="T21" fmla="*/ 1200 h 1212"/>
              <a:gd name="T22" fmla="*/ 265 w 265"/>
              <a:gd name="T23" fmla="*/ 121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1212">
                <a:moveTo>
                  <a:pt x="121" y="0"/>
                </a:moveTo>
                <a:cubicBezTo>
                  <a:pt x="158" y="112"/>
                  <a:pt x="208" y="315"/>
                  <a:pt x="73" y="360"/>
                </a:cubicBezTo>
                <a:cubicBezTo>
                  <a:pt x="77" y="340"/>
                  <a:pt x="65" y="296"/>
                  <a:pt x="85" y="300"/>
                </a:cubicBezTo>
                <a:cubicBezTo>
                  <a:pt x="123" y="308"/>
                  <a:pt x="137" y="389"/>
                  <a:pt x="145" y="420"/>
                </a:cubicBezTo>
                <a:cubicBezTo>
                  <a:pt x="141" y="480"/>
                  <a:pt x="143" y="541"/>
                  <a:pt x="133" y="600"/>
                </a:cubicBezTo>
                <a:cubicBezTo>
                  <a:pt x="131" y="614"/>
                  <a:pt x="115" y="623"/>
                  <a:pt x="109" y="636"/>
                </a:cubicBezTo>
                <a:cubicBezTo>
                  <a:pt x="59" y="735"/>
                  <a:pt x="148" y="595"/>
                  <a:pt x="73" y="720"/>
                </a:cubicBezTo>
                <a:cubicBezTo>
                  <a:pt x="11" y="823"/>
                  <a:pt x="37" y="756"/>
                  <a:pt x="13" y="828"/>
                </a:cubicBezTo>
                <a:cubicBezTo>
                  <a:pt x="17" y="936"/>
                  <a:pt x="0" y="1047"/>
                  <a:pt x="25" y="1152"/>
                </a:cubicBezTo>
                <a:cubicBezTo>
                  <a:pt x="31" y="1177"/>
                  <a:pt x="73" y="1169"/>
                  <a:pt x="97" y="1176"/>
                </a:cubicBezTo>
                <a:cubicBezTo>
                  <a:pt x="129" y="1185"/>
                  <a:pt x="161" y="1193"/>
                  <a:pt x="193" y="1200"/>
                </a:cubicBezTo>
                <a:cubicBezTo>
                  <a:pt x="217" y="1205"/>
                  <a:pt x="265" y="1212"/>
                  <a:pt x="265" y="1212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48" name="Freeform 4">
            <a:extLst>
              <a:ext uri="{FF2B5EF4-FFF2-40B4-BE49-F238E27FC236}">
                <a16:creationId xmlns:a16="http://schemas.microsoft.com/office/drawing/2014/main" xmlns="" id="{836A8470-273C-524C-9F5F-4E81B41C0F8E}"/>
              </a:ext>
            </a:extLst>
          </p:cNvPr>
          <p:cNvSpPr>
            <a:spLocks/>
          </p:cNvSpPr>
          <p:nvPr/>
        </p:nvSpPr>
        <p:spPr bwMode="auto">
          <a:xfrm>
            <a:off x="4857750" y="2424112"/>
            <a:ext cx="657225" cy="2490788"/>
          </a:xfrm>
          <a:custGeom>
            <a:avLst/>
            <a:gdLst>
              <a:gd name="T0" fmla="*/ 730 w 730"/>
              <a:gd name="T1" fmla="*/ 0 h 1708"/>
              <a:gd name="T2" fmla="*/ 658 w 730"/>
              <a:gd name="T3" fmla="*/ 200 h 1708"/>
              <a:gd name="T4" fmla="*/ 603 w 730"/>
              <a:gd name="T5" fmla="*/ 563 h 1708"/>
              <a:gd name="T6" fmla="*/ 567 w 730"/>
              <a:gd name="T7" fmla="*/ 781 h 1708"/>
              <a:gd name="T8" fmla="*/ 458 w 730"/>
              <a:gd name="T9" fmla="*/ 1708 h 1708"/>
              <a:gd name="T10" fmla="*/ 185 w 730"/>
              <a:gd name="T11" fmla="*/ 1690 h 1708"/>
              <a:gd name="T12" fmla="*/ 21 w 730"/>
              <a:gd name="T13" fmla="*/ 1672 h 1708"/>
              <a:gd name="T14" fmla="*/ 21 w 730"/>
              <a:gd name="T15" fmla="*/ 1599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" h="1708">
                <a:moveTo>
                  <a:pt x="730" y="0"/>
                </a:moveTo>
                <a:cubicBezTo>
                  <a:pt x="707" y="70"/>
                  <a:pt x="691" y="133"/>
                  <a:pt x="658" y="200"/>
                </a:cubicBezTo>
                <a:cubicBezTo>
                  <a:pt x="633" y="443"/>
                  <a:pt x="651" y="322"/>
                  <a:pt x="603" y="563"/>
                </a:cubicBezTo>
                <a:cubicBezTo>
                  <a:pt x="589" y="635"/>
                  <a:pt x="567" y="781"/>
                  <a:pt x="567" y="781"/>
                </a:cubicBezTo>
                <a:cubicBezTo>
                  <a:pt x="564" y="896"/>
                  <a:pt x="655" y="1511"/>
                  <a:pt x="458" y="1708"/>
                </a:cubicBezTo>
                <a:cubicBezTo>
                  <a:pt x="367" y="1702"/>
                  <a:pt x="276" y="1697"/>
                  <a:pt x="185" y="1690"/>
                </a:cubicBezTo>
                <a:cubicBezTo>
                  <a:pt x="130" y="1685"/>
                  <a:pt x="69" y="1699"/>
                  <a:pt x="21" y="1672"/>
                </a:cubicBezTo>
                <a:cubicBezTo>
                  <a:pt x="0" y="1660"/>
                  <a:pt x="21" y="1623"/>
                  <a:pt x="21" y="1599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49" name="Freeform 5">
            <a:extLst>
              <a:ext uri="{FF2B5EF4-FFF2-40B4-BE49-F238E27FC236}">
                <a16:creationId xmlns:a16="http://schemas.microsoft.com/office/drawing/2014/main" xmlns="" id="{90F681E0-998F-E14B-943C-4D36F61A72BC}"/>
              </a:ext>
            </a:extLst>
          </p:cNvPr>
          <p:cNvSpPr>
            <a:spLocks/>
          </p:cNvSpPr>
          <p:nvPr/>
        </p:nvSpPr>
        <p:spPr bwMode="auto">
          <a:xfrm>
            <a:off x="6286500" y="2971800"/>
            <a:ext cx="171450" cy="1885950"/>
          </a:xfrm>
          <a:custGeom>
            <a:avLst/>
            <a:gdLst>
              <a:gd name="T0" fmla="*/ 154 w 154"/>
              <a:gd name="T1" fmla="*/ 0 h 852"/>
              <a:gd name="T2" fmla="*/ 70 w 154"/>
              <a:gd name="T3" fmla="*/ 96 h 852"/>
              <a:gd name="T4" fmla="*/ 82 w 154"/>
              <a:gd name="T5" fmla="*/ 288 h 852"/>
              <a:gd name="T6" fmla="*/ 118 w 154"/>
              <a:gd name="T7" fmla="*/ 360 h 852"/>
              <a:gd name="T8" fmla="*/ 94 w 154"/>
              <a:gd name="T9" fmla="*/ 396 h 852"/>
              <a:gd name="T10" fmla="*/ 34 w 154"/>
              <a:gd name="T11" fmla="*/ 504 h 852"/>
              <a:gd name="T12" fmla="*/ 46 w 154"/>
              <a:gd name="T13" fmla="*/ 648 h 852"/>
              <a:gd name="T14" fmla="*/ 94 w 154"/>
              <a:gd name="T15" fmla="*/ 684 h 852"/>
              <a:gd name="T16" fmla="*/ 106 w 154"/>
              <a:gd name="T17" fmla="*/ 720 h 852"/>
              <a:gd name="T18" fmla="*/ 106 w 154"/>
              <a:gd name="T19" fmla="*/ 852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852">
                <a:moveTo>
                  <a:pt x="154" y="0"/>
                </a:moveTo>
                <a:cubicBezTo>
                  <a:pt x="140" y="57"/>
                  <a:pt x="126" y="77"/>
                  <a:pt x="70" y="96"/>
                </a:cubicBezTo>
                <a:cubicBezTo>
                  <a:pt x="26" y="162"/>
                  <a:pt x="0" y="233"/>
                  <a:pt x="82" y="288"/>
                </a:cubicBezTo>
                <a:cubicBezTo>
                  <a:pt x="90" y="301"/>
                  <a:pt x="121" y="340"/>
                  <a:pt x="118" y="360"/>
                </a:cubicBezTo>
                <a:cubicBezTo>
                  <a:pt x="116" y="374"/>
                  <a:pt x="100" y="383"/>
                  <a:pt x="94" y="396"/>
                </a:cubicBezTo>
                <a:cubicBezTo>
                  <a:pt x="47" y="502"/>
                  <a:pt x="100" y="438"/>
                  <a:pt x="34" y="504"/>
                </a:cubicBezTo>
                <a:cubicBezTo>
                  <a:pt x="38" y="552"/>
                  <a:pt x="31" y="602"/>
                  <a:pt x="46" y="648"/>
                </a:cubicBezTo>
                <a:cubicBezTo>
                  <a:pt x="52" y="667"/>
                  <a:pt x="81" y="669"/>
                  <a:pt x="94" y="684"/>
                </a:cubicBezTo>
                <a:cubicBezTo>
                  <a:pt x="102" y="694"/>
                  <a:pt x="102" y="708"/>
                  <a:pt x="106" y="720"/>
                </a:cubicBezTo>
                <a:cubicBezTo>
                  <a:pt x="94" y="767"/>
                  <a:pt x="66" y="812"/>
                  <a:pt x="106" y="852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1" name="Oval 7">
            <a:extLst>
              <a:ext uri="{FF2B5EF4-FFF2-40B4-BE49-F238E27FC236}">
                <a16:creationId xmlns:a16="http://schemas.microsoft.com/office/drawing/2014/main" xmlns="" id="{37C9C941-03FF-2744-AA5C-82F28BAD5913}"/>
              </a:ext>
            </a:extLst>
          </p:cNvPr>
          <p:cNvSpPr>
            <a:spLocks noChangeArrowheads="1"/>
          </p:cNvSpPr>
          <p:nvPr/>
        </p:nvSpPr>
        <p:spPr bwMode="auto">
          <a:xfrm rot="468004">
            <a:off x="6805613" y="176213"/>
            <a:ext cx="1085850" cy="1828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2" name="Oval 8">
            <a:extLst>
              <a:ext uri="{FF2B5EF4-FFF2-40B4-BE49-F238E27FC236}">
                <a16:creationId xmlns:a16="http://schemas.microsoft.com/office/drawing/2014/main" xmlns="" id="{C6A1154A-BA45-D145-87C0-F6573CC6D861}"/>
              </a:ext>
            </a:extLst>
          </p:cNvPr>
          <p:cNvSpPr>
            <a:spLocks noChangeArrowheads="1"/>
          </p:cNvSpPr>
          <p:nvPr/>
        </p:nvSpPr>
        <p:spPr bwMode="auto">
          <a:xfrm rot="1445319">
            <a:off x="5723335" y="1483519"/>
            <a:ext cx="1314450" cy="14287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3" name="Oval 9">
            <a:extLst>
              <a:ext uri="{FF2B5EF4-FFF2-40B4-BE49-F238E27FC236}">
                <a16:creationId xmlns:a16="http://schemas.microsoft.com/office/drawing/2014/main" xmlns="" id="{A21F337C-E24F-5F49-91B0-24831F765F3A}"/>
              </a:ext>
            </a:extLst>
          </p:cNvPr>
          <p:cNvSpPr>
            <a:spLocks noChangeArrowheads="1"/>
          </p:cNvSpPr>
          <p:nvPr/>
        </p:nvSpPr>
        <p:spPr bwMode="auto">
          <a:xfrm rot="924882">
            <a:off x="5066110" y="595313"/>
            <a:ext cx="1085850" cy="1828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4" name="Oval 10">
            <a:extLst>
              <a:ext uri="{FF2B5EF4-FFF2-40B4-BE49-F238E27FC236}">
                <a16:creationId xmlns:a16="http://schemas.microsoft.com/office/drawing/2014/main" xmlns="" id="{5134DA8E-FAF0-3842-B288-C6A1E15E32D3}"/>
              </a:ext>
            </a:extLst>
          </p:cNvPr>
          <p:cNvSpPr>
            <a:spLocks noChangeArrowheads="1"/>
          </p:cNvSpPr>
          <p:nvPr/>
        </p:nvSpPr>
        <p:spPr bwMode="auto">
          <a:xfrm rot="16773717">
            <a:off x="3886200" y="228600"/>
            <a:ext cx="17145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5" name="Oval 11">
            <a:extLst>
              <a:ext uri="{FF2B5EF4-FFF2-40B4-BE49-F238E27FC236}">
                <a16:creationId xmlns:a16="http://schemas.microsoft.com/office/drawing/2014/main" xmlns="" id="{BFBC7201-0A33-B34B-9C66-B8818E8D3E59}"/>
              </a:ext>
            </a:extLst>
          </p:cNvPr>
          <p:cNvSpPr>
            <a:spLocks noChangeArrowheads="1"/>
          </p:cNvSpPr>
          <p:nvPr/>
        </p:nvSpPr>
        <p:spPr bwMode="auto">
          <a:xfrm rot="1819411">
            <a:off x="6700838" y="2019300"/>
            <a:ext cx="1371600" cy="16573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6" name="Oval 12">
            <a:extLst>
              <a:ext uri="{FF2B5EF4-FFF2-40B4-BE49-F238E27FC236}">
                <a16:creationId xmlns:a16="http://schemas.microsoft.com/office/drawing/2014/main" xmlns="" id="{3456D853-B034-C747-88FA-0CE5DC5DD570}"/>
              </a:ext>
            </a:extLst>
          </p:cNvPr>
          <p:cNvSpPr>
            <a:spLocks noChangeArrowheads="1"/>
          </p:cNvSpPr>
          <p:nvPr/>
        </p:nvSpPr>
        <p:spPr bwMode="auto">
          <a:xfrm rot="1585048">
            <a:off x="3976963" y="2376853"/>
            <a:ext cx="1085850" cy="17145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7" name="Oval 13">
            <a:extLst>
              <a:ext uri="{FF2B5EF4-FFF2-40B4-BE49-F238E27FC236}">
                <a16:creationId xmlns:a16="http://schemas.microsoft.com/office/drawing/2014/main" xmlns="" id="{BCAA3014-19CF-BC47-AAEE-7ED11A135408}"/>
              </a:ext>
            </a:extLst>
          </p:cNvPr>
          <p:cNvSpPr>
            <a:spLocks noChangeArrowheads="1"/>
          </p:cNvSpPr>
          <p:nvPr/>
        </p:nvSpPr>
        <p:spPr bwMode="auto">
          <a:xfrm rot="2181915">
            <a:off x="3708797" y="1160860"/>
            <a:ext cx="131445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8" name="Oval 14">
            <a:extLst>
              <a:ext uri="{FF2B5EF4-FFF2-40B4-BE49-F238E27FC236}">
                <a16:creationId xmlns:a16="http://schemas.microsoft.com/office/drawing/2014/main" xmlns="" id="{2EC0C575-AB88-9043-9C9E-7C0B2DDCEB6C}"/>
              </a:ext>
            </a:extLst>
          </p:cNvPr>
          <p:cNvSpPr>
            <a:spLocks noChangeArrowheads="1"/>
          </p:cNvSpPr>
          <p:nvPr/>
        </p:nvSpPr>
        <p:spPr bwMode="auto">
          <a:xfrm rot="1445319">
            <a:off x="2728782" y="-27464"/>
            <a:ext cx="1449028" cy="142875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59" name="Oval 15">
            <a:extLst>
              <a:ext uri="{FF2B5EF4-FFF2-40B4-BE49-F238E27FC236}">
                <a16:creationId xmlns:a16="http://schemas.microsoft.com/office/drawing/2014/main" xmlns="" id="{EA7D888B-2DD9-5A4B-A063-9EF6252D51E7}"/>
              </a:ext>
            </a:extLst>
          </p:cNvPr>
          <p:cNvSpPr>
            <a:spLocks noChangeArrowheads="1"/>
          </p:cNvSpPr>
          <p:nvPr/>
        </p:nvSpPr>
        <p:spPr bwMode="auto">
          <a:xfrm rot="434560">
            <a:off x="2514600" y="1085850"/>
            <a:ext cx="1085850" cy="15430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60" name="Oval 16">
            <a:extLst>
              <a:ext uri="{FF2B5EF4-FFF2-40B4-BE49-F238E27FC236}">
                <a16:creationId xmlns:a16="http://schemas.microsoft.com/office/drawing/2014/main" xmlns="" id="{C672D45F-1439-A240-A5FD-BA6B186189FC}"/>
              </a:ext>
            </a:extLst>
          </p:cNvPr>
          <p:cNvSpPr>
            <a:spLocks noChangeArrowheads="1"/>
          </p:cNvSpPr>
          <p:nvPr/>
        </p:nvSpPr>
        <p:spPr bwMode="auto">
          <a:xfrm rot="286998">
            <a:off x="1223379" y="972985"/>
            <a:ext cx="1174757" cy="1711679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62" name="Text Box 18">
            <a:extLst>
              <a:ext uri="{FF2B5EF4-FFF2-40B4-BE49-F238E27FC236}">
                <a16:creationId xmlns:a16="http://schemas.microsoft.com/office/drawing/2014/main" xmlns="" id="{3FE95E46-C867-0B44-860D-E7E254C9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66" y="1600200"/>
            <a:ext cx="1017434" cy="6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/>
              <a:t>Outcome Based Budgeting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185363" name="Text Box 19">
            <a:extLst>
              <a:ext uri="{FF2B5EF4-FFF2-40B4-BE49-F238E27FC236}">
                <a16:creationId xmlns:a16="http://schemas.microsoft.com/office/drawing/2014/main" xmlns="" id="{1851DF30-E065-804C-BDF0-BB88F5FB5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695" y="1314451"/>
            <a:ext cx="914400" cy="48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/>
              <a:t>Strategic Plan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185364" name="Text Box 20">
            <a:extLst>
              <a:ext uri="{FF2B5EF4-FFF2-40B4-BE49-F238E27FC236}">
                <a16:creationId xmlns:a16="http://schemas.microsoft.com/office/drawing/2014/main" xmlns="" id="{EEF62683-9C13-EF40-B3C8-5308CE9CC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75" y="1543050"/>
            <a:ext cx="1277925" cy="48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>
                <a:solidFill>
                  <a:schemeClr val="bg1"/>
                </a:solidFill>
              </a:rPr>
              <a:t>Cost of service</a:t>
            </a:r>
          </a:p>
        </p:txBody>
      </p:sp>
      <p:sp>
        <p:nvSpPr>
          <p:cNvPr id="185366" name="Text Box 22">
            <a:extLst>
              <a:ext uri="{FF2B5EF4-FFF2-40B4-BE49-F238E27FC236}">
                <a16:creationId xmlns:a16="http://schemas.microsoft.com/office/drawing/2014/main" xmlns="" id="{D35CF6EF-B89B-0B45-9C76-63B8BDD4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5751"/>
            <a:ext cx="1200150" cy="29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/>
              <a:t>AI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185367" name="Text Box 23">
            <a:extLst>
              <a:ext uri="{FF2B5EF4-FFF2-40B4-BE49-F238E27FC236}">
                <a16:creationId xmlns:a16="http://schemas.microsoft.com/office/drawing/2014/main" xmlns="" id="{1A8ABDA2-5ABA-CC46-82AF-CCECB572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143001"/>
            <a:ext cx="1200150" cy="79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>
                <a:solidFill>
                  <a:schemeClr val="bg1"/>
                </a:solidFill>
              </a:rPr>
              <a:t>Accrual Accounting 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185368" name="Text Box 24">
            <a:extLst>
              <a:ext uri="{FF2B5EF4-FFF2-40B4-BE49-F238E27FC236}">
                <a16:creationId xmlns:a16="http://schemas.microsoft.com/office/drawing/2014/main" xmlns="" id="{7BEF2CD5-EA3E-2447-9D67-9EE0A10D1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445" y="2743200"/>
            <a:ext cx="935125" cy="6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/>
              <a:t>Quality Improvement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185369" name="Text Box 25">
            <a:extLst>
              <a:ext uri="{FF2B5EF4-FFF2-40B4-BE49-F238E27FC236}">
                <a16:creationId xmlns:a16="http://schemas.microsoft.com/office/drawing/2014/main" xmlns="" id="{4FEC1220-A21E-4B4F-8BB2-A9EBF2D01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00050"/>
            <a:ext cx="1085850" cy="48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/>
              <a:t>Customer Feedback</a:t>
            </a:r>
            <a:endParaRPr lang="en-US" altLang="en-US" sz="1500">
              <a:solidFill>
                <a:schemeClr val="bg1"/>
              </a:solidFill>
            </a:endParaRPr>
          </a:p>
        </p:txBody>
      </p:sp>
      <p:sp>
        <p:nvSpPr>
          <p:cNvPr id="185370" name="Text Box 26">
            <a:extLst>
              <a:ext uri="{FF2B5EF4-FFF2-40B4-BE49-F238E27FC236}">
                <a16:creationId xmlns:a16="http://schemas.microsoft.com/office/drawing/2014/main" xmlns="" id="{7AA165D2-57F0-3A4C-B407-2BE05B4C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14350"/>
            <a:ext cx="1085850" cy="60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>
                <a:solidFill>
                  <a:schemeClr val="bg1"/>
                </a:solidFill>
              </a:rPr>
              <a:t>STAR 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en-US" sz="1500" dirty="0">
                <a:solidFill>
                  <a:schemeClr val="bg1"/>
                </a:solidFill>
              </a:rPr>
              <a:t>RATING</a:t>
            </a:r>
          </a:p>
        </p:txBody>
      </p:sp>
      <p:sp>
        <p:nvSpPr>
          <p:cNvPr id="185373" name="Text Box 29">
            <a:extLst>
              <a:ext uri="{FF2B5EF4-FFF2-40B4-BE49-F238E27FC236}">
                <a16:creationId xmlns:a16="http://schemas.microsoft.com/office/drawing/2014/main" xmlns="" id="{C9A578C7-C84E-174F-BADB-0F8A33BF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2457450"/>
            <a:ext cx="10287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500" dirty="0">
                <a:solidFill>
                  <a:schemeClr val="bg1"/>
                </a:solidFill>
              </a:rPr>
              <a:t>ISO</a:t>
            </a:r>
          </a:p>
        </p:txBody>
      </p:sp>
      <p:sp>
        <p:nvSpPr>
          <p:cNvPr id="185374" name="Freeform 30">
            <a:extLst>
              <a:ext uri="{FF2B5EF4-FFF2-40B4-BE49-F238E27FC236}">
                <a16:creationId xmlns:a16="http://schemas.microsoft.com/office/drawing/2014/main" xmlns="" id="{5E8F584D-E79E-ED43-8548-5472936A0570}"/>
              </a:ext>
            </a:extLst>
          </p:cNvPr>
          <p:cNvSpPr>
            <a:spLocks/>
          </p:cNvSpPr>
          <p:nvPr/>
        </p:nvSpPr>
        <p:spPr bwMode="auto">
          <a:xfrm>
            <a:off x="7086601" y="3657600"/>
            <a:ext cx="307181" cy="1143000"/>
          </a:xfrm>
          <a:custGeom>
            <a:avLst/>
            <a:gdLst>
              <a:gd name="T0" fmla="*/ 702 w 702"/>
              <a:gd name="T1" fmla="*/ 30 h 534"/>
              <a:gd name="T2" fmla="*/ 570 w 702"/>
              <a:gd name="T3" fmla="*/ 30 h 534"/>
              <a:gd name="T4" fmla="*/ 546 w 702"/>
              <a:gd name="T5" fmla="*/ 78 h 534"/>
              <a:gd name="T6" fmla="*/ 522 w 702"/>
              <a:gd name="T7" fmla="*/ 114 h 534"/>
              <a:gd name="T8" fmla="*/ 390 w 702"/>
              <a:gd name="T9" fmla="*/ 450 h 534"/>
              <a:gd name="T10" fmla="*/ 150 w 702"/>
              <a:gd name="T11" fmla="*/ 366 h 534"/>
              <a:gd name="T12" fmla="*/ 18 w 702"/>
              <a:gd name="T13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2" h="534">
                <a:moveTo>
                  <a:pt x="702" y="30"/>
                </a:moveTo>
                <a:cubicBezTo>
                  <a:pt x="655" y="14"/>
                  <a:pt x="630" y="0"/>
                  <a:pt x="570" y="30"/>
                </a:cubicBezTo>
                <a:cubicBezTo>
                  <a:pt x="554" y="38"/>
                  <a:pt x="555" y="62"/>
                  <a:pt x="546" y="78"/>
                </a:cubicBezTo>
                <a:cubicBezTo>
                  <a:pt x="539" y="91"/>
                  <a:pt x="530" y="102"/>
                  <a:pt x="522" y="114"/>
                </a:cubicBezTo>
                <a:cubicBezTo>
                  <a:pt x="514" y="253"/>
                  <a:pt x="541" y="400"/>
                  <a:pt x="390" y="450"/>
                </a:cubicBezTo>
                <a:cubicBezTo>
                  <a:pt x="305" y="431"/>
                  <a:pt x="213" y="429"/>
                  <a:pt x="150" y="366"/>
                </a:cubicBezTo>
                <a:cubicBezTo>
                  <a:pt x="0" y="403"/>
                  <a:pt x="18" y="372"/>
                  <a:pt x="18" y="534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75" name="Freeform 31">
            <a:extLst>
              <a:ext uri="{FF2B5EF4-FFF2-40B4-BE49-F238E27FC236}">
                <a16:creationId xmlns:a16="http://schemas.microsoft.com/office/drawing/2014/main" xmlns="" id="{841EC6C0-9F4D-6E4B-945C-7BAE6671B729}"/>
              </a:ext>
            </a:extLst>
          </p:cNvPr>
          <p:cNvSpPr>
            <a:spLocks/>
          </p:cNvSpPr>
          <p:nvPr/>
        </p:nvSpPr>
        <p:spPr bwMode="auto">
          <a:xfrm>
            <a:off x="5372100" y="4000500"/>
            <a:ext cx="342900" cy="942975"/>
          </a:xfrm>
          <a:custGeom>
            <a:avLst/>
            <a:gdLst>
              <a:gd name="T0" fmla="*/ 702 w 702"/>
              <a:gd name="T1" fmla="*/ 30 h 534"/>
              <a:gd name="T2" fmla="*/ 570 w 702"/>
              <a:gd name="T3" fmla="*/ 30 h 534"/>
              <a:gd name="T4" fmla="*/ 546 w 702"/>
              <a:gd name="T5" fmla="*/ 78 h 534"/>
              <a:gd name="T6" fmla="*/ 522 w 702"/>
              <a:gd name="T7" fmla="*/ 114 h 534"/>
              <a:gd name="T8" fmla="*/ 390 w 702"/>
              <a:gd name="T9" fmla="*/ 450 h 534"/>
              <a:gd name="T10" fmla="*/ 150 w 702"/>
              <a:gd name="T11" fmla="*/ 366 h 534"/>
              <a:gd name="T12" fmla="*/ 18 w 702"/>
              <a:gd name="T13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2" h="534">
                <a:moveTo>
                  <a:pt x="702" y="30"/>
                </a:moveTo>
                <a:cubicBezTo>
                  <a:pt x="655" y="14"/>
                  <a:pt x="630" y="0"/>
                  <a:pt x="570" y="30"/>
                </a:cubicBezTo>
                <a:cubicBezTo>
                  <a:pt x="554" y="38"/>
                  <a:pt x="555" y="62"/>
                  <a:pt x="546" y="78"/>
                </a:cubicBezTo>
                <a:cubicBezTo>
                  <a:pt x="539" y="91"/>
                  <a:pt x="530" y="102"/>
                  <a:pt x="522" y="114"/>
                </a:cubicBezTo>
                <a:cubicBezTo>
                  <a:pt x="514" y="253"/>
                  <a:pt x="541" y="400"/>
                  <a:pt x="390" y="450"/>
                </a:cubicBezTo>
                <a:cubicBezTo>
                  <a:pt x="305" y="431"/>
                  <a:pt x="213" y="429"/>
                  <a:pt x="150" y="366"/>
                </a:cubicBezTo>
                <a:cubicBezTo>
                  <a:pt x="0" y="403"/>
                  <a:pt x="18" y="372"/>
                  <a:pt x="18" y="5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76" name="Freeform 32">
            <a:extLst>
              <a:ext uri="{FF2B5EF4-FFF2-40B4-BE49-F238E27FC236}">
                <a16:creationId xmlns:a16="http://schemas.microsoft.com/office/drawing/2014/main" xmlns="" id="{49C6AE1B-D750-2C40-B38C-DF56EA3F357B}"/>
              </a:ext>
            </a:extLst>
          </p:cNvPr>
          <p:cNvSpPr>
            <a:spLocks/>
          </p:cNvSpPr>
          <p:nvPr/>
        </p:nvSpPr>
        <p:spPr bwMode="auto">
          <a:xfrm>
            <a:off x="4388644" y="3829050"/>
            <a:ext cx="183356" cy="1014413"/>
          </a:xfrm>
          <a:custGeom>
            <a:avLst/>
            <a:gdLst>
              <a:gd name="T0" fmla="*/ 154 w 154"/>
              <a:gd name="T1" fmla="*/ 0 h 852"/>
              <a:gd name="T2" fmla="*/ 70 w 154"/>
              <a:gd name="T3" fmla="*/ 96 h 852"/>
              <a:gd name="T4" fmla="*/ 82 w 154"/>
              <a:gd name="T5" fmla="*/ 288 h 852"/>
              <a:gd name="T6" fmla="*/ 118 w 154"/>
              <a:gd name="T7" fmla="*/ 360 h 852"/>
              <a:gd name="T8" fmla="*/ 94 w 154"/>
              <a:gd name="T9" fmla="*/ 396 h 852"/>
              <a:gd name="T10" fmla="*/ 34 w 154"/>
              <a:gd name="T11" fmla="*/ 504 h 852"/>
              <a:gd name="T12" fmla="*/ 46 w 154"/>
              <a:gd name="T13" fmla="*/ 648 h 852"/>
              <a:gd name="T14" fmla="*/ 94 w 154"/>
              <a:gd name="T15" fmla="*/ 684 h 852"/>
              <a:gd name="T16" fmla="*/ 106 w 154"/>
              <a:gd name="T17" fmla="*/ 720 h 852"/>
              <a:gd name="T18" fmla="*/ 106 w 154"/>
              <a:gd name="T19" fmla="*/ 852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4" h="852">
                <a:moveTo>
                  <a:pt x="154" y="0"/>
                </a:moveTo>
                <a:cubicBezTo>
                  <a:pt x="140" y="57"/>
                  <a:pt x="126" y="77"/>
                  <a:pt x="70" y="96"/>
                </a:cubicBezTo>
                <a:cubicBezTo>
                  <a:pt x="26" y="162"/>
                  <a:pt x="0" y="233"/>
                  <a:pt x="82" y="288"/>
                </a:cubicBezTo>
                <a:cubicBezTo>
                  <a:pt x="90" y="301"/>
                  <a:pt x="121" y="340"/>
                  <a:pt x="118" y="360"/>
                </a:cubicBezTo>
                <a:cubicBezTo>
                  <a:pt x="116" y="374"/>
                  <a:pt x="100" y="383"/>
                  <a:pt x="94" y="396"/>
                </a:cubicBezTo>
                <a:cubicBezTo>
                  <a:pt x="47" y="502"/>
                  <a:pt x="100" y="438"/>
                  <a:pt x="34" y="504"/>
                </a:cubicBezTo>
                <a:cubicBezTo>
                  <a:pt x="38" y="552"/>
                  <a:pt x="31" y="602"/>
                  <a:pt x="46" y="648"/>
                </a:cubicBezTo>
                <a:cubicBezTo>
                  <a:pt x="52" y="667"/>
                  <a:pt x="81" y="669"/>
                  <a:pt x="94" y="684"/>
                </a:cubicBezTo>
                <a:cubicBezTo>
                  <a:pt x="102" y="694"/>
                  <a:pt x="102" y="708"/>
                  <a:pt x="106" y="720"/>
                </a:cubicBezTo>
                <a:cubicBezTo>
                  <a:pt x="94" y="767"/>
                  <a:pt x="66" y="812"/>
                  <a:pt x="106" y="852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77" name="Freeform 33">
            <a:extLst>
              <a:ext uri="{FF2B5EF4-FFF2-40B4-BE49-F238E27FC236}">
                <a16:creationId xmlns:a16="http://schemas.microsoft.com/office/drawing/2014/main" xmlns="" id="{CCED70A7-667C-0348-92E9-9EEB74EAE428}"/>
              </a:ext>
            </a:extLst>
          </p:cNvPr>
          <p:cNvSpPr>
            <a:spLocks/>
          </p:cNvSpPr>
          <p:nvPr/>
        </p:nvSpPr>
        <p:spPr bwMode="auto">
          <a:xfrm>
            <a:off x="3729038" y="2671763"/>
            <a:ext cx="401241" cy="2000250"/>
          </a:xfrm>
          <a:custGeom>
            <a:avLst/>
            <a:gdLst>
              <a:gd name="T0" fmla="*/ 204 w 337"/>
              <a:gd name="T1" fmla="*/ 0 h 1680"/>
              <a:gd name="T2" fmla="*/ 216 w 337"/>
              <a:gd name="T3" fmla="*/ 192 h 1680"/>
              <a:gd name="T4" fmla="*/ 264 w 337"/>
              <a:gd name="T5" fmla="*/ 240 h 1680"/>
              <a:gd name="T6" fmla="*/ 312 w 337"/>
              <a:gd name="T7" fmla="*/ 312 h 1680"/>
              <a:gd name="T8" fmla="*/ 324 w 337"/>
              <a:gd name="T9" fmla="*/ 384 h 1680"/>
              <a:gd name="T10" fmla="*/ 48 w 337"/>
              <a:gd name="T11" fmla="*/ 492 h 1680"/>
              <a:gd name="T12" fmla="*/ 0 w 337"/>
              <a:gd name="T13" fmla="*/ 684 h 1680"/>
              <a:gd name="T14" fmla="*/ 168 w 337"/>
              <a:gd name="T15" fmla="*/ 924 h 1680"/>
              <a:gd name="T16" fmla="*/ 168 w 337"/>
              <a:gd name="T17" fmla="*/ 1044 h 1680"/>
              <a:gd name="T18" fmla="*/ 96 w 337"/>
              <a:gd name="T19" fmla="*/ 1068 h 1680"/>
              <a:gd name="T20" fmla="*/ 48 w 337"/>
              <a:gd name="T21" fmla="*/ 1164 h 1680"/>
              <a:gd name="T22" fmla="*/ 12 w 337"/>
              <a:gd name="T23" fmla="*/ 1212 h 1680"/>
              <a:gd name="T24" fmla="*/ 84 w 337"/>
              <a:gd name="T25" fmla="*/ 1452 h 1680"/>
              <a:gd name="T26" fmla="*/ 72 w 337"/>
              <a:gd name="T27" fmla="*/ 1548 h 1680"/>
              <a:gd name="T28" fmla="*/ 84 w 337"/>
              <a:gd name="T29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7" h="1680">
                <a:moveTo>
                  <a:pt x="204" y="0"/>
                </a:moveTo>
                <a:cubicBezTo>
                  <a:pt x="189" y="45"/>
                  <a:pt x="195" y="150"/>
                  <a:pt x="216" y="192"/>
                </a:cubicBezTo>
                <a:cubicBezTo>
                  <a:pt x="226" y="212"/>
                  <a:pt x="250" y="222"/>
                  <a:pt x="264" y="240"/>
                </a:cubicBezTo>
                <a:cubicBezTo>
                  <a:pt x="282" y="263"/>
                  <a:pt x="312" y="312"/>
                  <a:pt x="312" y="312"/>
                </a:cubicBezTo>
                <a:cubicBezTo>
                  <a:pt x="316" y="336"/>
                  <a:pt x="337" y="364"/>
                  <a:pt x="324" y="384"/>
                </a:cubicBezTo>
                <a:cubicBezTo>
                  <a:pt x="269" y="467"/>
                  <a:pt x="133" y="478"/>
                  <a:pt x="48" y="492"/>
                </a:cubicBezTo>
                <a:cubicBezTo>
                  <a:pt x="10" y="550"/>
                  <a:pt x="11" y="617"/>
                  <a:pt x="0" y="684"/>
                </a:cubicBezTo>
                <a:cubicBezTo>
                  <a:pt x="26" y="842"/>
                  <a:pt x="13" y="872"/>
                  <a:pt x="168" y="924"/>
                </a:cubicBezTo>
                <a:cubicBezTo>
                  <a:pt x="189" y="967"/>
                  <a:pt x="217" y="995"/>
                  <a:pt x="168" y="1044"/>
                </a:cubicBezTo>
                <a:cubicBezTo>
                  <a:pt x="150" y="1062"/>
                  <a:pt x="120" y="1060"/>
                  <a:pt x="96" y="1068"/>
                </a:cubicBezTo>
                <a:cubicBezTo>
                  <a:pt x="80" y="1100"/>
                  <a:pt x="66" y="1133"/>
                  <a:pt x="48" y="1164"/>
                </a:cubicBezTo>
                <a:cubicBezTo>
                  <a:pt x="38" y="1181"/>
                  <a:pt x="15" y="1192"/>
                  <a:pt x="12" y="1212"/>
                </a:cubicBezTo>
                <a:cubicBezTo>
                  <a:pt x="0" y="1289"/>
                  <a:pt x="30" y="1398"/>
                  <a:pt x="84" y="1452"/>
                </a:cubicBezTo>
                <a:cubicBezTo>
                  <a:pt x="80" y="1484"/>
                  <a:pt x="72" y="1516"/>
                  <a:pt x="72" y="1548"/>
                </a:cubicBezTo>
                <a:cubicBezTo>
                  <a:pt x="72" y="1592"/>
                  <a:pt x="84" y="1680"/>
                  <a:pt x="84" y="1680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78" name="Freeform 34">
            <a:extLst>
              <a:ext uri="{FF2B5EF4-FFF2-40B4-BE49-F238E27FC236}">
                <a16:creationId xmlns:a16="http://schemas.microsoft.com/office/drawing/2014/main" xmlns="" id="{FA5B741A-E1F3-0B40-BE00-8A4A2ED5976C}"/>
              </a:ext>
            </a:extLst>
          </p:cNvPr>
          <p:cNvSpPr>
            <a:spLocks/>
          </p:cNvSpPr>
          <p:nvPr/>
        </p:nvSpPr>
        <p:spPr bwMode="auto">
          <a:xfrm>
            <a:off x="2743200" y="2686050"/>
            <a:ext cx="600075" cy="1944291"/>
          </a:xfrm>
          <a:custGeom>
            <a:avLst/>
            <a:gdLst>
              <a:gd name="T0" fmla="*/ 240 w 504"/>
              <a:gd name="T1" fmla="*/ 0 h 1633"/>
              <a:gd name="T2" fmla="*/ 144 w 504"/>
              <a:gd name="T3" fmla="*/ 528 h 1633"/>
              <a:gd name="T4" fmla="*/ 36 w 504"/>
              <a:gd name="T5" fmla="*/ 912 h 1633"/>
              <a:gd name="T6" fmla="*/ 0 w 504"/>
              <a:gd name="T7" fmla="*/ 1152 h 1633"/>
              <a:gd name="T8" fmla="*/ 12 w 504"/>
              <a:gd name="T9" fmla="*/ 1440 h 1633"/>
              <a:gd name="T10" fmla="*/ 60 w 504"/>
              <a:gd name="T11" fmla="*/ 1548 h 1633"/>
              <a:gd name="T12" fmla="*/ 168 w 504"/>
              <a:gd name="T13" fmla="*/ 1584 h 1633"/>
              <a:gd name="T14" fmla="*/ 504 w 504"/>
              <a:gd name="T15" fmla="*/ 1464 h 1633"/>
              <a:gd name="T16" fmla="*/ 420 w 504"/>
              <a:gd name="T17" fmla="*/ 1368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1633">
                <a:moveTo>
                  <a:pt x="240" y="0"/>
                </a:moveTo>
                <a:cubicBezTo>
                  <a:pt x="280" y="198"/>
                  <a:pt x="190" y="345"/>
                  <a:pt x="144" y="528"/>
                </a:cubicBezTo>
                <a:cubicBezTo>
                  <a:pt x="112" y="658"/>
                  <a:pt x="79" y="784"/>
                  <a:pt x="36" y="912"/>
                </a:cubicBezTo>
                <a:cubicBezTo>
                  <a:pt x="11" y="986"/>
                  <a:pt x="13" y="1075"/>
                  <a:pt x="0" y="1152"/>
                </a:cubicBezTo>
                <a:cubicBezTo>
                  <a:pt x="4" y="1248"/>
                  <a:pt x="6" y="1344"/>
                  <a:pt x="12" y="1440"/>
                </a:cubicBezTo>
                <a:cubicBezTo>
                  <a:pt x="15" y="1485"/>
                  <a:pt x="15" y="1526"/>
                  <a:pt x="60" y="1548"/>
                </a:cubicBezTo>
                <a:cubicBezTo>
                  <a:pt x="94" y="1565"/>
                  <a:pt x="132" y="1572"/>
                  <a:pt x="168" y="1584"/>
                </a:cubicBezTo>
                <a:cubicBezTo>
                  <a:pt x="367" y="1567"/>
                  <a:pt x="470" y="1633"/>
                  <a:pt x="504" y="1464"/>
                </a:cubicBezTo>
                <a:cubicBezTo>
                  <a:pt x="488" y="1425"/>
                  <a:pt x="476" y="1368"/>
                  <a:pt x="420" y="1368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79" name="Freeform 35">
            <a:extLst>
              <a:ext uri="{FF2B5EF4-FFF2-40B4-BE49-F238E27FC236}">
                <a16:creationId xmlns:a16="http://schemas.microsoft.com/office/drawing/2014/main" xmlns="" id="{6A4792A6-B730-2A42-8448-61E76160A366}"/>
              </a:ext>
            </a:extLst>
          </p:cNvPr>
          <p:cNvSpPr>
            <a:spLocks/>
          </p:cNvSpPr>
          <p:nvPr/>
        </p:nvSpPr>
        <p:spPr bwMode="auto">
          <a:xfrm>
            <a:off x="7143750" y="1985962"/>
            <a:ext cx="114300" cy="214313"/>
          </a:xfrm>
          <a:custGeom>
            <a:avLst/>
            <a:gdLst>
              <a:gd name="T0" fmla="*/ 96 w 96"/>
              <a:gd name="T1" fmla="*/ 0 h 180"/>
              <a:gd name="T2" fmla="*/ 24 w 96"/>
              <a:gd name="T3" fmla="*/ 108 h 180"/>
              <a:gd name="T4" fmla="*/ 0 w 96"/>
              <a:gd name="T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80">
                <a:moveTo>
                  <a:pt x="96" y="0"/>
                </a:moveTo>
                <a:cubicBezTo>
                  <a:pt x="83" y="66"/>
                  <a:pt x="89" y="86"/>
                  <a:pt x="24" y="108"/>
                </a:cubicBezTo>
                <a:cubicBezTo>
                  <a:pt x="16" y="132"/>
                  <a:pt x="0" y="180"/>
                  <a:pt x="0" y="18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80" name="Freeform 36">
            <a:extLst>
              <a:ext uri="{FF2B5EF4-FFF2-40B4-BE49-F238E27FC236}">
                <a16:creationId xmlns:a16="http://schemas.microsoft.com/office/drawing/2014/main" xmlns="" id="{169B9B86-C6AA-7D48-A657-9DD7E64C376D}"/>
              </a:ext>
            </a:extLst>
          </p:cNvPr>
          <p:cNvSpPr>
            <a:spLocks/>
          </p:cNvSpPr>
          <p:nvPr/>
        </p:nvSpPr>
        <p:spPr bwMode="auto">
          <a:xfrm>
            <a:off x="1534258" y="2382713"/>
            <a:ext cx="447675" cy="2050256"/>
          </a:xfrm>
          <a:custGeom>
            <a:avLst/>
            <a:gdLst>
              <a:gd name="T0" fmla="*/ 372 w 376"/>
              <a:gd name="T1" fmla="*/ 0 h 1722"/>
              <a:gd name="T2" fmla="*/ 317 w 376"/>
              <a:gd name="T3" fmla="*/ 236 h 1722"/>
              <a:gd name="T4" fmla="*/ 244 w 376"/>
              <a:gd name="T5" fmla="*/ 345 h 1722"/>
              <a:gd name="T6" fmla="*/ 226 w 376"/>
              <a:gd name="T7" fmla="*/ 454 h 1722"/>
              <a:gd name="T8" fmla="*/ 190 w 376"/>
              <a:gd name="T9" fmla="*/ 491 h 1722"/>
              <a:gd name="T10" fmla="*/ 135 w 376"/>
              <a:gd name="T11" fmla="*/ 618 h 1722"/>
              <a:gd name="T12" fmla="*/ 117 w 376"/>
              <a:gd name="T13" fmla="*/ 1381 h 1722"/>
              <a:gd name="T14" fmla="*/ 44 w 376"/>
              <a:gd name="T15" fmla="*/ 1454 h 1722"/>
              <a:gd name="T16" fmla="*/ 135 w 376"/>
              <a:gd name="T17" fmla="*/ 1636 h 1722"/>
              <a:gd name="T18" fmla="*/ 244 w 376"/>
              <a:gd name="T19" fmla="*/ 169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6" h="1722">
                <a:moveTo>
                  <a:pt x="372" y="0"/>
                </a:moveTo>
                <a:cubicBezTo>
                  <a:pt x="356" y="142"/>
                  <a:pt x="376" y="138"/>
                  <a:pt x="317" y="236"/>
                </a:cubicBezTo>
                <a:cubicBezTo>
                  <a:pt x="294" y="273"/>
                  <a:pt x="244" y="345"/>
                  <a:pt x="244" y="345"/>
                </a:cubicBezTo>
                <a:cubicBezTo>
                  <a:pt x="238" y="381"/>
                  <a:pt x="239" y="419"/>
                  <a:pt x="226" y="454"/>
                </a:cubicBezTo>
                <a:cubicBezTo>
                  <a:pt x="220" y="470"/>
                  <a:pt x="199" y="477"/>
                  <a:pt x="190" y="491"/>
                </a:cubicBezTo>
                <a:cubicBezTo>
                  <a:pt x="161" y="535"/>
                  <a:pt x="151" y="571"/>
                  <a:pt x="135" y="618"/>
                </a:cubicBezTo>
                <a:cubicBezTo>
                  <a:pt x="129" y="872"/>
                  <a:pt x="145" y="1128"/>
                  <a:pt x="117" y="1381"/>
                </a:cubicBezTo>
                <a:cubicBezTo>
                  <a:pt x="113" y="1415"/>
                  <a:pt x="44" y="1454"/>
                  <a:pt x="44" y="1454"/>
                </a:cubicBezTo>
                <a:cubicBezTo>
                  <a:pt x="13" y="1548"/>
                  <a:pt x="0" y="1535"/>
                  <a:pt x="135" y="1636"/>
                </a:cubicBezTo>
                <a:cubicBezTo>
                  <a:pt x="250" y="1722"/>
                  <a:pt x="244" y="1626"/>
                  <a:pt x="244" y="169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81" name="Text Box 37">
            <a:extLst>
              <a:ext uri="{FF2B5EF4-FFF2-40B4-BE49-F238E27FC236}">
                <a16:creationId xmlns:a16="http://schemas.microsoft.com/office/drawing/2014/main" xmlns="" id="{D8F00BAB-B297-7C44-8751-2D2A3BCC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3072229"/>
            <a:ext cx="9715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500" dirty="0"/>
              <a:t>Client Charter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sp>
        <p:nvSpPr>
          <p:cNvPr id="185382" name="Freeform 38">
            <a:extLst>
              <a:ext uri="{FF2B5EF4-FFF2-40B4-BE49-F238E27FC236}">
                <a16:creationId xmlns:a16="http://schemas.microsoft.com/office/drawing/2014/main" xmlns="" id="{0AC87ECE-6AA9-F74A-BCBC-EDADF926C5FB}"/>
              </a:ext>
            </a:extLst>
          </p:cNvPr>
          <p:cNvSpPr>
            <a:spLocks/>
          </p:cNvSpPr>
          <p:nvPr/>
        </p:nvSpPr>
        <p:spPr bwMode="auto">
          <a:xfrm>
            <a:off x="1485900" y="2971800"/>
            <a:ext cx="466725" cy="1752600"/>
          </a:xfrm>
          <a:custGeom>
            <a:avLst/>
            <a:gdLst>
              <a:gd name="T0" fmla="*/ 346 w 392"/>
              <a:gd name="T1" fmla="*/ 0 h 1472"/>
              <a:gd name="T2" fmla="*/ 346 w 392"/>
              <a:gd name="T3" fmla="*/ 309 h 1472"/>
              <a:gd name="T4" fmla="*/ 273 w 392"/>
              <a:gd name="T5" fmla="*/ 1236 h 1472"/>
              <a:gd name="T6" fmla="*/ 127 w 392"/>
              <a:gd name="T7" fmla="*/ 1472 h 1472"/>
              <a:gd name="T8" fmla="*/ 0 w 392"/>
              <a:gd name="T9" fmla="*/ 1327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1472">
                <a:moveTo>
                  <a:pt x="346" y="0"/>
                </a:moveTo>
                <a:cubicBezTo>
                  <a:pt x="392" y="138"/>
                  <a:pt x="360" y="20"/>
                  <a:pt x="346" y="309"/>
                </a:cubicBezTo>
                <a:cubicBezTo>
                  <a:pt x="331" y="617"/>
                  <a:pt x="319" y="930"/>
                  <a:pt x="273" y="1236"/>
                </a:cubicBezTo>
                <a:cubicBezTo>
                  <a:pt x="253" y="1372"/>
                  <a:pt x="240" y="1417"/>
                  <a:pt x="127" y="1472"/>
                </a:cubicBezTo>
                <a:cubicBezTo>
                  <a:pt x="43" y="1444"/>
                  <a:pt x="0" y="1423"/>
                  <a:pt x="0" y="1327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83" name="Freeform 39">
            <a:extLst>
              <a:ext uri="{FF2B5EF4-FFF2-40B4-BE49-F238E27FC236}">
                <a16:creationId xmlns:a16="http://schemas.microsoft.com/office/drawing/2014/main" xmlns="" id="{DEF7F9C2-3EFF-0D44-A2AB-FA9589B7CAF6}"/>
              </a:ext>
            </a:extLst>
          </p:cNvPr>
          <p:cNvSpPr>
            <a:spLocks/>
          </p:cNvSpPr>
          <p:nvPr/>
        </p:nvSpPr>
        <p:spPr bwMode="auto">
          <a:xfrm>
            <a:off x="3600450" y="1443038"/>
            <a:ext cx="186929" cy="371475"/>
          </a:xfrm>
          <a:custGeom>
            <a:avLst/>
            <a:gdLst>
              <a:gd name="T0" fmla="*/ 96 w 157"/>
              <a:gd name="T1" fmla="*/ 312 h 312"/>
              <a:gd name="T2" fmla="*/ 72 w 157"/>
              <a:gd name="T3" fmla="*/ 84 h 312"/>
              <a:gd name="T4" fmla="*/ 0 w 157"/>
              <a:gd name="T5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" h="312">
                <a:moveTo>
                  <a:pt x="96" y="312"/>
                </a:moveTo>
                <a:cubicBezTo>
                  <a:pt x="123" y="232"/>
                  <a:pt x="157" y="141"/>
                  <a:pt x="72" y="84"/>
                </a:cubicBezTo>
                <a:cubicBezTo>
                  <a:pt x="45" y="43"/>
                  <a:pt x="19" y="39"/>
                  <a:pt x="0" y="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84" name="Freeform 40">
            <a:extLst>
              <a:ext uri="{FF2B5EF4-FFF2-40B4-BE49-F238E27FC236}">
                <a16:creationId xmlns:a16="http://schemas.microsoft.com/office/drawing/2014/main" xmlns="" id="{EAF13792-B71E-8F42-A225-B7284864680A}"/>
              </a:ext>
            </a:extLst>
          </p:cNvPr>
          <p:cNvSpPr>
            <a:spLocks/>
          </p:cNvSpPr>
          <p:nvPr/>
        </p:nvSpPr>
        <p:spPr bwMode="auto">
          <a:xfrm>
            <a:off x="6615112" y="1443037"/>
            <a:ext cx="157163" cy="185738"/>
          </a:xfrm>
          <a:custGeom>
            <a:avLst/>
            <a:gdLst>
              <a:gd name="T0" fmla="*/ 12 w 132"/>
              <a:gd name="T1" fmla="*/ 0 h 156"/>
              <a:gd name="T2" fmla="*/ 0 w 132"/>
              <a:gd name="T3" fmla="*/ 48 h 156"/>
              <a:gd name="T4" fmla="*/ 120 w 132"/>
              <a:gd name="T5" fmla="*/ 156 h 156"/>
              <a:gd name="T6" fmla="*/ 132 w 132"/>
              <a:gd name="T7" fmla="*/ 12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" h="156">
                <a:moveTo>
                  <a:pt x="12" y="0"/>
                </a:moveTo>
                <a:cubicBezTo>
                  <a:pt x="8" y="16"/>
                  <a:pt x="0" y="32"/>
                  <a:pt x="0" y="48"/>
                </a:cubicBezTo>
                <a:cubicBezTo>
                  <a:pt x="0" y="107"/>
                  <a:pt x="75" y="141"/>
                  <a:pt x="120" y="156"/>
                </a:cubicBezTo>
                <a:cubicBezTo>
                  <a:pt x="124" y="144"/>
                  <a:pt x="132" y="120"/>
                  <a:pt x="132" y="120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386" name="Text Box 42">
            <a:extLst>
              <a:ext uri="{FF2B5EF4-FFF2-40B4-BE49-F238E27FC236}">
                <a16:creationId xmlns:a16="http://schemas.microsoft.com/office/drawing/2014/main" xmlns="" id="{3BB0360D-2F44-3C45-A383-6B9D9F1C6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1771650"/>
            <a:ext cx="10287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500" dirty="0"/>
              <a:t>Dept</a:t>
            </a:r>
          </a:p>
          <a:p>
            <a:pPr algn="ctr">
              <a:spcBef>
                <a:spcPct val="50000"/>
              </a:spcBef>
            </a:pPr>
            <a:r>
              <a:rPr lang="en-US" altLang="en-US" sz="1500" dirty="0"/>
              <a:t>KPIs</a:t>
            </a:r>
            <a:endParaRPr lang="en-US" altLang="en-US" sz="1350" dirty="0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xmlns="" id="{E06E50F4-19E2-F642-B073-B6E7A301E629}"/>
              </a:ext>
            </a:extLst>
          </p:cNvPr>
          <p:cNvSpPr>
            <a:spLocks/>
          </p:cNvSpPr>
          <p:nvPr/>
        </p:nvSpPr>
        <p:spPr bwMode="auto">
          <a:xfrm>
            <a:off x="3409950" y="2438401"/>
            <a:ext cx="447675" cy="2050256"/>
          </a:xfrm>
          <a:custGeom>
            <a:avLst/>
            <a:gdLst>
              <a:gd name="T0" fmla="*/ 372 w 376"/>
              <a:gd name="T1" fmla="*/ 0 h 1722"/>
              <a:gd name="T2" fmla="*/ 317 w 376"/>
              <a:gd name="T3" fmla="*/ 236 h 1722"/>
              <a:gd name="T4" fmla="*/ 244 w 376"/>
              <a:gd name="T5" fmla="*/ 345 h 1722"/>
              <a:gd name="T6" fmla="*/ 226 w 376"/>
              <a:gd name="T7" fmla="*/ 454 h 1722"/>
              <a:gd name="T8" fmla="*/ 190 w 376"/>
              <a:gd name="T9" fmla="*/ 491 h 1722"/>
              <a:gd name="T10" fmla="*/ 135 w 376"/>
              <a:gd name="T11" fmla="*/ 618 h 1722"/>
              <a:gd name="T12" fmla="*/ 117 w 376"/>
              <a:gd name="T13" fmla="*/ 1381 h 1722"/>
              <a:gd name="T14" fmla="*/ 44 w 376"/>
              <a:gd name="T15" fmla="*/ 1454 h 1722"/>
              <a:gd name="T16" fmla="*/ 135 w 376"/>
              <a:gd name="T17" fmla="*/ 1636 h 1722"/>
              <a:gd name="T18" fmla="*/ 244 w 376"/>
              <a:gd name="T19" fmla="*/ 169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6" h="1722">
                <a:moveTo>
                  <a:pt x="372" y="0"/>
                </a:moveTo>
                <a:cubicBezTo>
                  <a:pt x="356" y="142"/>
                  <a:pt x="376" y="138"/>
                  <a:pt x="317" y="236"/>
                </a:cubicBezTo>
                <a:cubicBezTo>
                  <a:pt x="294" y="273"/>
                  <a:pt x="244" y="345"/>
                  <a:pt x="244" y="345"/>
                </a:cubicBezTo>
                <a:cubicBezTo>
                  <a:pt x="238" y="381"/>
                  <a:pt x="239" y="419"/>
                  <a:pt x="226" y="454"/>
                </a:cubicBezTo>
                <a:cubicBezTo>
                  <a:pt x="220" y="470"/>
                  <a:pt x="199" y="477"/>
                  <a:pt x="190" y="491"/>
                </a:cubicBezTo>
                <a:cubicBezTo>
                  <a:pt x="161" y="535"/>
                  <a:pt x="151" y="571"/>
                  <a:pt x="135" y="618"/>
                </a:cubicBezTo>
                <a:cubicBezTo>
                  <a:pt x="129" y="872"/>
                  <a:pt x="145" y="1128"/>
                  <a:pt x="117" y="1381"/>
                </a:cubicBezTo>
                <a:cubicBezTo>
                  <a:pt x="113" y="1415"/>
                  <a:pt x="44" y="1454"/>
                  <a:pt x="44" y="1454"/>
                </a:cubicBezTo>
                <a:cubicBezTo>
                  <a:pt x="13" y="1548"/>
                  <a:pt x="0" y="1535"/>
                  <a:pt x="135" y="1636"/>
                </a:cubicBezTo>
                <a:cubicBezTo>
                  <a:pt x="250" y="1722"/>
                  <a:pt x="244" y="1626"/>
                  <a:pt x="244" y="169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9908918"/>
      </p:ext>
    </p:extLst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C29F121-0255-9448-8BDA-BB88E1D6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E63-3B6E-4A47-8E44-055CC7B14F85}" type="slidenum">
              <a:rPr lang="en-US" altLang="en-US"/>
              <a:pPr/>
              <a:t>24</a:t>
            </a:fld>
            <a:endParaRPr lang="en-US" altLang="en-US" sz="105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xmlns="" id="{F8CEF18A-AEEF-1C41-9BE5-339F24108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8850" y="1771650"/>
            <a:ext cx="417195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700" dirty="0"/>
              <a:t>HOW TO TIED IT ALTOGETHER?</a:t>
            </a:r>
          </a:p>
        </p:txBody>
      </p:sp>
      <p:graphicFrame>
        <p:nvGraphicFramePr>
          <p:cNvPr id="187395" name="Object 3">
            <a:hlinkClick r:id="" action="ppaction://ole?verb=0"/>
            <a:extLst>
              <a:ext uri="{FF2B5EF4-FFF2-40B4-BE49-F238E27FC236}">
                <a16:creationId xmlns:a16="http://schemas.microsoft.com/office/drawing/2014/main" xmlns="" id="{82939CE7-6212-544A-A976-DD9A6CCACA15}"/>
              </a:ext>
            </a:extLst>
          </p:cNvPr>
          <p:cNvGraphicFramePr>
            <a:graphicFrameLocks/>
          </p:cNvGraphicFramePr>
          <p:nvPr/>
        </p:nvGraphicFramePr>
        <p:xfrm>
          <a:off x="6000750" y="342900"/>
          <a:ext cx="17145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lip" r:id="rId4" imgW="19621500" imgH="27851100" progId="MS_ClipArt_Gallery.2">
                  <p:embed/>
                </p:oleObj>
              </mc:Choice>
              <mc:Fallback>
                <p:oleObj name="Clip" r:id="rId4" imgW="19621500" imgH="27851100" progId="MS_ClipArt_Gallery.2">
                  <p:embed/>
                  <p:pic>
                    <p:nvPicPr>
                      <p:cNvPr id="18739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xmlns="" id="{82939CE7-6212-544A-A976-DD9A6CCACA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42900"/>
                        <a:ext cx="17145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097650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D0CBC-52A4-2944-ABD2-206300B8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 achieve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9361DA-06B8-A24A-A890-09D1038C0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integration of strategic  plan throughout the organizations and its sub-units</a:t>
            </a:r>
          </a:p>
          <a:p>
            <a:r>
              <a:rPr lang="en-US" sz="2400" dirty="0"/>
              <a:t>The Integration between strategic planning, resource allocation, monitoring and reward and evaluation</a:t>
            </a:r>
          </a:p>
          <a:p>
            <a:r>
              <a:rPr lang="en-US" sz="2400" dirty="0"/>
              <a:t>Citizen centric governance</a:t>
            </a:r>
          </a:p>
          <a:p>
            <a:pPr marL="0" indent="0" algn="ctr">
              <a:buNone/>
            </a:pPr>
            <a:r>
              <a:rPr lang="en-US" sz="2400" dirty="0"/>
              <a:t>Move beyond symbolic implementation</a:t>
            </a:r>
          </a:p>
          <a:p>
            <a:pPr marL="0" indent="0" algn="ctr">
              <a:buNone/>
            </a:pPr>
            <a:r>
              <a:rPr lang="en-US" sz="2400" dirty="0"/>
              <a:t>Beyond ”Achieving the targets, but missing the points”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72E38-7F20-9343-A639-7382D679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209DD7-AA16-AF45-83E9-A00FAD89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ACHIEVE THE ALIGNMENT BETWEEN POLICY, PRACTICE AND OUTCOME</a:t>
            </a:r>
          </a:p>
          <a:p>
            <a:pPr marL="0" indent="0" algn="ctr">
              <a:buNone/>
            </a:pPr>
            <a:r>
              <a:rPr lang="en-US" dirty="0"/>
              <a:t>BEYOND</a:t>
            </a:r>
            <a:br>
              <a:rPr lang="en-US" dirty="0"/>
            </a:br>
            <a:r>
              <a:rPr lang="en-US" dirty="0"/>
              <a:t>MANAGERIALIST ACCOUNTABILITY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TOWARDS NEW PUBLIC GOVERNANCE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7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Uplifting  Inspiring Background Music For Videos and Presenta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2449" y="4399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27905688"/>
              </p:ext>
            </p:extLst>
          </p:nvPr>
        </p:nvGraphicFramePr>
        <p:xfrm>
          <a:off x="1428750" y="1035918"/>
          <a:ext cx="634365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80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01394-8659-DF43-AAFF-8ACD8573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Public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713683-CD7D-D64B-9E65-A070E460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MY" dirty="0"/>
              <a:t> </a:t>
            </a:r>
          </a:p>
          <a:p>
            <a:pPr marL="0" indent="0">
              <a:buNone/>
            </a:pPr>
            <a:r>
              <a:rPr lang="en-MY" dirty="0"/>
              <a:t>Underlying idea of NPM:</a:t>
            </a:r>
          </a:p>
          <a:p>
            <a:r>
              <a:rPr lang="en-MY" dirty="0"/>
              <a:t>The use of managerialist principles in  public sector organisation</a:t>
            </a:r>
          </a:p>
          <a:p>
            <a:r>
              <a:rPr lang="en-MY" dirty="0"/>
              <a:t>Superiority of business like practices</a:t>
            </a:r>
          </a:p>
          <a:p>
            <a:r>
              <a:rPr lang="en-MY" dirty="0"/>
              <a:t>Success in meeting targets  (financial and others) is measured through public audits of the quality of service delivery. </a:t>
            </a:r>
          </a:p>
          <a:p>
            <a:r>
              <a:rPr lang="en-MY" dirty="0"/>
              <a:t>Benchmarking and Ranking of organisations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/>
              <a:t>Developing and Develop Countries- adopt NPM practices</a:t>
            </a:r>
          </a:p>
          <a:p>
            <a:pPr marL="0" indent="0">
              <a:buNone/>
            </a:pPr>
            <a:endParaRPr lang="en-MY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1F45F-A3C4-2749-B7F1-7007C8AF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…. The Changing Role of Public Sector Accountants…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3F51E8F7-381B-B443-B6F7-E8CABA75F0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5675" y="1519238"/>
          <a:ext cx="6461125" cy="322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36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337F2-DAAF-7442-8BEB-283639E6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540" y="403384"/>
            <a:ext cx="6461299" cy="1163934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THE PUBLIC SECTOR ACCOUNTANTS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A20CC-E460-CF45-963C-5C25847C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Professionalism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r>
              <a:rPr lang="en-US" dirty="0"/>
              <a:t>Part of government decision making process</a:t>
            </a:r>
          </a:p>
          <a:p>
            <a:r>
              <a:rPr lang="en-US" dirty="0"/>
              <a:t>Supplying of accounting/financial data, </a:t>
            </a:r>
          </a:p>
          <a:p>
            <a:r>
              <a:rPr lang="en-US" dirty="0"/>
              <a:t>Planning, directing and controlling financial activities</a:t>
            </a:r>
          </a:p>
          <a:p>
            <a:r>
              <a:rPr lang="en-US" dirty="0"/>
              <a:t>Input to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41623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E28B6-09FC-F948-A4E4-5DAE2F27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central role of management accounting in NPM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ED8035-763E-7E4F-8C3C-603721139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MY" sz="3200" i="1" dirty="0"/>
              <a:t> </a:t>
            </a:r>
          </a:p>
          <a:p>
            <a:pPr marL="0" indent="0">
              <a:buNone/>
            </a:pPr>
            <a:r>
              <a:rPr lang="en-GB" sz="3200" dirty="0"/>
              <a:t>Performance measurement and management (PMM), a key component of public sector management.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/>
              <a:t>Focus on managerialist orientation and technical control, underpinned by a new public management philosophy of systematic planning, result-based management and merit-based performance</a:t>
            </a:r>
          </a:p>
          <a:p>
            <a:pPr marL="0" indent="0">
              <a:buNone/>
            </a:pPr>
            <a:endParaRPr lang="en-MY" sz="3200" i="1" dirty="0"/>
          </a:p>
          <a:p>
            <a:pPr marL="0" indent="0">
              <a:buNone/>
            </a:pPr>
            <a:endParaRPr lang="en-MY" sz="3200" i="1" dirty="0"/>
          </a:p>
          <a:p>
            <a:pPr marL="0" indent="0">
              <a:buNone/>
            </a:pPr>
            <a:endParaRPr lang="en-MY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4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B91B4-0DF2-9A40-B8A7-04F89186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of management 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7D3FAF-D0FC-2C41-9159-51354BBA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MY" i="1" dirty="0"/>
              <a:t>Accounting is used as the technology to push for change in the public sector…….</a:t>
            </a:r>
          </a:p>
          <a:p>
            <a:pPr marL="0" indent="0">
              <a:buNone/>
            </a:pPr>
            <a:r>
              <a:rPr lang="en-MY" i="1" dirty="0"/>
              <a:t>                                                         …………. BUT…</a:t>
            </a:r>
          </a:p>
          <a:p>
            <a:pPr marL="0" indent="0">
              <a:buNone/>
            </a:pPr>
            <a:r>
              <a:rPr lang="en-MY" i="1" dirty="0"/>
              <a:t>“Accounting - developed within and for the private sector—it  is heavily imbued with its values and beliefs” …………</a:t>
            </a:r>
          </a:p>
          <a:p>
            <a:pPr marL="0" indent="0" algn="ctr">
              <a:buNone/>
            </a:pPr>
            <a:r>
              <a:rPr lang="en-GB" dirty="0"/>
              <a:t>However, </a:t>
            </a:r>
          </a:p>
          <a:p>
            <a:r>
              <a:rPr lang="en-GB" dirty="0"/>
              <a:t>The global crisis and austerity measures intensified the need for effective performance management in the public sector in order to ensure managing more for less. </a:t>
            </a:r>
          </a:p>
          <a:p>
            <a:endParaRPr lang="en-MY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9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D731F-B38E-1B4A-BCEF-0083CDD6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accounting: the promise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56421F5-959D-714C-8E98-E23E6D3B8E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4315" y="2154115"/>
          <a:ext cx="5389685" cy="264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6DA3EFC-6738-E04E-B4E0-0A3145AA2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692" y="1330987"/>
            <a:ext cx="3516923" cy="22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0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On-screen Show (16:9)</PresentationFormat>
  <Paragraphs>188</Paragraphs>
  <Slides>27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Wingdings</vt:lpstr>
      <vt:lpstr>Office Theme</vt:lpstr>
      <vt:lpstr>Clip</vt:lpstr>
      <vt:lpstr>PowerPoint Presentation</vt:lpstr>
      <vt:lpstr>Public Sector Reform and Management Accounting: What next? Siti Nabiha Abdul Khalid Graduate School of Business,  Universiti Sains Malaysia nabiha@usm.my</vt:lpstr>
      <vt:lpstr>OUTLINE</vt:lpstr>
      <vt:lpstr>New Public Management</vt:lpstr>
      <vt:lpstr>…. The Changing Role of Public Sector Accountants…</vt:lpstr>
      <vt:lpstr>ROLE OF THE PUBLIC SECTOR ACCOUNTANTS</vt:lpstr>
      <vt:lpstr>The central role of management accounting in NPM</vt:lpstr>
      <vt:lpstr>The central of management accounting</vt:lpstr>
      <vt:lpstr>Management accounting: the promise</vt:lpstr>
      <vt:lpstr>The promise</vt:lpstr>
      <vt:lpstr>PowerPoint Presentation</vt:lpstr>
      <vt:lpstr>Impact</vt:lpstr>
      <vt:lpstr>Impact of  MA practices</vt:lpstr>
      <vt:lpstr>PowerPoint Presentation</vt:lpstr>
      <vt:lpstr>Impact</vt:lpstr>
      <vt:lpstr>Indonesia</vt:lpstr>
      <vt:lpstr>Push for compliance</vt:lpstr>
      <vt:lpstr>Impact: Malaysia</vt:lpstr>
      <vt:lpstr>The impact</vt:lpstr>
      <vt:lpstr>PowerPoint Presentation</vt:lpstr>
      <vt:lpstr>What next?</vt:lpstr>
      <vt:lpstr>The Challenge for Public Sector Accountants</vt:lpstr>
      <vt:lpstr>PowerPoint Presentation</vt:lpstr>
      <vt:lpstr>PowerPoint Presentation</vt:lpstr>
      <vt:lpstr>And… achieve  </vt:lpstr>
      <vt:lpstr>The challenge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2019-09-17T11:46:42Z</dcterms:modified>
</cp:coreProperties>
</file>