
<file path=[Content_Types].xml><?xml version="1.0" encoding="utf-8"?>
<Types xmlns="http://schemas.openxmlformats.org/package/2006/content-types">
  <Default ContentType="image/jpg" Extension="jpg"/>
  <Default ContentType="image/vnd.ms-photo" Extension="wdp"/>
  <Default ContentType="image/svg+xml" Extension="svg"/>
  <Default ContentType="application/xml" Extension="xml"/>
  <Default ContentType="image/png" Extension="png"/>
  <Default ContentType="image/jpeg" Extension="jpeg"/>
  <Default ContentType="image/x-emf" Extension="emf"/>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image/jpeg" PartName="/ppt/media/image78.jpg"/>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drawingml.diagramDrawing+xml" PartName="/ppt/diagrams/drawing3.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drawingml.diagramLayout+xml" PartName="/ppt/diagrams/layout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8F154-8B28-438E-A5B4-24C5CBE371A4}" type="doc">
      <dgm:prSet loTypeId="urn:microsoft.com/office/officeart/2018/2/layout/IconLabelList" loCatId="icon" qsTypeId="urn:microsoft.com/office/officeart/2005/8/quickstyle/simple1" qsCatId="simple" csTypeId="urn:microsoft.com/office/officeart/2005/8/colors/accent1_3" csCatId="accent1" phldr="1"/>
      <dgm:spPr/>
      <dgm:t>
        <a:bodyPr/>
        <a:lstStyle/>
        <a:p>
          <a:endParaRPr lang="en-MY"/>
        </a:p>
      </dgm:t>
    </dgm:pt>
    <dgm:pt modelId="{4A8E760C-E037-4F57-A28B-3F43E3FC381E}">
      <dgm:prSet phldrT="[Text]" custT="1"/>
      <dgm:spPr/>
      <dgm:t>
        <a:bodyPr/>
        <a:lstStyle/>
        <a:p>
          <a:pPr>
            <a:lnSpc>
              <a:spcPct val="100000"/>
            </a:lnSpc>
          </a:pPr>
          <a:r>
            <a:rPr kumimoji="0" lang="en-GB" sz="1800" b="1" i="0" u="none" strike="noStrike" cap="none" spc="0" normalizeH="0" baseline="0" noProof="0">
              <a:solidFill>
                <a:schemeClr val="tx1"/>
              </a:solidFill>
              <a:effectLst/>
              <a:uLnTx/>
              <a:uFillTx/>
              <a:latin typeface="Proxima Nova Re"/>
              <a:ea typeface="ＭＳ Ｐゴシック"/>
              <a:cs typeface="Arial"/>
            </a:rPr>
            <a:t>Policy Analysis &amp; Formulation</a:t>
          </a:r>
          <a:endParaRPr lang="en-MY" sz="1800">
            <a:solidFill>
              <a:schemeClr val="tx1"/>
            </a:solidFill>
            <a:latin typeface="Proxima Nova Re"/>
            <a:ea typeface="ＭＳ Ｐゴシック"/>
            <a:cs typeface="Arial"/>
          </a:endParaRPr>
        </a:p>
      </dgm:t>
    </dgm:pt>
    <dgm:pt modelId="{05F41574-32CE-4EA6-B954-2942209B4710}" type="parTrans" cxnId="{49865E6B-305B-4E46-B924-E75FF5F2B4F3}">
      <dgm:prSet/>
      <dgm:spPr/>
      <dgm:t>
        <a:bodyPr/>
        <a:lstStyle/>
        <a:p>
          <a:endParaRPr lang="en-MY"/>
        </a:p>
      </dgm:t>
    </dgm:pt>
    <dgm:pt modelId="{02E47C1A-29DF-4DBF-A39E-2489C2322DD3}" type="sibTrans" cxnId="{49865E6B-305B-4E46-B924-E75FF5F2B4F3}">
      <dgm:prSet/>
      <dgm:spPr/>
      <dgm:t>
        <a:bodyPr/>
        <a:lstStyle/>
        <a:p>
          <a:endParaRPr lang="en-MY"/>
        </a:p>
      </dgm:t>
    </dgm:pt>
    <dgm:pt modelId="{9EEF4907-1494-4587-8C78-DBC507456555}">
      <dgm:prSet custT="1"/>
      <dgm:spPr/>
      <dgm:t>
        <a:bodyPr/>
        <a:lstStyle/>
        <a:p>
          <a:pPr>
            <a:lnSpc>
              <a:spcPct val="100000"/>
            </a:lnSpc>
          </a:pPr>
          <a:r>
            <a:rPr kumimoji="0" lang="en-GB" sz="1800" b="1" i="0" u="none" strike="noStrike" cap="none" spc="0" normalizeH="0" baseline="0" noProof="0">
              <a:solidFill>
                <a:schemeClr val="tx1"/>
              </a:solidFill>
              <a:effectLst/>
              <a:uLnTx/>
              <a:uFillTx/>
              <a:latin typeface="Proxima Nova Re"/>
              <a:ea typeface="ＭＳ Ｐゴシック"/>
              <a:cs typeface="Arial"/>
            </a:rPr>
            <a:t>Technical and Advisory Services </a:t>
          </a:r>
        </a:p>
      </dgm:t>
    </dgm:pt>
    <dgm:pt modelId="{455F0033-723B-461E-9489-2B0C1DFE295A}" type="parTrans" cxnId="{2CF291D1-2645-4461-90DC-EE2C7E8B586A}">
      <dgm:prSet/>
      <dgm:spPr/>
      <dgm:t>
        <a:bodyPr/>
        <a:lstStyle/>
        <a:p>
          <a:endParaRPr lang="en-MY"/>
        </a:p>
      </dgm:t>
    </dgm:pt>
    <dgm:pt modelId="{E5DF89F1-D1A1-495E-BB12-A759DD50FCE9}" type="sibTrans" cxnId="{2CF291D1-2645-4461-90DC-EE2C7E8B586A}">
      <dgm:prSet/>
      <dgm:spPr/>
      <dgm:t>
        <a:bodyPr/>
        <a:lstStyle/>
        <a:p>
          <a:endParaRPr lang="en-MY"/>
        </a:p>
      </dgm:t>
    </dgm:pt>
    <dgm:pt modelId="{6DEE6D86-76B2-4295-8FD5-B0D08FF35006}">
      <dgm:prSet custT="1"/>
      <dgm:spPr/>
      <dgm:t>
        <a:bodyPr/>
        <a:lstStyle/>
        <a:p>
          <a:pPr>
            <a:lnSpc>
              <a:spcPct val="100000"/>
            </a:lnSpc>
          </a:pPr>
          <a:r>
            <a:rPr kumimoji="0" lang="en-GB" sz="1800" b="1" i="0" u="none" strike="noStrike" cap="none" spc="0" normalizeH="0" baseline="0" noProof="0">
              <a:solidFill>
                <a:schemeClr val="tx1"/>
              </a:solidFill>
              <a:effectLst/>
              <a:uLnTx/>
              <a:uFillTx/>
              <a:latin typeface="Proxima Nova Re"/>
              <a:ea typeface="ＭＳ Ｐゴシック"/>
              <a:cs typeface="Arial"/>
            </a:rPr>
            <a:t>Assessments and Evaluations</a:t>
          </a:r>
        </a:p>
      </dgm:t>
    </dgm:pt>
    <dgm:pt modelId="{0AD197DA-7218-4C57-AF21-FF9B9FBCA937}" type="parTrans" cxnId="{05F7811D-3EB9-4C42-BFCE-870D7A0ED545}">
      <dgm:prSet/>
      <dgm:spPr/>
      <dgm:t>
        <a:bodyPr/>
        <a:lstStyle/>
        <a:p>
          <a:endParaRPr lang="en-MY"/>
        </a:p>
      </dgm:t>
    </dgm:pt>
    <dgm:pt modelId="{4BC33A24-5416-4CE7-BA04-B5A67EC6AC67}" type="sibTrans" cxnId="{05F7811D-3EB9-4C42-BFCE-870D7A0ED545}">
      <dgm:prSet/>
      <dgm:spPr/>
      <dgm:t>
        <a:bodyPr/>
        <a:lstStyle/>
        <a:p>
          <a:endParaRPr lang="en-MY"/>
        </a:p>
      </dgm:t>
    </dgm:pt>
    <dgm:pt modelId="{1C48B462-EB6A-47A5-841E-EFC881D8F5E6}">
      <dgm:prSet custT="1"/>
      <dgm:spPr/>
      <dgm:t>
        <a:bodyPr/>
        <a:lstStyle/>
        <a:p>
          <a:pPr>
            <a:lnSpc>
              <a:spcPct val="100000"/>
            </a:lnSpc>
          </a:pPr>
          <a:r>
            <a:rPr kumimoji="0" lang="en-GB" sz="1800" b="1" i="0" u="none" strike="noStrike" cap="none" spc="0" normalizeH="0" baseline="0" noProof="0">
              <a:solidFill>
                <a:schemeClr val="tx1"/>
              </a:solidFill>
              <a:effectLst/>
              <a:uLnTx/>
              <a:uFillTx/>
              <a:latin typeface="Proxima Nova Re"/>
              <a:ea typeface="ＭＳ Ｐゴシック"/>
              <a:cs typeface="Arial"/>
            </a:rPr>
            <a:t>Develop/ strengthen data statistical indicators</a:t>
          </a:r>
        </a:p>
      </dgm:t>
    </dgm:pt>
    <dgm:pt modelId="{F567C0E3-6E0A-496B-BEE1-37FC045AC027}" type="parTrans" cxnId="{70B446CF-751C-40C3-A85C-9CA8EC7A07C6}">
      <dgm:prSet/>
      <dgm:spPr/>
      <dgm:t>
        <a:bodyPr/>
        <a:lstStyle/>
        <a:p>
          <a:endParaRPr lang="en-MY"/>
        </a:p>
      </dgm:t>
    </dgm:pt>
    <dgm:pt modelId="{D9527D68-9215-4CD7-9F8E-0534EC81F221}" type="sibTrans" cxnId="{70B446CF-751C-40C3-A85C-9CA8EC7A07C6}">
      <dgm:prSet/>
      <dgm:spPr/>
      <dgm:t>
        <a:bodyPr/>
        <a:lstStyle/>
        <a:p>
          <a:endParaRPr lang="en-MY"/>
        </a:p>
      </dgm:t>
    </dgm:pt>
    <dgm:pt modelId="{E92C4D57-16C5-48B7-9F65-4FED9004A21F}">
      <dgm:prSet custT="1"/>
      <dgm:spPr/>
      <dgm:t>
        <a:bodyPr/>
        <a:lstStyle/>
        <a:p>
          <a:pPr>
            <a:lnSpc>
              <a:spcPct val="100000"/>
            </a:lnSpc>
          </a:pPr>
          <a:r>
            <a:rPr kumimoji="0" lang="en-GB" sz="1800" b="1" i="0" u="none" strike="noStrike" cap="none" spc="0" normalizeH="0" baseline="0" noProof="0">
              <a:solidFill>
                <a:schemeClr val="tx1"/>
              </a:solidFill>
              <a:effectLst/>
              <a:uLnTx/>
              <a:uFillTx/>
              <a:latin typeface="Proxima Nova Re"/>
              <a:ea typeface="ＭＳ Ｐゴシック"/>
              <a:cs typeface="Arial"/>
            </a:rPr>
            <a:t>Platforms to engage civil societies, NGOs &amp; private sector</a:t>
          </a:r>
        </a:p>
      </dgm:t>
    </dgm:pt>
    <dgm:pt modelId="{1467AA12-40DF-4D92-8586-68064304B052}" type="parTrans" cxnId="{728285E4-6EC5-4951-A0C6-85FFCD16BAC7}">
      <dgm:prSet/>
      <dgm:spPr/>
      <dgm:t>
        <a:bodyPr/>
        <a:lstStyle/>
        <a:p>
          <a:endParaRPr lang="en-MY"/>
        </a:p>
      </dgm:t>
    </dgm:pt>
    <dgm:pt modelId="{1BAAD5B6-3CDD-4EFE-AFC9-58D9849EAE38}" type="sibTrans" cxnId="{728285E4-6EC5-4951-A0C6-85FFCD16BAC7}">
      <dgm:prSet/>
      <dgm:spPr/>
      <dgm:t>
        <a:bodyPr/>
        <a:lstStyle/>
        <a:p>
          <a:endParaRPr lang="en-MY"/>
        </a:p>
      </dgm:t>
    </dgm:pt>
    <dgm:pt modelId="{F0A502EC-B742-4829-853D-F4CDC0D198A5}">
      <dgm:prSet custT="1"/>
      <dgm:spPr/>
      <dgm:t>
        <a:bodyPr/>
        <a:lstStyle/>
        <a:p>
          <a:pPr>
            <a:lnSpc>
              <a:spcPct val="100000"/>
            </a:lnSpc>
          </a:pPr>
          <a:r>
            <a:rPr kumimoji="0" lang="en-GB" sz="1800" b="1" i="0" u="none" strike="noStrike" cap="none" spc="0" normalizeH="0" baseline="0" noProof="0">
              <a:solidFill>
                <a:schemeClr val="tx1"/>
              </a:solidFill>
              <a:effectLst/>
              <a:uLnTx/>
              <a:uFillTx/>
              <a:latin typeface="Proxima Nova Re"/>
              <a:ea typeface="ＭＳ Ｐゴシック"/>
              <a:cs typeface="Arial"/>
            </a:rPr>
            <a:t>Institutional strengthening/ capacity building </a:t>
          </a:r>
        </a:p>
      </dgm:t>
    </dgm:pt>
    <dgm:pt modelId="{A0B6FCCC-C176-4E1C-BD81-0A843459B9E1}" type="parTrans" cxnId="{7C40B209-5317-4251-A945-0C6DBFF84FB1}">
      <dgm:prSet/>
      <dgm:spPr/>
      <dgm:t>
        <a:bodyPr/>
        <a:lstStyle/>
        <a:p>
          <a:endParaRPr lang="en-MY"/>
        </a:p>
      </dgm:t>
    </dgm:pt>
    <dgm:pt modelId="{C0E3E755-26E1-4BC8-8604-E3FFAEC48818}" type="sibTrans" cxnId="{7C40B209-5317-4251-A945-0C6DBFF84FB1}">
      <dgm:prSet/>
      <dgm:spPr/>
      <dgm:t>
        <a:bodyPr/>
        <a:lstStyle/>
        <a:p>
          <a:endParaRPr lang="en-MY"/>
        </a:p>
      </dgm:t>
    </dgm:pt>
    <dgm:pt modelId="{858286E7-B6F8-4187-B349-EBC04674206A}" type="pres">
      <dgm:prSet presAssocID="{D6B8F154-8B28-438E-A5B4-24C5CBE371A4}" presName="root" presStyleCnt="0">
        <dgm:presLayoutVars>
          <dgm:dir/>
          <dgm:resizeHandles val="exact"/>
        </dgm:presLayoutVars>
      </dgm:prSet>
      <dgm:spPr/>
    </dgm:pt>
    <dgm:pt modelId="{AE1E9391-9348-41E3-BA96-23EB88C76682}" type="pres">
      <dgm:prSet presAssocID="{4A8E760C-E037-4F57-A28B-3F43E3FC381E}" presName="compNode" presStyleCnt="0"/>
      <dgm:spPr/>
    </dgm:pt>
    <dgm:pt modelId="{E748BF04-018E-4271-AE0C-F23B04CB9A01}" type="pres">
      <dgm:prSet presAssocID="{4A8E760C-E037-4F57-A28B-3F43E3FC381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098CACEC-9CD3-43CB-BD60-D46B43673026}" type="pres">
      <dgm:prSet presAssocID="{4A8E760C-E037-4F57-A28B-3F43E3FC381E}" presName="spaceRect" presStyleCnt="0"/>
      <dgm:spPr/>
    </dgm:pt>
    <dgm:pt modelId="{8AD27C6C-97AC-4C93-87DB-F8A72B3DAD51}" type="pres">
      <dgm:prSet presAssocID="{4A8E760C-E037-4F57-A28B-3F43E3FC381E}" presName="textRect" presStyleLbl="revTx" presStyleIdx="0" presStyleCnt="6">
        <dgm:presLayoutVars>
          <dgm:chMax val="1"/>
          <dgm:chPref val="1"/>
        </dgm:presLayoutVars>
      </dgm:prSet>
      <dgm:spPr/>
    </dgm:pt>
    <dgm:pt modelId="{4E3C4373-AAE7-42C2-B9FC-55F2653FFCE2}" type="pres">
      <dgm:prSet presAssocID="{02E47C1A-29DF-4DBF-A39E-2489C2322DD3}" presName="sibTrans" presStyleCnt="0"/>
      <dgm:spPr/>
    </dgm:pt>
    <dgm:pt modelId="{108290ED-EB91-4416-B7C0-06ED1A3E7240}" type="pres">
      <dgm:prSet presAssocID="{9EEF4907-1494-4587-8C78-DBC507456555}" presName="compNode" presStyleCnt="0"/>
      <dgm:spPr/>
    </dgm:pt>
    <dgm:pt modelId="{0224B366-1AC5-4CB5-86D4-198208EC76DA}" type="pres">
      <dgm:prSet presAssocID="{9EEF4907-1494-4587-8C78-DBC50745655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13839667-683B-4956-B46D-662AF89A7D97}" type="pres">
      <dgm:prSet presAssocID="{9EEF4907-1494-4587-8C78-DBC507456555}" presName="spaceRect" presStyleCnt="0"/>
      <dgm:spPr/>
    </dgm:pt>
    <dgm:pt modelId="{9BACD159-E079-4382-84A4-F0EEA40E13FA}" type="pres">
      <dgm:prSet presAssocID="{9EEF4907-1494-4587-8C78-DBC507456555}" presName="textRect" presStyleLbl="revTx" presStyleIdx="1" presStyleCnt="6">
        <dgm:presLayoutVars>
          <dgm:chMax val="1"/>
          <dgm:chPref val="1"/>
        </dgm:presLayoutVars>
      </dgm:prSet>
      <dgm:spPr/>
    </dgm:pt>
    <dgm:pt modelId="{7CE7919A-FDA5-4C52-89B5-3983998A3ED6}" type="pres">
      <dgm:prSet presAssocID="{E5DF89F1-D1A1-495E-BB12-A759DD50FCE9}" presName="sibTrans" presStyleCnt="0"/>
      <dgm:spPr/>
    </dgm:pt>
    <dgm:pt modelId="{1A4F82E4-C523-4193-A07D-AA65F0A15CBD}" type="pres">
      <dgm:prSet presAssocID="{6DEE6D86-76B2-4295-8FD5-B0D08FF35006}" presName="compNode" presStyleCnt="0"/>
      <dgm:spPr/>
    </dgm:pt>
    <dgm:pt modelId="{DD2B0F8F-52ED-432A-B510-80DE14E1229F}" type="pres">
      <dgm:prSet presAssocID="{6DEE6D86-76B2-4295-8FD5-B0D08FF3500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0E2BF6EB-666F-4FD2-B2A9-296E83F178BF}" type="pres">
      <dgm:prSet presAssocID="{6DEE6D86-76B2-4295-8FD5-B0D08FF35006}" presName="spaceRect" presStyleCnt="0"/>
      <dgm:spPr/>
    </dgm:pt>
    <dgm:pt modelId="{61063AF5-775A-4777-9355-32FC9252EA54}" type="pres">
      <dgm:prSet presAssocID="{6DEE6D86-76B2-4295-8FD5-B0D08FF35006}" presName="textRect" presStyleLbl="revTx" presStyleIdx="2" presStyleCnt="6">
        <dgm:presLayoutVars>
          <dgm:chMax val="1"/>
          <dgm:chPref val="1"/>
        </dgm:presLayoutVars>
      </dgm:prSet>
      <dgm:spPr/>
    </dgm:pt>
    <dgm:pt modelId="{63892B7F-0582-43D0-AA8D-B0E2AF21FFD5}" type="pres">
      <dgm:prSet presAssocID="{4BC33A24-5416-4CE7-BA04-B5A67EC6AC67}" presName="sibTrans" presStyleCnt="0"/>
      <dgm:spPr/>
    </dgm:pt>
    <dgm:pt modelId="{34173109-2DEF-4DC8-8F6E-3A222DB5E863}" type="pres">
      <dgm:prSet presAssocID="{1C48B462-EB6A-47A5-841E-EFC881D8F5E6}" presName="compNode" presStyleCnt="0"/>
      <dgm:spPr/>
    </dgm:pt>
    <dgm:pt modelId="{2784026A-2711-4081-B198-6872383A0462}" type="pres">
      <dgm:prSet presAssocID="{1C48B462-EB6A-47A5-841E-EFC881D8F5E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35BE29F3-72ED-4659-AE27-FEA2B4BB9E0E}" type="pres">
      <dgm:prSet presAssocID="{1C48B462-EB6A-47A5-841E-EFC881D8F5E6}" presName="spaceRect" presStyleCnt="0"/>
      <dgm:spPr/>
    </dgm:pt>
    <dgm:pt modelId="{AB834782-7162-4DDA-A331-A5A445ED8A82}" type="pres">
      <dgm:prSet presAssocID="{1C48B462-EB6A-47A5-841E-EFC881D8F5E6}" presName="textRect" presStyleLbl="revTx" presStyleIdx="3" presStyleCnt="6">
        <dgm:presLayoutVars>
          <dgm:chMax val="1"/>
          <dgm:chPref val="1"/>
        </dgm:presLayoutVars>
      </dgm:prSet>
      <dgm:spPr/>
    </dgm:pt>
    <dgm:pt modelId="{D5AADAA0-E58A-4858-B90A-B320C3C1E371}" type="pres">
      <dgm:prSet presAssocID="{D9527D68-9215-4CD7-9F8E-0534EC81F221}" presName="sibTrans" presStyleCnt="0"/>
      <dgm:spPr/>
    </dgm:pt>
    <dgm:pt modelId="{4234A998-4C21-4F3B-86BF-50A0C96CF8B3}" type="pres">
      <dgm:prSet presAssocID="{E92C4D57-16C5-48B7-9F65-4FED9004A21F}" presName="compNode" presStyleCnt="0"/>
      <dgm:spPr/>
    </dgm:pt>
    <dgm:pt modelId="{45D2BA6F-E654-43E6-A742-31E9E3FBD147}" type="pres">
      <dgm:prSet presAssocID="{E92C4D57-16C5-48B7-9F65-4FED9004A2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nk"/>
        </a:ext>
      </dgm:extLst>
    </dgm:pt>
    <dgm:pt modelId="{45EE395C-861B-47B4-B397-36D7DF40E8AA}" type="pres">
      <dgm:prSet presAssocID="{E92C4D57-16C5-48B7-9F65-4FED9004A21F}" presName="spaceRect" presStyleCnt="0"/>
      <dgm:spPr/>
    </dgm:pt>
    <dgm:pt modelId="{65DE44C5-6BC7-4460-8D8F-DA4E630EBFEC}" type="pres">
      <dgm:prSet presAssocID="{E92C4D57-16C5-48B7-9F65-4FED9004A21F}" presName="textRect" presStyleLbl="revTx" presStyleIdx="4" presStyleCnt="6">
        <dgm:presLayoutVars>
          <dgm:chMax val="1"/>
          <dgm:chPref val="1"/>
        </dgm:presLayoutVars>
      </dgm:prSet>
      <dgm:spPr/>
    </dgm:pt>
    <dgm:pt modelId="{17342894-DA2D-4A02-8FAF-A3CBBE5E6BB4}" type="pres">
      <dgm:prSet presAssocID="{1BAAD5B6-3CDD-4EFE-AFC9-58D9849EAE38}" presName="sibTrans" presStyleCnt="0"/>
      <dgm:spPr/>
    </dgm:pt>
    <dgm:pt modelId="{FEFA4F68-4F8E-4746-AE1D-870669E2BBF1}" type="pres">
      <dgm:prSet presAssocID="{F0A502EC-B742-4829-853D-F4CDC0D198A5}" presName="compNode" presStyleCnt="0"/>
      <dgm:spPr/>
    </dgm:pt>
    <dgm:pt modelId="{A2ABD01E-17ED-45E0-981F-4458718B16DB}" type="pres">
      <dgm:prSet presAssocID="{F0A502EC-B742-4829-853D-F4CDC0D198A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choolhouse"/>
        </a:ext>
      </dgm:extLst>
    </dgm:pt>
    <dgm:pt modelId="{6FF1F777-88CE-43E1-8DFB-2E0CCEF9326E}" type="pres">
      <dgm:prSet presAssocID="{F0A502EC-B742-4829-853D-F4CDC0D198A5}" presName="spaceRect" presStyleCnt="0"/>
      <dgm:spPr/>
    </dgm:pt>
    <dgm:pt modelId="{5FF7FDA0-7E1F-42D0-96F3-E8C51A32D06C}" type="pres">
      <dgm:prSet presAssocID="{F0A502EC-B742-4829-853D-F4CDC0D198A5}" presName="textRect" presStyleLbl="revTx" presStyleIdx="5" presStyleCnt="6">
        <dgm:presLayoutVars>
          <dgm:chMax val="1"/>
          <dgm:chPref val="1"/>
        </dgm:presLayoutVars>
      </dgm:prSet>
      <dgm:spPr/>
    </dgm:pt>
  </dgm:ptLst>
  <dgm:cxnLst>
    <dgm:cxn modelId="{4A685201-24B3-4B86-851F-CE856C18679C}" type="presOf" srcId="{9EEF4907-1494-4587-8C78-DBC507456555}" destId="{9BACD159-E079-4382-84A4-F0EEA40E13FA}" srcOrd="0" destOrd="0" presId="urn:microsoft.com/office/officeart/2018/2/layout/IconLabelList"/>
    <dgm:cxn modelId="{7C40B209-5317-4251-A945-0C6DBFF84FB1}" srcId="{D6B8F154-8B28-438E-A5B4-24C5CBE371A4}" destId="{F0A502EC-B742-4829-853D-F4CDC0D198A5}" srcOrd="5" destOrd="0" parTransId="{A0B6FCCC-C176-4E1C-BD81-0A843459B9E1}" sibTransId="{C0E3E755-26E1-4BC8-8604-E3FFAEC48818}"/>
    <dgm:cxn modelId="{5F52ED12-408F-417E-90FD-F377FF8D7DA3}" type="presOf" srcId="{F0A502EC-B742-4829-853D-F4CDC0D198A5}" destId="{5FF7FDA0-7E1F-42D0-96F3-E8C51A32D06C}" srcOrd="0" destOrd="0" presId="urn:microsoft.com/office/officeart/2018/2/layout/IconLabelList"/>
    <dgm:cxn modelId="{05F7811D-3EB9-4C42-BFCE-870D7A0ED545}" srcId="{D6B8F154-8B28-438E-A5B4-24C5CBE371A4}" destId="{6DEE6D86-76B2-4295-8FD5-B0D08FF35006}" srcOrd="2" destOrd="0" parTransId="{0AD197DA-7218-4C57-AF21-FF9B9FBCA937}" sibTransId="{4BC33A24-5416-4CE7-BA04-B5A67EC6AC67}"/>
    <dgm:cxn modelId="{49865E6B-305B-4E46-B924-E75FF5F2B4F3}" srcId="{D6B8F154-8B28-438E-A5B4-24C5CBE371A4}" destId="{4A8E760C-E037-4F57-A28B-3F43E3FC381E}" srcOrd="0" destOrd="0" parTransId="{05F41574-32CE-4EA6-B954-2942209B4710}" sibTransId="{02E47C1A-29DF-4DBF-A39E-2489C2322DD3}"/>
    <dgm:cxn modelId="{C773E94C-B432-4772-A8F9-C9062941E6D4}" type="presOf" srcId="{D6B8F154-8B28-438E-A5B4-24C5CBE371A4}" destId="{858286E7-B6F8-4187-B349-EBC04674206A}" srcOrd="0" destOrd="0" presId="urn:microsoft.com/office/officeart/2018/2/layout/IconLabelList"/>
    <dgm:cxn modelId="{0785354D-3F1C-4767-B35F-C615D8D2C1F1}" type="presOf" srcId="{6DEE6D86-76B2-4295-8FD5-B0D08FF35006}" destId="{61063AF5-775A-4777-9355-32FC9252EA54}" srcOrd="0" destOrd="0" presId="urn:microsoft.com/office/officeart/2018/2/layout/IconLabelList"/>
    <dgm:cxn modelId="{AD85577F-CD36-4256-8674-8CF0A75C0D7E}" type="presOf" srcId="{E92C4D57-16C5-48B7-9F65-4FED9004A21F}" destId="{65DE44C5-6BC7-4460-8D8F-DA4E630EBFEC}" srcOrd="0" destOrd="0" presId="urn:microsoft.com/office/officeart/2018/2/layout/IconLabelList"/>
    <dgm:cxn modelId="{93A76E84-8042-4FD2-8EEE-888701EE035D}" type="presOf" srcId="{4A8E760C-E037-4F57-A28B-3F43E3FC381E}" destId="{8AD27C6C-97AC-4C93-87DB-F8A72B3DAD51}" srcOrd="0" destOrd="0" presId="urn:microsoft.com/office/officeart/2018/2/layout/IconLabelList"/>
    <dgm:cxn modelId="{0092C5C5-88F3-4469-A5FB-E2F83624BABB}" type="presOf" srcId="{1C48B462-EB6A-47A5-841E-EFC881D8F5E6}" destId="{AB834782-7162-4DDA-A331-A5A445ED8A82}" srcOrd="0" destOrd="0" presId="urn:microsoft.com/office/officeart/2018/2/layout/IconLabelList"/>
    <dgm:cxn modelId="{70B446CF-751C-40C3-A85C-9CA8EC7A07C6}" srcId="{D6B8F154-8B28-438E-A5B4-24C5CBE371A4}" destId="{1C48B462-EB6A-47A5-841E-EFC881D8F5E6}" srcOrd="3" destOrd="0" parTransId="{F567C0E3-6E0A-496B-BEE1-37FC045AC027}" sibTransId="{D9527D68-9215-4CD7-9F8E-0534EC81F221}"/>
    <dgm:cxn modelId="{2CF291D1-2645-4461-90DC-EE2C7E8B586A}" srcId="{D6B8F154-8B28-438E-A5B4-24C5CBE371A4}" destId="{9EEF4907-1494-4587-8C78-DBC507456555}" srcOrd="1" destOrd="0" parTransId="{455F0033-723B-461E-9489-2B0C1DFE295A}" sibTransId="{E5DF89F1-D1A1-495E-BB12-A759DD50FCE9}"/>
    <dgm:cxn modelId="{728285E4-6EC5-4951-A0C6-85FFCD16BAC7}" srcId="{D6B8F154-8B28-438E-A5B4-24C5CBE371A4}" destId="{E92C4D57-16C5-48B7-9F65-4FED9004A21F}" srcOrd="4" destOrd="0" parTransId="{1467AA12-40DF-4D92-8586-68064304B052}" sibTransId="{1BAAD5B6-3CDD-4EFE-AFC9-58D9849EAE38}"/>
    <dgm:cxn modelId="{A26C72D6-798D-4C13-BB3E-5F0CAD7D62E4}" type="presParOf" srcId="{858286E7-B6F8-4187-B349-EBC04674206A}" destId="{AE1E9391-9348-41E3-BA96-23EB88C76682}" srcOrd="0" destOrd="0" presId="urn:microsoft.com/office/officeart/2018/2/layout/IconLabelList"/>
    <dgm:cxn modelId="{EFB45A2C-FA48-42BB-842B-4DDC76CCF51E}" type="presParOf" srcId="{AE1E9391-9348-41E3-BA96-23EB88C76682}" destId="{E748BF04-018E-4271-AE0C-F23B04CB9A01}" srcOrd="0" destOrd="0" presId="urn:microsoft.com/office/officeart/2018/2/layout/IconLabelList"/>
    <dgm:cxn modelId="{94F5A707-CE9A-4978-83E9-24AB92F9795B}" type="presParOf" srcId="{AE1E9391-9348-41E3-BA96-23EB88C76682}" destId="{098CACEC-9CD3-43CB-BD60-D46B43673026}" srcOrd="1" destOrd="0" presId="urn:microsoft.com/office/officeart/2018/2/layout/IconLabelList"/>
    <dgm:cxn modelId="{611F1099-8309-4843-81E0-E2FDB23068AF}" type="presParOf" srcId="{AE1E9391-9348-41E3-BA96-23EB88C76682}" destId="{8AD27C6C-97AC-4C93-87DB-F8A72B3DAD51}" srcOrd="2" destOrd="0" presId="urn:microsoft.com/office/officeart/2018/2/layout/IconLabelList"/>
    <dgm:cxn modelId="{C283479B-ABE9-4825-BDF1-76E27C1E6268}" type="presParOf" srcId="{858286E7-B6F8-4187-B349-EBC04674206A}" destId="{4E3C4373-AAE7-42C2-B9FC-55F2653FFCE2}" srcOrd="1" destOrd="0" presId="urn:microsoft.com/office/officeart/2018/2/layout/IconLabelList"/>
    <dgm:cxn modelId="{90FE6039-C635-4314-9100-E0F3073A253E}" type="presParOf" srcId="{858286E7-B6F8-4187-B349-EBC04674206A}" destId="{108290ED-EB91-4416-B7C0-06ED1A3E7240}" srcOrd="2" destOrd="0" presId="urn:microsoft.com/office/officeart/2018/2/layout/IconLabelList"/>
    <dgm:cxn modelId="{A773CFAC-5EC8-463C-8FD3-E14DF7E5A8C9}" type="presParOf" srcId="{108290ED-EB91-4416-B7C0-06ED1A3E7240}" destId="{0224B366-1AC5-4CB5-86D4-198208EC76DA}" srcOrd="0" destOrd="0" presId="urn:microsoft.com/office/officeart/2018/2/layout/IconLabelList"/>
    <dgm:cxn modelId="{30822DD4-FA1F-4A02-BC33-1DD8D15C8B99}" type="presParOf" srcId="{108290ED-EB91-4416-B7C0-06ED1A3E7240}" destId="{13839667-683B-4956-B46D-662AF89A7D97}" srcOrd="1" destOrd="0" presId="urn:microsoft.com/office/officeart/2018/2/layout/IconLabelList"/>
    <dgm:cxn modelId="{DE630462-4169-4CC7-ADCA-CB303B6DB8B6}" type="presParOf" srcId="{108290ED-EB91-4416-B7C0-06ED1A3E7240}" destId="{9BACD159-E079-4382-84A4-F0EEA40E13FA}" srcOrd="2" destOrd="0" presId="urn:microsoft.com/office/officeart/2018/2/layout/IconLabelList"/>
    <dgm:cxn modelId="{D8E3503A-FEB6-40F0-887A-25FA07438316}" type="presParOf" srcId="{858286E7-B6F8-4187-B349-EBC04674206A}" destId="{7CE7919A-FDA5-4C52-89B5-3983998A3ED6}" srcOrd="3" destOrd="0" presId="urn:microsoft.com/office/officeart/2018/2/layout/IconLabelList"/>
    <dgm:cxn modelId="{8B6DD3CE-7685-47BA-935A-7A79A9796D90}" type="presParOf" srcId="{858286E7-B6F8-4187-B349-EBC04674206A}" destId="{1A4F82E4-C523-4193-A07D-AA65F0A15CBD}" srcOrd="4" destOrd="0" presId="urn:microsoft.com/office/officeart/2018/2/layout/IconLabelList"/>
    <dgm:cxn modelId="{86A3C1AF-5CEE-49AF-88A5-779918F425A7}" type="presParOf" srcId="{1A4F82E4-C523-4193-A07D-AA65F0A15CBD}" destId="{DD2B0F8F-52ED-432A-B510-80DE14E1229F}" srcOrd="0" destOrd="0" presId="urn:microsoft.com/office/officeart/2018/2/layout/IconLabelList"/>
    <dgm:cxn modelId="{6E1E6B69-E1E5-4913-AC76-9A9197AC7775}" type="presParOf" srcId="{1A4F82E4-C523-4193-A07D-AA65F0A15CBD}" destId="{0E2BF6EB-666F-4FD2-B2A9-296E83F178BF}" srcOrd="1" destOrd="0" presId="urn:microsoft.com/office/officeart/2018/2/layout/IconLabelList"/>
    <dgm:cxn modelId="{4281375B-0E21-46C1-B442-6DD8EB0F8542}" type="presParOf" srcId="{1A4F82E4-C523-4193-A07D-AA65F0A15CBD}" destId="{61063AF5-775A-4777-9355-32FC9252EA54}" srcOrd="2" destOrd="0" presId="urn:microsoft.com/office/officeart/2018/2/layout/IconLabelList"/>
    <dgm:cxn modelId="{76B6D04A-A7C1-40B8-B406-685040042F75}" type="presParOf" srcId="{858286E7-B6F8-4187-B349-EBC04674206A}" destId="{63892B7F-0582-43D0-AA8D-B0E2AF21FFD5}" srcOrd="5" destOrd="0" presId="urn:microsoft.com/office/officeart/2018/2/layout/IconLabelList"/>
    <dgm:cxn modelId="{C3303EAA-CDDB-4423-88F3-6FDAFE1ED442}" type="presParOf" srcId="{858286E7-B6F8-4187-B349-EBC04674206A}" destId="{34173109-2DEF-4DC8-8F6E-3A222DB5E863}" srcOrd="6" destOrd="0" presId="urn:microsoft.com/office/officeart/2018/2/layout/IconLabelList"/>
    <dgm:cxn modelId="{D4C1374D-A190-4F38-A771-A4011D2943F1}" type="presParOf" srcId="{34173109-2DEF-4DC8-8F6E-3A222DB5E863}" destId="{2784026A-2711-4081-B198-6872383A0462}" srcOrd="0" destOrd="0" presId="urn:microsoft.com/office/officeart/2018/2/layout/IconLabelList"/>
    <dgm:cxn modelId="{E9A5FB76-38E6-49EB-9A42-534AC5CCD430}" type="presParOf" srcId="{34173109-2DEF-4DC8-8F6E-3A222DB5E863}" destId="{35BE29F3-72ED-4659-AE27-FEA2B4BB9E0E}" srcOrd="1" destOrd="0" presId="urn:microsoft.com/office/officeart/2018/2/layout/IconLabelList"/>
    <dgm:cxn modelId="{CCA359D0-C552-4AC5-8E0A-813F30381793}" type="presParOf" srcId="{34173109-2DEF-4DC8-8F6E-3A222DB5E863}" destId="{AB834782-7162-4DDA-A331-A5A445ED8A82}" srcOrd="2" destOrd="0" presId="urn:microsoft.com/office/officeart/2018/2/layout/IconLabelList"/>
    <dgm:cxn modelId="{D49DED70-86F5-4942-B7DB-DB5A37200149}" type="presParOf" srcId="{858286E7-B6F8-4187-B349-EBC04674206A}" destId="{D5AADAA0-E58A-4858-B90A-B320C3C1E371}" srcOrd="7" destOrd="0" presId="urn:microsoft.com/office/officeart/2018/2/layout/IconLabelList"/>
    <dgm:cxn modelId="{67DC0508-B662-490E-897A-07154A5AD50B}" type="presParOf" srcId="{858286E7-B6F8-4187-B349-EBC04674206A}" destId="{4234A998-4C21-4F3B-86BF-50A0C96CF8B3}" srcOrd="8" destOrd="0" presId="urn:microsoft.com/office/officeart/2018/2/layout/IconLabelList"/>
    <dgm:cxn modelId="{674F1129-AA9F-46EA-AE37-12B706EEA08C}" type="presParOf" srcId="{4234A998-4C21-4F3B-86BF-50A0C96CF8B3}" destId="{45D2BA6F-E654-43E6-A742-31E9E3FBD147}" srcOrd="0" destOrd="0" presId="urn:microsoft.com/office/officeart/2018/2/layout/IconLabelList"/>
    <dgm:cxn modelId="{13913D99-E2BF-4BE3-9749-789AE9E4085B}" type="presParOf" srcId="{4234A998-4C21-4F3B-86BF-50A0C96CF8B3}" destId="{45EE395C-861B-47B4-B397-36D7DF40E8AA}" srcOrd="1" destOrd="0" presId="urn:microsoft.com/office/officeart/2018/2/layout/IconLabelList"/>
    <dgm:cxn modelId="{253F5D0D-41C8-4C15-B0ED-172898AF3B98}" type="presParOf" srcId="{4234A998-4C21-4F3B-86BF-50A0C96CF8B3}" destId="{65DE44C5-6BC7-4460-8D8F-DA4E630EBFEC}" srcOrd="2" destOrd="0" presId="urn:microsoft.com/office/officeart/2018/2/layout/IconLabelList"/>
    <dgm:cxn modelId="{404B188F-685C-4AAF-8E30-6CF7255B4A1D}" type="presParOf" srcId="{858286E7-B6F8-4187-B349-EBC04674206A}" destId="{17342894-DA2D-4A02-8FAF-A3CBBE5E6BB4}" srcOrd="9" destOrd="0" presId="urn:microsoft.com/office/officeart/2018/2/layout/IconLabelList"/>
    <dgm:cxn modelId="{D811F9A9-5D55-4BD0-89A3-FC825770663E}" type="presParOf" srcId="{858286E7-B6F8-4187-B349-EBC04674206A}" destId="{FEFA4F68-4F8E-4746-AE1D-870669E2BBF1}" srcOrd="10" destOrd="0" presId="urn:microsoft.com/office/officeart/2018/2/layout/IconLabelList"/>
    <dgm:cxn modelId="{625BD3EC-E0FD-446F-A50A-4DBB021D2BCA}" type="presParOf" srcId="{FEFA4F68-4F8E-4746-AE1D-870669E2BBF1}" destId="{A2ABD01E-17ED-45E0-981F-4458718B16DB}" srcOrd="0" destOrd="0" presId="urn:microsoft.com/office/officeart/2018/2/layout/IconLabelList"/>
    <dgm:cxn modelId="{51B8894D-B0F4-458A-953B-F7E5B9D53AB1}" type="presParOf" srcId="{FEFA4F68-4F8E-4746-AE1D-870669E2BBF1}" destId="{6FF1F777-88CE-43E1-8DFB-2E0CCEF9326E}" srcOrd="1" destOrd="0" presId="urn:microsoft.com/office/officeart/2018/2/layout/IconLabelList"/>
    <dgm:cxn modelId="{999B26D2-80A4-409E-8953-29EC47249C49}" type="presParOf" srcId="{FEFA4F68-4F8E-4746-AE1D-870669E2BBF1}" destId="{5FF7FDA0-7E1F-42D0-96F3-E8C51A32D06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270D1-3F1C-4497-B81F-050A905E7AC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MY"/>
        </a:p>
      </dgm:t>
    </dgm:pt>
    <dgm:pt modelId="{91B921E0-11E6-41FB-81B7-A7121E14240E}">
      <dgm:prSet phldrT="[Text]"/>
      <dgm:spPr/>
      <dgm:t>
        <a:bodyPr/>
        <a:lstStyle/>
        <a:p>
          <a:r>
            <a:rPr lang="en-MY" b="1" dirty="0">
              <a:latin typeface="Proxima Nova" panose="020B0604020202020204" charset="0"/>
            </a:rPr>
            <a:t>Enabling Policy and Institutional Environment</a:t>
          </a:r>
        </a:p>
      </dgm:t>
    </dgm:pt>
    <dgm:pt modelId="{D77123B4-F528-4AE0-AA33-257F49D8562E}" type="parTrans" cxnId="{F6603E7B-89D5-4186-9E09-DED8B368FCCD}">
      <dgm:prSet/>
      <dgm:spPr/>
      <dgm:t>
        <a:bodyPr/>
        <a:lstStyle/>
        <a:p>
          <a:endParaRPr lang="en-MY"/>
        </a:p>
      </dgm:t>
    </dgm:pt>
    <dgm:pt modelId="{1FCE5B98-370B-4737-A107-37B2BC819380}" type="sibTrans" cxnId="{F6603E7B-89D5-4186-9E09-DED8B368FCCD}">
      <dgm:prSet/>
      <dgm:spPr/>
      <dgm:t>
        <a:bodyPr/>
        <a:lstStyle/>
        <a:p>
          <a:endParaRPr lang="en-MY"/>
        </a:p>
      </dgm:t>
    </dgm:pt>
    <dgm:pt modelId="{C45FED47-8F55-4E80-B7AA-26C9DDC91E55}">
      <dgm:prSet phldrT="[Text]"/>
      <dgm:spPr/>
      <dgm:t>
        <a:bodyPr/>
        <a:lstStyle/>
        <a:p>
          <a:r>
            <a:rPr lang="en-MY" b="1" dirty="0">
              <a:latin typeface="Proxima Nova" panose="020B0604020202020204" charset="0"/>
            </a:rPr>
            <a:t>Data Ecosystems</a:t>
          </a:r>
        </a:p>
      </dgm:t>
    </dgm:pt>
    <dgm:pt modelId="{5844D98C-3C57-4F9C-8D9C-6776FA6C87ED}" type="parTrans" cxnId="{2C6CAD88-422E-481F-A88B-B98F827BCEA4}">
      <dgm:prSet/>
      <dgm:spPr/>
      <dgm:t>
        <a:bodyPr/>
        <a:lstStyle/>
        <a:p>
          <a:endParaRPr lang="en-MY"/>
        </a:p>
      </dgm:t>
    </dgm:pt>
    <dgm:pt modelId="{62D1BD2C-7627-4D89-92C8-1A4241AD1650}" type="sibTrans" cxnId="{2C6CAD88-422E-481F-A88B-B98F827BCEA4}">
      <dgm:prSet/>
      <dgm:spPr/>
      <dgm:t>
        <a:bodyPr/>
        <a:lstStyle/>
        <a:p>
          <a:endParaRPr lang="en-MY"/>
        </a:p>
      </dgm:t>
    </dgm:pt>
    <dgm:pt modelId="{D07E2673-E900-4864-BACF-8212D0AC9E9F}">
      <dgm:prSet phldrT="[Text]"/>
      <dgm:spPr/>
      <dgm:t>
        <a:bodyPr/>
        <a:lstStyle/>
        <a:p>
          <a:r>
            <a:rPr lang="en-MY" b="1" dirty="0">
              <a:latin typeface="Proxima Nova" panose="020B0604020202020204" charset="0"/>
            </a:rPr>
            <a:t>Stakeholder Engagement</a:t>
          </a:r>
        </a:p>
      </dgm:t>
    </dgm:pt>
    <dgm:pt modelId="{AB6E8F9F-9896-4C8A-8418-FA4F38AD92D6}" type="parTrans" cxnId="{AE544651-E4C1-4CEF-BD7B-A8F7E4CFD4C0}">
      <dgm:prSet/>
      <dgm:spPr/>
      <dgm:t>
        <a:bodyPr/>
        <a:lstStyle/>
        <a:p>
          <a:endParaRPr lang="en-MY"/>
        </a:p>
      </dgm:t>
    </dgm:pt>
    <dgm:pt modelId="{D951C39E-0AF3-49F7-9E7C-D342C057E180}" type="sibTrans" cxnId="{AE544651-E4C1-4CEF-BD7B-A8F7E4CFD4C0}">
      <dgm:prSet/>
      <dgm:spPr/>
      <dgm:t>
        <a:bodyPr/>
        <a:lstStyle/>
        <a:p>
          <a:endParaRPr lang="en-MY"/>
        </a:p>
      </dgm:t>
    </dgm:pt>
    <dgm:pt modelId="{474CF8C5-C15B-4D5C-A7DB-BD0801D4741A}">
      <dgm:prSet phldrT="[Text]"/>
      <dgm:spPr/>
      <dgm:t>
        <a:bodyPr/>
        <a:lstStyle/>
        <a:p>
          <a:r>
            <a:rPr lang="en-MY" b="1" dirty="0">
              <a:solidFill>
                <a:schemeClr val="tx1"/>
              </a:solidFill>
              <a:latin typeface="Proxima Nova" panose="020B0604020202020204" charset="0"/>
            </a:rPr>
            <a:t>Financing</a:t>
          </a:r>
        </a:p>
      </dgm:t>
    </dgm:pt>
    <dgm:pt modelId="{D9E9B841-B254-445F-872C-BA12EA58516A}" type="parTrans" cxnId="{EE0862C5-F817-487B-9E97-0CF22C1FC11E}">
      <dgm:prSet/>
      <dgm:spPr/>
      <dgm:t>
        <a:bodyPr/>
        <a:lstStyle/>
        <a:p>
          <a:endParaRPr lang="en-MY"/>
        </a:p>
      </dgm:t>
    </dgm:pt>
    <dgm:pt modelId="{6152EB69-4CC1-4C9F-997F-FB48CC3D9C0F}" type="sibTrans" cxnId="{EE0862C5-F817-487B-9E97-0CF22C1FC11E}">
      <dgm:prSet/>
      <dgm:spPr/>
      <dgm:t>
        <a:bodyPr/>
        <a:lstStyle/>
        <a:p>
          <a:endParaRPr lang="en-MY"/>
        </a:p>
      </dgm:t>
    </dgm:pt>
    <dgm:pt modelId="{30809885-04B5-4408-ADDE-6A9DDDA95B20}">
      <dgm:prSet phldrT="[Text]"/>
      <dgm:spPr/>
      <dgm:t>
        <a:bodyPr/>
        <a:lstStyle/>
        <a:p>
          <a:r>
            <a:rPr lang="en-MY" b="1" dirty="0">
              <a:latin typeface="Proxima Nova" panose="020B0604020202020204" charset="0"/>
            </a:rPr>
            <a:t>Innovation</a:t>
          </a:r>
        </a:p>
      </dgm:t>
    </dgm:pt>
    <dgm:pt modelId="{9869BB13-8716-4DDF-AE51-BE4B2353019D}" type="parTrans" cxnId="{FC11A67D-6DCB-4EC0-866B-D36A8A925482}">
      <dgm:prSet/>
      <dgm:spPr/>
      <dgm:t>
        <a:bodyPr/>
        <a:lstStyle/>
        <a:p>
          <a:endParaRPr lang="en-MY"/>
        </a:p>
      </dgm:t>
    </dgm:pt>
    <dgm:pt modelId="{51A2B5B2-4428-4674-9049-31C9215942C6}" type="sibTrans" cxnId="{FC11A67D-6DCB-4EC0-866B-D36A8A925482}">
      <dgm:prSet/>
      <dgm:spPr/>
      <dgm:t>
        <a:bodyPr/>
        <a:lstStyle/>
        <a:p>
          <a:endParaRPr lang="en-MY"/>
        </a:p>
      </dgm:t>
    </dgm:pt>
    <dgm:pt modelId="{F5C54889-248E-40BC-957C-E92C87E7D954}">
      <dgm:prSet phldrT="[Text]" custT="1"/>
      <dgm:spPr>
        <a:noFill/>
      </dgm:spPr>
      <dgm:t>
        <a:bodyPr/>
        <a:lstStyle/>
        <a:p>
          <a:r>
            <a:rPr lang="en-MY" sz="2800" b="1">
              <a:solidFill>
                <a:schemeClr val="tx1"/>
              </a:solidFill>
              <a:latin typeface="Proxima Nova" panose="020B0604020202020204" charset="0"/>
            </a:rPr>
            <a:t>SDGs</a:t>
          </a:r>
          <a:endParaRPr lang="en-MY" sz="2800" b="1" dirty="0">
            <a:solidFill>
              <a:schemeClr val="tx1"/>
            </a:solidFill>
            <a:latin typeface="Proxima Nova" panose="020B0604020202020204" charset="0"/>
          </a:endParaRPr>
        </a:p>
      </dgm:t>
    </dgm:pt>
    <dgm:pt modelId="{EDD92714-4B25-4B7C-8EB2-692A15229835}" type="sibTrans" cxnId="{653CC2E5-DA9D-4995-9F7B-8C634266F9B8}">
      <dgm:prSet/>
      <dgm:spPr/>
      <dgm:t>
        <a:bodyPr/>
        <a:lstStyle/>
        <a:p>
          <a:endParaRPr lang="en-MY"/>
        </a:p>
      </dgm:t>
    </dgm:pt>
    <dgm:pt modelId="{C3DC1E34-D303-472F-B51E-89CEFB5DC4DF}" type="parTrans" cxnId="{653CC2E5-DA9D-4995-9F7B-8C634266F9B8}">
      <dgm:prSet/>
      <dgm:spPr/>
      <dgm:t>
        <a:bodyPr/>
        <a:lstStyle/>
        <a:p>
          <a:endParaRPr lang="en-MY"/>
        </a:p>
      </dgm:t>
    </dgm:pt>
    <dgm:pt modelId="{E50DAB3E-3ECB-45B7-A362-143B1F050E2F}" type="pres">
      <dgm:prSet presAssocID="{14D270D1-3F1C-4497-B81F-050A905E7AC7}" presName="Name0" presStyleCnt="0">
        <dgm:presLayoutVars>
          <dgm:chMax val="1"/>
          <dgm:dir/>
          <dgm:animLvl val="ctr"/>
          <dgm:resizeHandles val="exact"/>
        </dgm:presLayoutVars>
      </dgm:prSet>
      <dgm:spPr/>
    </dgm:pt>
    <dgm:pt modelId="{257821C8-A28C-4DBB-A889-605B72F8AE6E}" type="pres">
      <dgm:prSet presAssocID="{F5C54889-248E-40BC-957C-E92C87E7D954}" presName="centerShape" presStyleLbl="node0" presStyleIdx="0" presStyleCnt="1"/>
      <dgm:spPr/>
    </dgm:pt>
    <dgm:pt modelId="{9092FB21-865E-4343-BFE4-B3225E8F6619}" type="pres">
      <dgm:prSet presAssocID="{91B921E0-11E6-41FB-81B7-A7121E14240E}" presName="node" presStyleLbl="node1" presStyleIdx="0" presStyleCnt="5" custScaleX="134611" custScaleY="133216">
        <dgm:presLayoutVars>
          <dgm:bulletEnabled val="1"/>
        </dgm:presLayoutVars>
      </dgm:prSet>
      <dgm:spPr/>
    </dgm:pt>
    <dgm:pt modelId="{E62C83BB-6D8D-4349-B0A2-F771B8628D39}" type="pres">
      <dgm:prSet presAssocID="{91B921E0-11E6-41FB-81B7-A7121E14240E}" presName="dummy" presStyleCnt="0"/>
      <dgm:spPr/>
    </dgm:pt>
    <dgm:pt modelId="{FB6CD58B-607E-49C6-BBA7-CA65D70D436C}" type="pres">
      <dgm:prSet presAssocID="{1FCE5B98-370B-4737-A107-37B2BC819380}" presName="sibTrans" presStyleLbl="sibTrans2D1" presStyleIdx="0" presStyleCnt="5"/>
      <dgm:spPr/>
    </dgm:pt>
    <dgm:pt modelId="{15EEEB84-FF5B-4FD5-92CE-F499DF6AD986}" type="pres">
      <dgm:prSet presAssocID="{C45FED47-8F55-4E80-B7AA-26C9DDC91E55}" presName="node" presStyleLbl="node1" presStyleIdx="1" presStyleCnt="5" custScaleX="134611" custScaleY="133216">
        <dgm:presLayoutVars>
          <dgm:bulletEnabled val="1"/>
        </dgm:presLayoutVars>
      </dgm:prSet>
      <dgm:spPr/>
    </dgm:pt>
    <dgm:pt modelId="{6101F434-690B-4383-8A46-D3F3A6127EFB}" type="pres">
      <dgm:prSet presAssocID="{C45FED47-8F55-4E80-B7AA-26C9DDC91E55}" presName="dummy" presStyleCnt="0"/>
      <dgm:spPr/>
    </dgm:pt>
    <dgm:pt modelId="{A92C3F53-5D65-44DF-8706-A8AED2944105}" type="pres">
      <dgm:prSet presAssocID="{62D1BD2C-7627-4D89-92C8-1A4241AD1650}" presName="sibTrans" presStyleLbl="sibTrans2D1" presStyleIdx="1" presStyleCnt="5"/>
      <dgm:spPr/>
    </dgm:pt>
    <dgm:pt modelId="{A4E281F5-E225-4CC9-A3A2-87CBAC76695C}" type="pres">
      <dgm:prSet presAssocID="{D07E2673-E900-4864-BACF-8212D0AC9E9F}" presName="node" presStyleLbl="node1" presStyleIdx="2" presStyleCnt="5" custScaleX="134611" custScaleY="133216">
        <dgm:presLayoutVars>
          <dgm:bulletEnabled val="1"/>
        </dgm:presLayoutVars>
      </dgm:prSet>
      <dgm:spPr/>
    </dgm:pt>
    <dgm:pt modelId="{4867AE00-D277-487B-8030-1ED114445598}" type="pres">
      <dgm:prSet presAssocID="{D07E2673-E900-4864-BACF-8212D0AC9E9F}" presName="dummy" presStyleCnt="0"/>
      <dgm:spPr/>
    </dgm:pt>
    <dgm:pt modelId="{5A2584AA-21D7-47A2-807A-B73279474079}" type="pres">
      <dgm:prSet presAssocID="{D951C39E-0AF3-49F7-9E7C-D342C057E180}" presName="sibTrans" presStyleLbl="sibTrans2D1" presStyleIdx="2" presStyleCnt="5"/>
      <dgm:spPr/>
    </dgm:pt>
    <dgm:pt modelId="{B5841B34-BEA7-427F-9E5A-4DBECEC09A0D}" type="pres">
      <dgm:prSet presAssocID="{474CF8C5-C15B-4D5C-A7DB-BD0801D4741A}" presName="node" presStyleLbl="node1" presStyleIdx="3" presStyleCnt="5" custScaleX="134611" custScaleY="133216">
        <dgm:presLayoutVars>
          <dgm:bulletEnabled val="1"/>
        </dgm:presLayoutVars>
      </dgm:prSet>
      <dgm:spPr/>
    </dgm:pt>
    <dgm:pt modelId="{549CE5E4-F633-4BE6-8FF6-B1ECE8FF17E4}" type="pres">
      <dgm:prSet presAssocID="{474CF8C5-C15B-4D5C-A7DB-BD0801D4741A}" presName="dummy" presStyleCnt="0"/>
      <dgm:spPr/>
    </dgm:pt>
    <dgm:pt modelId="{00B9A641-06AD-4FF8-B7E7-E81265CB7305}" type="pres">
      <dgm:prSet presAssocID="{6152EB69-4CC1-4C9F-997F-FB48CC3D9C0F}" presName="sibTrans" presStyleLbl="sibTrans2D1" presStyleIdx="3" presStyleCnt="5"/>
      <dgm:spPr/>
    </dgm:pt>
    <dgm:pt modelId="{9B218841-B1F8-49ED-BED4-0A63C853FFF0}" type="pres">
      <dgm:prSet presAssocID="{30809885-04B5-4408-ADDE-6A9DDDA95B20}" presName="node" presStyleLbl="node1" presStyleIdx="4" presStyleCnt="5" custScaleX="134611" custScaleY="133216">
        <dgm:presLayoutVars>
          <dgm:bulletEnabled val="1"/>
        </dgm:presLayoutVars>
      </dgm:prSet>
      <dgm:spPr/>
    </dgm:pt>
    <dgm:pt modelId="{56B08F00-D822-411F-A99E-AE21996DC6A0}" type="pres">
      <dgm:prSet presAssocID="{30809885-04B5-4408-ADDE-6A9DDDA95B20}" presName="dummy" presStyleCnt="0"/>
      <dgm:spPr/>
    </dgm:pt>
    <dgm:pt modelId="{41804916-7C13-4669-A822-33985E3A4A2B}" type="pres">
      <dgm:prSet presAssocID="{51A2B5B2-4428-4674-9049-31C9215942C6}" presName="sibTrans" presStyleLbl="sibTrans2D1" presStyleIdx="4" presStyleCnt="5"/>
      <dgm:spPr/>
    </dgm:pt>
  </dgm:ptLst>
  <dgm:cxnLst>
    <dgm:cxn modelId="{F62D7E2B-965B-433E-99C8-0511A8A29AD3}" type="presOf" srcId="{14D270D1-3F1C-4497-B81F-050A905E7AC7}" destId="{E50DAB3E-3ECB-45B7-A362-143B1F050E2F}" srcOrd="0" destOrd="0" presId="urn:microsoft.com/office/officeart/2005/8/layout/radial6"/>
    <dgm:cxn modelId="{3C5DDA31-1805-44EA-956C-6ABE2C26BBFD}" type="presOf" srcId="{474CF8C5-C15B-4D5C-A7DB-BD0801D4741A}" destId="{B5841B34-BEA7-427F-9E5A-4DBECEC09A0D}" srcOrd="0" destOrd="0" presId="urn:microsoft.com/office/officeart/2005/8/layout/radial6"/>
    <dgm:cxn modelId="{BEE49745-439E-4EEF-A887-63093AF01F49}" type="presOf" srcId="{F5C54889-248E-40BC-957C-E92C87E7D954}" destId="{257821C8-A28C-4DBB-A889-605B72F8AE6E}" srcOrd="0" destOrd="0" presId="urn:microsoft.com/office/officeart/2005/8/layout/radial6"/>
    <dgm:cxn modelId="{1105044A-D520-4A6A-A9DE-A2D5FD5D8E38}" type="presOf" srcId="{C45FED47-8F55-4E80-B7AA-26C9DDC91E55}" destId="{15EEEB84-FF5B-4FD5-92CE-F499DF6AD986}" srcOrd="0" destOrd="0" presId="urn:microsoft.com/office/officeart/2005/8/layout/radial6"/>
    <dgm:cxn modelId="{AE544651-E4C1-4CEF-BD7B-A8F7E4CFD4C0}" srcId="{F5C54889-248E-40BC-957C-E92C87E7D954}" destId="{D07E2673-E900-4864-BACF-8212D0AC9E9F}" srcOrd="2" destOrd="0" parTransId="{AB6E8F9F-9896-4C8A-8418-FA4F38AD92D6}" sibTransId="{D951C39E-0AF3-49F7-9E7C-D342C057E180}"/>
    <dgm:cxn modelId="{F6603E7B-89D5-4186-9E09-DED8B368FCCD}" srcId="{F5C54889-248E-40BC-957C-E92C87E7D954}" destId="{91B921E0-11E6-41FB-81B7-A7121E14240E}" srcOrd="0" destOrd="0" parTransId="{D77123B4-F528-4AE0-AA33-257F49D8562E}" sibTransId="{1FCE5B98-370B-4737-A107-37B2BC819380}"/>
    <dgm:cxn modelId="{FC11A67D-6DCB-4EC0-866B-D36A8A925482}" srcId="{F5C54889-248E-40BC-957C-E92C87E7D954}" destId="{30809885-04B5-4408-ADDE-6A9DDDA95B20}" srcOrd="4" destOrd="0" parTransId="{9869BB13-8716-4DDF-AE51-BE4B2353019D}" sibTransId="{51A2B5B2-4428-4674-9049-31C9215942C6}"/>
    <dgm:cxn modelId="{84FBBF84-9846-44A5-8B95-5147A06D373B}" type="presOf" srcId="{D951C39E-0AF3-49F7-9E7C-D342C057E180}" destId="{5A2584AA-21D7-47A2-807A-B73279474079}" srcOrd="0" destOrd="0" presId="urn:microsoft.com/office/officeart/2005/8/layout/radial6"/>
    <dgm:cxn modelId="{72EB1A88-07C0-4DB5-93F7-A147F4A2F1DC}" type="presOf" srcId="{D07E2673-E900-4864-BACF-8212D0AC9E9F}" destId="{A4E281F5-E225-4CC9-A3A2-87CBAC76695C}" srcOrd="0" destOrd="0" presId="urn:microsoft.com/office/officeart/2005/8/layout/radial6"/>
    <dgm:cxn modelId="{2C6CAD88-422E-481F-A88B-B98F827BCEA4}" srcId="{F5C54889-248E-40BC-957C-E92C87E7D954}" destId="{C45FED47-8F55-4E80-B7AA-26C9DDC91E55}" srcOrd="1" destOrd="0" parTransId="{5844D98C-3C57-4F9C-8D9C-6776FA6C87ED}" sibTransId="{62D1BD2C-7627-4D89-92C8-1A4241AD1650}"/>
    <dgm:cxn modelId="{72DA538B-201F-4CA6-B9BB-D627565E3BB6}" type="presOf" srcId="{91B921E0-11E6-41FB-81B7-A7121E14240E}" destId="{9092FB21-865E-4343-BFE4-B3225E8F6619}" srcOrd="0" destOrd="0" presId="urn:microsoft.com/office/officeart/2005/8/layout/radial6"/>
    <dgm:cxn modelId="{61FFEC8B-C594-4731-95BF-67A5F787F76D}" type="presOf" srcId="{1FCE5B98-370B-4737-A107-37B2BC819380}" destId="{FB6CD58B-607E-49C6-BBA7-CA65D70D436C}" srcOrd="0" destOrd="0" presId="urn:microsoft.com/office/officeart/2005/8/layout/radial6"/>
    <dgm:cxn modelId="{EE0862C5-F817-487B-9E97-0CF22C1FC11E}" srcId="{F5C54889-248E-40BC-957C-E92C87E7D954}" destId="{474CF8C5-C15B-4D5C-A7DB-BD0801D4741A}" srcOrd="3" destOrd="0" parTransId="{D9E9B841-B254-445F-872C-BA12EA58516A}" sibTransId="{6152EB69-4CC1-4C9F-997F-FB48CC3D9C0F}"/>
    <dgm:cxn modelId="{56E849CE-FDDF-4AC9-A195-6CE295F2BAD3}" type="presOf" srcId="{6152EB69-4CC1-4C9F-997F-FB48CC3D9C0F}" destId="{00B9A641-06AD-4FF8-B7E7-E81265CB7305}" srcOrd="0" destOrd="0" presId="urn:microsoft.com/office/officeart/2005/8/layout/radial6"/>
    <dgm:cxn modelId="{618A49DD-9DDA-4D9E-847C-293254A35C30}" type="presOf" srcId="{62D1BD2C-7627-4D89-92C8-1A4241AD1650}" destId="{A92C3F53-5D65-44DF-8706-A8AED2944105}" srcOrd="0" destOrd="0" presId="urn:microsoft.com/office/officeart/2005/8/layout/radial6"/>
    <dgm:cxn modelId="{6D3A7EDE-C20C-41F6-9FF0-59144C0897C9}" type="presOf" srcId="{30809885-04B5-4408-ADDE-6A9DDDA95B20}" destId="{9B218841-B1F8-49ED-BED4-0A63C853FFF0}" srcOrd="0" destOrd="0" presId="urn:microsoft.com/office/officeart/2005/8/layout/radial6"/>
    <dgm:cxn modelId="{C18B40E2-923E-44C1-82B8-278CE8CCC04A}" type="presOf" srcId="{51A2B5B2-4428-4674-9049-31C9215942C6}" destId="{41804916-7C13-4669-A822-33985E3A4A2B}" srcOrd="0" destOrd="0" presId="urn:microsoft.com/office/officeart/2005/8/layout/radial6"/>
    <dgm:cxn modelId="{653CC2E5-DA9D-4995-9F7B-8C634266F9B8}" srcId="{14D270D1-3F1C-4497-B81F-050A905E7AC7}" destId="{F5C54889-248E-40BC-957C-E92C87E7D954}" srcOrd="0" destOrd="0" parTransId="{C3DC1E34-D303-472F-B51E-89CEFB5DC4DF}" sibTransId="{EDD92714-4B25-4B7C-8EB2-692A15229835}"/>
    <dgm:cxn modelId="{49C2F1BD-C184-41D2-B006-B842F28DB12B}" type="presParOf" srcId="{E50DAB3E-3ECB-45B7-A362-143B1F050E2F}" destId="{257821C8-A28C-4DBB-A889-605B72F8AE6E}" srcOrd="0" destOrd="0" presId="urn:microsoft.com/office/officeart/2005/8/layout/radial6"/>
    <dgm:cxn modelId="{25E45B94-240B-4332-A346-263BA523C94E}" type="presParOf" srcId="{E50DAB3E-3ECB-45B7-A362-143B1F050E2F}" destId="{9092FB21-865E-4343-BFE4-B3225E8F6619}" srcOrd="1" destOrd="0" presId="urn:microsoft.com/office/officeart/2005/8/layout/radial6"/>
    <dgm:cxn modelId="{3FC01F0D-3396-480A-A540-2255EA99F1F0}" type="presParOf" srcId="{E50DAB3E-3ECB-45B7-A362-143B1F050E2F}" destId="{E62C83BB-6D8D-4349-B0A2-F771B8628D39}" srcOrd="2" destOrd="0" presId="urn:microsoft.com/office/officeart/2005/8/layout/radial6"/>
    <dgm:cxn modelId="{FEC2DB5A-CFF3-4378-B729-DBFA79820FB0}" type="presParOf" srcId="{E50DAB3E-3ECB-45B7-A362-143B1F050E2F}" destId="{FB6CD58B-607E-49C6-BBA7-CA65D70D436C}" srcOrd="3" destOrd="0" presId="urn:microsoft.com/office/officeart/2005/8/layout/radial6"/>
    <dgm:cxn modelId="{1D8CBDE3-CDDE-4A65-8274-73164142BB92}" type="presParOf" srcId="{E50DAB3E-3ECB-45B7-A362-143B1F050E2F}" destId="{15EEEB84-FF5B-4FD5-92CE-F499DF6AD986}" srcOrd="4" destOrd="0" presId="urn:microsoft.com/office/officeart/2005/8/layout/radial6"/>
    <dgm:cxn modelId="{12D20B1C-2EDA-4856-B7CD-A0B99FB12FF4}" type="presParOf" srcId="{E50DAB3E-3ECB-45B7-A362-143B1F050E2F}" destId="{6101F434-690B-4383-8A46-D3F3A6127EFB}" srcOrd="5" destOrd="0" presId="urn:microsoft.com/office/officeart/2005/8/layout/radial6"/>
    <dgm:cxn modelId="{5C73EC77-2602-475C-852C-E89F920FAC91}" type="presParOf" srcId="{E50DAB3E-3ECB-45B7-A362-143B1F050E2F}" destId="{A92C3F53-5D65-44DF-8706-A8AED2944105}" srcOrd="6" destOrd="0" presId="urn:microsoft.com/office/officeart/2005/8/layout/radial6"/>
    <dgm:cxn modelId="{B7B13FC8-FBAE-4D29-A9EB-1FAE261EE44A}" type="presParOf" srcId="{E50DAB3E-3ECB-45B7-A362-143B1F050E2F}" destId="{A4E281F5-E225-4CC9-A3A2-87CBAC76695C}" srcOrd="7" destOrd="0" presId="urn:microsoft.com/office/officeart/2005/8/layout/radial6"/>
    <dgm:cxn modelId="{1E0F4F9A-16DC-47F6-9BC5-18327EDCC8DB}" type="presParOf" srcId="{E50DAB3E-3ECB-45B7-A362-143B1F050E2F}" destId="{4867AE00-D277-487B-8030-1ED114445598}" srcOrd="8" destOrd="0" presId="urn:microsoft.com/office/officeart/2005/8/layout/radial6"/>
    <dgm:cxn modelId="{90B125FA-0EC9-4C6F-B8B4-7E1F938320EE}" type="presParOf" srcId="{E50DAB3E-3ECB-45B7-A362-143B1F050E2F}" destId="{5A2584AA-21D7-47A2-807A-B73279474079}" srcOrd="9" destOrd="0" presId="urn:microsoft.com/office/officeart/2005/8/layout/radial6"/>
    <dgm:cxn modelId="{CB785060-6025-4CA9-BCEF-C478CE64E3CF}" type="presParOf" srcId="{E50DAB3E-3ECB-45B7-A362-143B1F050E2F}" destId="{B5841B34-BEA7-427F-9E5A-4DBECEC09A0D}" srcOrd="10" destOrd="0" presId="urn:microsoft.com/office/officeart/2005/8/layout/radial6"/>
    <dgm:cxn modelId="{A8A64371-D78A-4691-9B79-2F4287F64FA9}" type="presParOf" srcId="{E50DAB3E-3ECB-45B7-A362-143B1F050E2F}" destId="{549CE5E4-F633-4BE6-8FF6-B1ECE8FF17E4}" srcOrd="11" destOrd="0" presId="urn:microsoft.com/office/officeart/2005/8/layout/radial6"/>
    <dgm:cxn modelId="{CCB553CA-2F20-4484-A238-5CE619AF8904}" type="presParOf" srcId="{E50DAB3E-3ECB-45B7-A362-143B1F050E2F}" destId="{00B9A641-06AD-4FF8-B7E7-E81265CB7305}" srcOrd="12" destOrd="0" presId="urn:microsoft.com/office/officeart/2005/8/layout/radial6"/>
    <dgm:cxn modelId="{F46374A6-30F8-42C7-AB04-BF1D11CB2389}" type="presParOf" srcId="{E50DAB3E-3ECB-45B7-A362-143B1F050E2F}" destId="{9B218841-B1F8-49ED-BED4-0A63C853FFF0}" srcOrd="13" destOrd="0" presId="urn:microsoft.com/office/officeart/2005/8/layout/radial6"/>
    <dgm:cxn modelId="{507DAC77-FA3C-4A36-BB98-15FA0AA0D524}" type="presParOf" srcId="{E50DAB3E-3ECB-45B7-A362-143B1F050E2F}" destId="{56B08F00-D822-411F-A99E-AE21996DC6A0}" srcOrd="14" destOrd="0" presId="urn:microsoft.com/office/officeart/2005/8/layout/radial6"/>
    <dgm:cxn modelId="{7A216EF2-299A-4834-A013-B5B4E886C55E}" type="presParOf" srcId="{E50DAB3E-3ECB-45B7-A362-143B1F050E2F}" destId="{41804916-7C13-4669-A822-33985E3A4A2B}" srcOrd="15"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9A02A-A970-443C-BF25-646ACDEA3F2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MY"/>
        </a:p>
      </dgm:t>
    </dgm:pt>
    <dgm:pt modelId="{5E7808DB-CD2A-415F-A1AD-443104B9ADCD}">
      <dgm:prSet phldrT="[Text]" custT="1"/>
      <dgm:spPr/>
      <dgm:t>
        <a:bodyPr/>
        <a:lstStyle/>
        <a:p>
          <a:r>
            <a:rPr lang="en-US" sz="2400" b="1" dirty="0"/>
            <a:t>Agenda setting</a:t>
          </a:r>
          <a:endParaRPr lang="en-MY" sz="2400" b="1" dirty="0"/>
        </a:p>
      </dgm:t>
    </dgm:pt>
    <dgm:pt modelId="{E9F2EC9C-54D5-4C36-9116-733CC97B731C}" type="parTrans" cxnId="{36BF654C-3DF2-43C3-AA2A-9002E5D4B9BD}">
      <dgm:prSet/>
      <dgm:spPr/>
      <dgm:t>
        <a:bodyPr/>
        <a:lstStyle/>
        <a:p>
          <a:endParaRPr lang="en-MY" sz="2400" b="1"/>
        </a:p>
      </dgm:t>
    </dgm:pt>
    <dgm:pt modelId="{6CFCCC96-6420-42FD-9B81-F5CC11D06766}" type="sibTrans" cxnId="{36BF654C-3DF2-43C3-AA2A-9002E5D4B9BD}">
      <dgm:prSet custT="1"/>
      <dgm:spPr/>
      <dgm:t>
        <a:bodyPr/>
        <a:lstStyle/>
        <a:p>
          <a:endParaRPr lang="en-MY" sz="2400" b="1"/>
        </a:p>
      </dgm:t>
    </dgm:pt>
    <dgm:pt modelId="{3DC8218A-2477-405E-9EF4-82358AA41994}">
      <dgm:prSet phldrT="[Text]" custT="1"/>
      <dgm:spPr/>
      <dgm:t>
        <a:bodyPr/>
        <a:lstStyle/>
        <a:p>
          <a:r>
            <a:rPr lang="en-US" sz="2400" b="1" dirty="0"/>
            <a:t>Policy formulation</a:t>
          </a:r>
          <a:endParaRPr lang="en-MY" sz="2400" b="1" dirty="0"/>
        </a:p>
      </dgm:t>
    </dgm:pt>
    <dgm:pt modelId="{17EEB95F-E81C-4A9E-9E07-2578AD0C4A85}" type="parTrans" cxnId="{4C8711BE-00AE-4E59-BCBE-35194EFD8E27}">
      <dgm:prSet/>
      <dgm:spPr/>
      <dgm:t>
        <a:bodyPr/>
        <a:lstStyle/>
        <a:p>
          <a:endParaRPr lang="en-MY" sz="2400" b="1"/>
        </a:p>
      </dgm:t>
    </dgm:pt>
    <dgm:pt modelId="{3D128B66-B263-43C8-9752-96876A7D3DA5}" type="sibTrans" cxnId="{4C8711BE-00AE-4E59-BCBE-35194EFD8E27}">
      <dgm:prSet custT="1"/>
      <dgm:spPr/>
      <dgm:t>
        <a:bodyPr/>
        <a:lstStyle/>
        <a:p>
          <a:endParaRPr lang="en-MY" sz="2400" b="1"/>
        </a:p>
      </dgm:t>
    </dgm:pt>
    <dgm:pt modelId="{3CFE135C-5A57-4D62-81B2-91C3F52D71C0}">
      <dgm:prSet phldrT="[Text]" custT="1"/>
      <dgm:spPr/>
      <dgm:t>
        <a:bodyPr/>
        <a:lstStyle/>
        <a:p>
          <a:r>
            <a:rPr lang="en-US" sz="2400" b="1" dirty="0"/>
            <a:t>Decision making</a:t>
          </a:r>
          <a:endParaRPr lang="en-MY" sz="2400" b="1" dirty="0"/>
        </a:p>
      </dgm:t>
    </dgm:pt>
    <dgm:pt modelId="{CA83C50F-9446-476E-92DC-88D029507D21}" type="parTrans" cxnId="{F2107B57-FC21-43AD-B9F9-D7E1873099D6}">
      <dgm:prSet/>
      <dgm:spPr/>
      <dgm:t>
        <a:bodyPr/>
        <a:lstStyle/>
        <a:p>
          <a:endParaRPr lang="en-MY" sz="2400" b="1"/>
        </a:p>
      </dgm:t>
    </dgm:pt>
    <dgm:pt modelId="{A31AAAC8-FE48-4504-8AB4-C3703AD15A4F}" type="sibTrans" cxnId="{F2107B57-FC21-43AD-B9F9-D7E1873099D6}">
      <dgm:prSet custT="1"/>
      <dgm:spPr/>
      <dgm:t>
        <a:bodyPr/>
        <a:lstStyle/>
        <a:p>
          <a:endParaRPr lang="en-MY" sz="2400" b="1"/>
        </a:p>
      </dgm:t>
    </dgm:pt>
    <dgm:pt modelId="{45AC4CF2-2A79-453F-8990-D81444A040DF}">
      <dgm:prSet phldrT="[Text]" custT="1"/>
      <dgm:spPr/>
      <dgm:t>
        <a:bodyPr/>
        <a:lstStyle/>
        <a:p>
          <a:r>
            <a:rPr lang="en-US" sz="2400" b="1" dirty="0" err="1"/>
            <a:t>Implemen-tation</a:t>
          </a:r>
          <a:endParaRPr lang="en-MY" sz="2400" b="1" dirty="0"/>
        </a:p>
      </dgm:t>
    </dgm:pt>
    <dgm:pt modelId="{3CFCC17E-259B-49FF-9E30-3AF014B974A1}" type="parTrans" cxnId="{1E38B12B-80AE-4099-8AEE-7CC495431503}">
      <dgm:prSet/>
      <dgm:spPr/>
      <dgm:t>
        <a:bodyPr/>
        <a:lstStyle/>
        <a:p>
          <a:endParaRPr lang="en-MY" sz="2400" b="1"/>
        </a:p>
      </dgm:t>
    </dgm:pt>
    <dgm:pt modelId="{59319A00-8AB7-4291-A2FB-8EE1CFC60156}" type="sibTrans" cxnId="{1E38B12B-80AE-4099-8AEE-7CC495431503}">
      <dgm:prSet custT="1"/>
      <dgm:spPr/>
      <dgm:t>
        <a:bodyPr/>
        <a:lstStyle/>
        <a:p>
          <a:endParaRPr lang="en-MY" sz="2400" b="1"/>
        </a:p>
      </dgm:t>
    </dgm:pt>
    <dgm:pt modelId="{F2F690A6-C5E2-4114-9963-F7B56683DF69}">
      <dgm:prSet phldrT="[Text]" custT="1"/>
      <dgm:spPr/>
      <dgm:t>
        <a:bodyPr/>
        <a:lstStyle/>
        <a:p>
          <a:r>
            <a:rPr lang="en-US" sz="2400" b="1" dirty="0"/>
            <a:t>Evaluation/audit/ reporting</a:t>
          </a:r>
          <a:endParaRPr lang="en-MY" sz="2400" b="1" dirty="0"/>
        </a:p>
      </dgm:t>
    </dgm:pt>
    <dgm:pt modelId="{D106CAB1-7C04-4554-9301-6E8D411AF96A}" type="parTrans" cxnId="{7ECEC56B-8355-4231-9A68-3143998DECAA}">
      <dgm:prSet/>
      <dgm:spPr/>
      <dgm:t>
        <a:bodyPr/>
        <a:lstStyle/>
        <a:p>
          <a:endParaRPr lang="en-MY" sz="2400" b="1"/>
        </a:p>
      </dgm:t>
    </dgm:pt>
    <dgm:pt modelId="{E4D45A83-2F2E-4731-9F33-C22909A8599A}" type="sibTrans" cxnId="{7ECEC56B-8355-4231-9A68-3143998DECAA}">
      <dgm:prSet custT="1"/>
      <dgm:spPr/>
      <dgm:t>
        <a:bodyPr/>
        <a:lstStyle/>
        <a:p>
          <a:endParaRPr lang="en-MY" sz="2400" b="1"/>
        </a:p>
      </dgm:t>
    </dgm:pt>
    <dgm:pt modelId="{776C45C9-7B2A-4133-90A8-41FF8C5BA035}" type="pres">
      <dgm:prSet presAssocID="{8D09A02A-A970-443C-BF25-646ACDEA3F2F}" presName="cycle" presStyleCnt="0">
        <dgm:presLayoutVars>
          <dgm:dir/>
          <dgm:resizeHandles val="exact"/>
        </dgm:presLayoutVars>
      </dgm:prSet>
      <dgm:spPr/>
    </dgm:pt>
    <dgm:pt modelId="{CC90D3DF-2BE0-41FD-BA14-42BBA6E08B42}" type="pres">
      <dgm:prSet presAssocID="{5E7808DB-CD2A-415F-A1AD-443104B9ADCD}" presName="node" presStyleLbl="node1" presStyleIdx="0" presStyleCnt="5">
        <dgm:presLayoutVars>
          <dgm:bulletEnabled val="1"/>
        </dgm:presLayoutVars>
      </dgm:prSet>
      <dgm:spPr/>
    </dgm:pt>
    <dgm:pt modelId="{3595EE33-578F-40AF-941A-61801F3BEF56}" type="pres">
      <dgm:prSet presAssocID="{6CFCCC96-6420-42FD-9B81-F5CC11D06766}" presName="sibTrans" presStyleLbl="sibTrans2D1" presStyleIdx="0" presStyleCnt="5"/>
      <dgm:spPr/>
    </dgm:pt>
    <dgm:pt modelId="{94E9B71E-0857-4B75-B26D-052BB2F16598}" type="pres">
      <dgm:prSet presAssocID="{6CFCCC96-6420-42FD-9B81-F5CC11D06766}" presName="connectorText" presStyleLbl="sibTrans2D1" presStyleIdx="0" presStyleCnt="5"/>
      <dgm:spPr/>
    </dgm:pt>
    <dgm:pt modelId="{A6C88015-25BA-46A1-94C0-30268AE88F97}" type="pres">
      <dgm:prSet presAssocID="{3DC8218A-2477-405E-9EF4-82358AA41994}" presName="node" presStyleLbl="node1" presStyleIdx="1" presStyleCnt="5" custScaleX="110387">
        <dgm:presLayoutVars>
          <dgm:bulletEnabled val="1"/>
        </dgm:presLayoutVars>
      </dgm:prSet>
      <dgm:spPr/>
    </dgm:pt>
    <dgm:pt modelId="{96C91024-DAD3-4D86-B1A5-450081B6B39A}" type="pres">
      <dgm:prSet presAssocID="{3D128B66-B263-43C8-9752-96876A7D3DA5}" presName="sibTrans" presStyleLbl="sibTrans2D1" presStyleIdx="1" presStyleCnt="5"/>
      <dgm:spPr/>
    </dgm:pt>
    <dgm:pt modelId="{16C5B3B8-EA34-49B5-B95A-A026D89A9E92}" type="pres">
      <dgm:prSet presAssocID="{3D128B66-B263-43C8-9752-96876A7D3DA5}" presName="connectorText" presStyleLbl="sibTrans2D1" presStyleIdx="1" presStyleCnt="5"/>
      <dgm:spPr/>
    </dgm:pt>
    <dgm:pt modelId="{FD15331E-A21A-469C-BEF8-678D2F67A821}" type="pres">
      <dgm:prSet presAssocID="{3CFE135C-5A57-4D62-81B2-91C3F52D71C0}" presName="node" presStyleLbl="node1" presStyleIdx="2" presStyleCnt="5">
        <dgm:presLayoutVars>
          <dgm:bulletEnabled val="1"/>
        </dgm:presLayoutVars>
      </dgm:prSet>
      <dgm:spPr/>
    </dgm:pt>
    <dgm:pt modelId="{5F2ACB52-0BD2-4029-AE88-B0F9F72E06E1}" type="pres">
      <dgm:prSet presAssocID="{A31AAAC8-FE48-4504-8AB4-C3703AD15A4F}" presName="sibTrans" presStyleLbl="sibTrans2D1" presStyleIdx="2" presStyleCnt="5"/>
      <dgm:spPr/>
    </dgm:pt>
    <dgm:pt modelId="{5B83446A-47CE-48A8-95D9-8CF59DBD4627}" type="pres">
      <dgm:prSet presAssocID="{A31AAAC8-FE48-4504-8AB4-C3703AD15A4F}" presName="connectorText" presStyleLbl="sibTrans2D1" presStyleIdx="2" presStyleCnt="5"/>
      <dgm:spPr/>
    </dgm:pt>
    <dgm:pt modelId="{F7B2F4BF-FEC5-495D-9BD7-149C601F904F}" type="pres">
      <dgm:prSet presAssocID="{45AC4CF2-2A79-453F-8990-D81444A040DF}" presName="node" presStyleLbl="node1" presStyleIdx="3" presStyleCnt="5">
        <dgm:presLayoutVars>
          <dgm:bulletEnabled val="1"/>
        </dgm:presLayoutVars>
      </dgm:prSet>
      <dgm:spPr/>
    </dgm:pt>
    <dgm:pt modelId="{027D3A7A-ADA7-4828-BDE4-86A5FB6104EA}" type="pres">
      <dgm:prSet presAssocID="{59319A00-8AB7-4291-A2FB-8EE1CFC60156}" presName="sibTrans" presStyleLbl="sibTrans2D1" presStyleIdx="3" presStyleCnt="5"/>
      <dgm:spPr/>
    </dgm:pt>
    <dgm:pt modelId="{C25C0E14-44E8-4E8D-9906-F34EC2AD0BC7}" type="pres">
      <dgm:prSet presAssocID="{59319A00-8AB7-4291-A2FB-8EE1CFC60156}" presName="connectorText" presStyleLbl="sibTrans2D1" presStyleIdx="3" presStyleCnt="5"/>
      <dgm:spPr/>
    </dgm:pt>
    <dgm:pt modelId="{7DC2EC08-F77A-4C1D-BCF2-B94F786202D9}" type="pres">
      <dgm:prSet presAssocID="{F2F690A6-C5E2-4114-9963-F7B56683DF69}" presName="node" presStyleLbl="node1" presStyleIdx="4" presStyleCnt="5">
        <dgm:presLayoutVars>
          <dgm:bulletEnabled val="1"/>
        </dgm:presLayoutVars>
      </dgm:prSet>
      <dgm:spPr/>
    </dgm:pt>
    <dgm:pt modelId="{FDCCAFFA-DEA6-410A-BBC0-C5CC6064686B}" type="pres">
      <dgm:prSet presAssocID="{E4D45A83-2F2E-4731-9F33-C22909A8599A}" presName="sibTrans" presStyleLbl="sibTrans2D1" presStyleIdx="4" presStyleCnt="5"/>
      <dgm:spPr/>
    </dgm:pt>
    <dgm:pt modelId="{5C78552D-38FE-48AE-9019-CC86C2D160ED}" type="pres">
      <dgm:prSet presAssocID="{E4D45A83-2F2E-4731-9F33-C22909A8599A}" presName="connectorText" presStyleLbl="sibTrans2D1" presStyleIdx="4" presStyleCnt="5"/>
      <dgm:spPr/>
    </dgm:pt>
  </dgm:ptLst>
  <dgm:cxnLst>
    <dgm:cxn modelId="{C7EF7504-D101-4B45-B53E-570A46AD0F97}" type="presOf" srcId="{A31AAAC8-FE48-4504-8AB4-C3703AD15A4F}" destId="{5B83446A-47CE-48A8-95D9-8CF59DBD4627}" srcOrd="1" destOrd="0" presId="urn:microsoft.com/office/officeart/2005/8/layout/cycle2"/>
    <dgm:cxn modelId="{8FCB9011-EAD8-4CA8-AAEB-96DA0374FEF2}" type="presOf" srcId="{6CFCCC96-6420-42FD-9B81-F5CC11D06766}" destId="{94E9B71E-0857-4B75-B26D-052BB2F16598}" srcOrd="1" destOrd="0" presId="urn:microsoft.com/office/officeart/2005/8/layout/cycle2"/>
    <dgm:cxn modelId="{B75B381D-9FE7-4DF9-93BB-933652630D1A}" type="presOf" srcId="{59319A00-8AB7-4291-A2FB-8EE1CFC60156}" destId="{C25C0E14-44E8-4E8D-9906-F34EC2AD0BC7}" srcOrd="1" destOrd="0" presId="urn:microsoft.com/office/officeart/2005/8/layout/cycle2"/>
    <dgm:cxn modelId="{1E38B12B-80AE-4099-8AEE-7CC495431503}" srcId="{8D09A02A-A970-443C-BF25-646ACDEA3F2F}" destId="{45AC4CF2-2A79-453F-8990-D81444A040DF}" srcOrd="3" destOrd="0" parTransId="{3CFCC17E-259B-49FF-9E30-3AF014B974A1}" sibTransId="{59319A00-8AB7-4291-A2FB-8EE1CFC60156}"/>
    <dgm:cxn modelId="{4E712C2F-FB5B-4F51-9993-B035BB12864F}" type="presOf" srcId="{E4D45A83-2F2E-4731-9F33-C22909A8599A}" destId="{FDCCAFFA-DEA6-410A-BBC0-C5CC6064686B}" srcOrd="0" destOrd="0" presId="urn:microsoft.com/office/officeart/2005/8/layout/cycle2"/>
    <dgm:cxn modelId="{5908556A-2993-4CEB-999F-E1E76BFE0B48}" type="presOf" srcId="{F2F690A6-C5E2-4114-9963-F7B56683DF69}" destId="{7DC2EC08-F77A-4C1D-BCF2-B94F786202D9}" srcOrd="0" destOrd="0" presId="urn:microsoft.com/office/officeart/2005/8/layout/cycle2"/>
    <dgm:cxn modelId="{7ECEC56B-8355-4231-9A68-3143998DECAA}" srcId="{8D09A02A-A970-443C-BF25-646ACDEA3F2F}" destId="{F2F690A6-C5E2-4114-9963-F7B56683DF69}" srcOrd="4" destOrd="0" parTransId="{D106CAB1-7C04-4554-9301-6E8D411AF96A}" sibTransId="{E4D45A83-2F2E-4731-9F33-C22909A8599A}"/>
    <dgm:cxn modelId="{36BF654C-3DF2-43C3-AA2A-9002E5D4B9BD}" srcId="{8D09A02A-A970-443C-BF25-646ACDEA3F2F}" destId="{5E7808DB-CD2A-415F-A1AD-443104B9ADCD}" srcOrd="0" destOrd="0" parTransId="{E9F2EC9C-54D5-4C36-9116-733CC97B731C}" sibTransId="{6CFCCC96-6420-42FD-9B81-F5CC11D06766}"/>
    <dgm:cxn modelId="{64394075-005B-4C8B-B0BB-017B2BF118C3}" type="presOf" srcId="{6CFCCC96-6420-42FD-9B81-F5CC11D06766}" destId="{3595EE33-578F-40AF-941A-61801F3BEF56}" srcOrd="0" destOrd="0" presId="urn:microsoft.com/office/officeart/2005/8/layout/cycle2"/>
    <dgm:cxn modelId="{F2107B57-FC21-43AD-B9F9-D7E1873099D6}" srcId="{8D09A02A-A970-443C-BF25-646ACDEA3F2F}" destId="{3CFE135C-5A57-4D62-81B2-91C3F52D71C0}" srcOrd="2" destOrd="0" parTransId="{CA83C50F-9446-476E-92DC-88D029507D21}" sibTransId="{A31AAAC8-FE48-4504-8AB4-C3703AD15A4F}"/>
    <dgm:cxn modelId="{2F4BBC8F-A69B-4948-9E08-D098F63308DB}" type="presOf" srcId="{5E7808DB-CD2A-415F-A1AD-443104B9ADCD}" destId="{CC90D3DF-2BE0-41FD-BA14-42BBA6E08B42}" srcOrd="0" destOrd="0" presId="urn:microsoft.com/office/officeart/2005/8/layout/cycle2"/>
    <dgm:cxn modelId="{56120FA2-8C82-49CD-880D-11416511CADC}" type="presOf" srcId="{59319A00-8AB7-4291-A2FB-8EE1CFC60156}" destId="{027D3A7A-ADA7-4828-BDE4-86A5FB6104EA}" srcOrd="0" destOrd="0" presId="urn:microsoft.com/office/officeart/2005/8/layout/cycle2"/>
    <dgm:cxn modelId="{7EF530AB-2A29-4533-8AFA-30D5116201B1}" type="presOf" srcId="{45AC4CF2-2A79-453F-8990-D81444A040DF}" destId="{F7B2F4BF-FEC5-495D-9BD7-149C601F904F}" srcOrd="0" destOrd="0" presId="urn:microsoft.com/office/officeart/2005/8/layout/cycle2"/>
    <dgm:cxn modelId="{686898B4-4354-46DE-91CE-FC7E9DF25A48}" type="presOf" srcId="{8D09A02A-A970-443C-BF25-646ACDEA3F2F}" destId="{776C45C9-7B2A-4133-90A8-41FF8C5BA035}" srcOrd="0" destOrd="0" presId="urn:microsoft.com/office/officeart/2005/8/layout/cycle2"/>
    <dgm:cxn modelId="{7EC8C7B5-6AE3-4A00-9E5D-FE9657E1E4AC}" type="presOf" srcId="{3CFE135C-5A57-4D62-81B2-91C3F52D71C0}" destId="{FD15331E-A21A-469C-BEF8-678D2F67A821}" srcOrd="0" destOrd="0" presId="urn:microsoft.com/office/officeart/2005/8/layout/cycle2"/>
    <dgm:cxn modelId="{E9CBEAB5-E4F1-4329-AF38-77E6A0F52061}" type="presOf" srcId="{3D128B66-B263-43C8-9752-96876A7D3DA5}" destId="{96C91024-DAD3-4D86-B1A5-450081B6B39A}" srcOrd="0" destOrd="0" presId="urn:microsoft.com/office/officeart/2005/8/layout/cycle2"/>
    <dgm:cxn modelId="{4C8711BE-00AE-4E59-BCBE-35194EFD8E27}" srcId="{8D09A02A-A970-443C-BF25-646ACDEA3F2F}" destId="{3DC8218A-2477-405E-9EF4-82358AA41994}" srcOrd="1" destOrd="0" parTransId="{17EEB95F-E81C-4A9E-9E07-2578AD0C4A85}" sibTransId="{3D128B66-B263-43C8-9752-96876A7D3DA5}"/>
    <dgm:cxn modelId="{96FA1EDE-30A5-4C86-A0E0-899273893F92}" type="presOf" srcId="{E4D45A83-2F2E-4731-9F33-C22909A8599A}" destId="{5C78552D-38FE-48AE-9019-CC86C2D160ED}" srcOrd="1" destOrd="0" presId="urn:microsoft.com/office/officeart/2005/8/layout/cycle2"/>
    <dgm:cxn modelId="{A8B511EB-2547-489C-8A61-883DFB99B502}" type="presOf" srcId="{3D128B66-B263-43C8-9752-96876A7D3DA5}" destId="{16C5B3B8-EA34-49B5-B95A-A026D89A9E92}" srcOrd="1" destOrd="0" presId="urn:microsoft.com/office/officeart/2005/8/layout/cycle2"/>
    <dgm:cxn modelId="{D98E8FFB-C26A-47FC-B226-C59B77BF198F}" type="presOf" srcId="{3DC8218A-2477-405E-9EF4-82358AA41994}" destId="{A6C88015-25BA-46A1-94C0-30268AE88F97}" srcOrd="0" destOrd="0" presId="urn:microsoft.com/office/officeart/2005/8/layout/cycle2"/>
    <dgm:cxn modelId="{0C77E4FC-7CC3-482C-A8BE-32C4DCEED778}" type="presOf" srcId="{A31AAAC8-FE48-4504-8AB4-C3703AD15A4F}" destId="{5F2ACB52-0BD2-4029-AE88-B0F9F72E06E1}" srcOrd="0" destOrd="0" presId="urn:microsoft.com/office/officeart/2005/8/layout/cycle2"/>
    <dgm:cxn modelId="{252462EB-CDAE-4665-AA72-9EC7DB28A3C2}" type="presParOf" srcId="{776C45C9-7B2A-4133-90A8-41FF8C5BA035}" destId="{CC90D3DF-2BE0-41FD-BA14-42BBA6E08B42}" srcOrd="0" destOrd="0" presId="urn:microsoft.com/office/officeart/2005/8/layout/cycle2"/>
    <dgm:cxn modelId="{7267D675-70DF-4465-AC87-64C255C88F27}" type="presParOf" srcId="{776C45C9-7B2A-4133-90A8-41FF8C5BA035}" destId="{3595EE33-578F-40AF-941A-61801F3BEF56}" srcOrd="1" destOrd="0" presId="urn:microsoft.com/office/officeart/2005/8/layout/cycle2"/>
    <dgm:cxn modelId="{C0266546-0BAB-41A6-B086-E93BFA3B12DB}" type="presParOf" srcId="{3595EE33-578F-40AF-941A-61801F3BEF56}" destId="{94E9B71E-0857-4B75-B26D-052BB2F16598}" srcOrd="0" destOrd="0" presId="urn:microsoft.com/office/officeart/2005/8/layout/cycle2"/>
    <dgm:cxn modelId="{3C8565C6-75A3-48E0-988E-64A7931BD2EF}" type="presParOf" srcId="{776C45C9-7B2A-4133-90A8-41FF8C5BA035}" destId="{A6C88015-25BA-46A1-94C0-30268AE88F97}" srcOrd="2" destOrd="0" presId="urn:microsoft.com/office/officeart/2005/8/layout/cycle2"/>
    <dgm:cxn modelId="{1EB4A119-614D-4FB9-B9FE-0AADD2096376}" type="presParOf" srcId="{776C45C9-7B2A-4133-90A8-41FF8C5BA035}" destId="{96C91024-DAD3-4D86-B1A5-450081B6B39A}" srcOrd="3" destOrd="0" presId="urn:microsoft.com/office/officeart/2005/8/layout/cycle2"/>
    <dgm:cxn modelId="{A1021DC4-F5D7-4628-A2F5-6790B8FEF57C}" type="presParOf" srcId="{96C91024-DAD3-4D86-B1A5-450081B6B39A}" destId="{16C5B3B8-EA34-49B5-B95A-A026D89A9E92}" srcOrd="0" destOrd="0" presId="urn:microsoft.com/office/officeart/2005/8/layout/cycle2"/>
    <dgm:cxn modelId="{7F3A3788-A523-4D6B-9C59-CB43E907CF7E}" type="presParOf" srcId="{776C45C9-7B2A-4133-90A8-41FF8C5BA035}" destId="{FD15331E-A21A-469C-BEF8-678D2F67A821}" srcOrd="4" destOrd="0" presId="urn:microsoft.com/office/officeart/2005/8/layout/cycle2"/>
    <dgm:cxn modelId="{397D49B6-7BFA-447A-9F6E-E1C66EB5AC5E}" type="presParOf" srcId="{776C45C9-7B2A-4133-90A8-41FF8C5BA035}" destId="{5F2ACB52-0BD2-4029-AE88-B0F9F72E06E1}" srcOrd="5" destOrd="0" presId="urn:microsoft.com/office/officeart/2005/8/layout/cycle2"/>
    <dgm:cxn modelId="{D90707BC-14DC-47E7-BDF6-A3A45AF937EF}" type="presParOf" srcId="{5F2ACB52-0BD2-4029-AE88-B0F9F72E06E1}" destId="{5B83446A-47CE-48A8-95D9-8CF59DBD4627}" srcOrd="0" destOrd="0" presId="urn:microsoft.com/office/officeart/2005/8/layout/cycle2"/>
    <dgm:cxn modelId="{81161B3F-2659-4B86-9020-C52CDC1E582F}" type="presParOf" srcId="{776C45C9-7B2A-4133-90A8-41FF8C5BA035}" destId="{F7B2F4BF-FEC5-495D-9BD7-149C601F904F}" srcOrd="6" destOrd="0" presId="urn:microsoft.com/office/officeart/2005/8/layout/cycle2"/>
    <dgm:cxn modelId="{B4BF9C94-B09A-41E3-85AC-A3071398531D}" type="presParOf" srcId="{776C45C9-7B2A-4133-90A8-41FF8C5BA035}" destId="{027D3A7A-ADA7-4828-BDE4-86A5FB6104EA}" srcOrd="7" destOrd="0" presId="urn:microsoft.com/office/officeart/2005/8/layout/cycle2"/>
    <dgm:cxn modelId="{89458F53-9967-494B-9292-C94E7E65CF16}" type="presParOf" srcId="{027D3A7A-ADA7-4828-BDE4-86A5FB6104EA}" destId="{C25C0E14-44E8-4E8D-9906-F34EC2AD0BC7}" srcOrd="0" destOrd="0" presId="urn:microsoft.com/office/officeart/2005/8/layout/cycle2"/>
    <dgm:cxn modelId="{D111108D-BAFF-4746-B009-B23112E7E97F}" type="presParOf" srcId="{776C45C9-7B2A-4133-90A8-41FF8C5BA035}" destId="{7DC2EC08-F77A-4C1D-BCF2-B94F786202D9}" srcOrd="8" destOrd="0" presId="urn:microsoft.com/office/officeart/2005/8/layout/cycle2"/>
    <dgm:cxn modelId="{BED3BF2F-D4CD-42C2-AC18-A10B4F3B5AE9}" type="presParOf" srcId="{776C45C9-7B2A-4133-90A8-41FF8C5BA035}" destId="{FDCCAFFA-DEA6-410A-BBC0-C5CC6064686B}" srcOrd="9" destOrd="0" presId="urn:microsoft.com/office/officeart/2005/8/layout/cycle2"/>
    <dgm:cxn modelId="{DD29F898-A0E8-41B9-81EA-96FD7A0BC0E5}" type="presParOf" srcId="{FDCCAFFA-DEA6-410A-BBC0-C5CC6064686B}" destId="{5C78552D-38FE-48AE-9019-CC86C2D160ED}"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8BF04-018E-4271-AE0C-F23B04CB9A01}">
      <dsp:nvSpPr>
        <dsp:cNvPr id="0" name=""/>
        <dsp:cNvSpPr/>
      </dsp:nvSpPr>
      <dsp:spPr>
        <a:xfrm>
          <a:off x="993513" y="572343"/>
          <a:ext cx="1463378" cy="1463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27C6C-97AC-4C93-87DB-F8A72B3DAD51}">
      <dsp:nvSpPr>
        <dsp:cNvPr id="0" name=""/>
        <dsp:cNvSpPr/>
      </dsp:nvSpPr>
      <dsp:spPr>
        <a:xfrm>
          <a:off x="99226" y="2479205"/>
          <a:ext cx="3251951"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kumimoji="0" lang="en-GB" sz="1800" b="1" i="0" u="none" strike="noStrike" kern="1200" cap="none" spc="0" normalizeH="0" baseline="0" noProof="0">
              <a:solidFill>
                <a:schemeClr val="tx1"/>
              </a:solidFill>
              <a:effectLst/>
              <a:uLnTx/>
              <a:uFillTx/>
              <a:latin typeface="Proxima Nova Re"/>
              <a:ea typeface="ＭＳ Ｐゴシック"/>
              <a:cs typeface="Arial"/>
            </a:rPr>
            <a:t>Policy Analysis &amp; Formulation</a:t>
          </a:r>
          <a:endParaRPr lang="en-MY" sz="1800" kern="1200">
            <a:solidFill>
              <a:schemeClr val="tx1"/>
            </a:solidFill>
            <a:latin typeface="Proxima Nova Re"/>
            <a:ea typeface="ＭＳ Ｐゴシック"/>
            <a:cs typeface="Arial"/>
          </a:endParaRPr>
        </a:p>
      </dsp:txBody>
      <dsp:txXfrm>
        <a:off x="99226" y="2479205"/>
        <a:ext cx="3251951" cy="810000"/>
      </dsp:txXfrm>
    </dsp:sp>
    <dsp:sp modelId="{0224B366-1AC5-4CB5-86D4-198208EC76DA}">
      <dsp:nvSpPr>
        <dsp:cNvPr id="0" name=""/>
        <dsp:cNvSpPr/>
      </dsp:nvSpPr>
      <dsp:spPr>
        <a:xfrm>
          <a:off x="4814556" y="572343"/>
          <a:ext cx="1463378" cy="14633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CD159-E079-4382-84A4-F0EEA40E13FA}">
      <dsp:nvSpPr>
        <dsp:cNvPr id="0" name=""/>
        <dsp:cNvSpPr/>
      </dsp:nvSpPr>
      <dsp:spPr>
        <a:xfrm>
          <a:off x="3920270" y="2479205"/>
          <a:ext cx="3251951"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kumimoji="0" lang="en-GB" sz="1800" b="1" i="0" u="none" strike="noStrike" kern="1200" cap="none" spc="0" normalizeH="0" baseline="0" noProof="0">
              <a:solidFill>
                <a:schemeClr val="tx1"/>
              </a:solidFill>
              <a:effectLst/>
              <a:uLnTx/>
              <a:uFillTx/>
              <a:latin typeface="Proxima Nova Re"/>
              <a:ea typeface="ＭＳ Ｐゴシック"/>
              <a:cs typeface="Arial"/>
            </a:rPr>
            <a:t>Technical and Advisory Services </a:t>
          </a:r>
        </a:p>
      </dsp:txBody>
      <dsp:txXfrm>
        <a:off x="3920270" y="2479205"/>
        <a:ext cx="3251951" cy="810000"/>
      </dsp:txXfrm>
    </dsp:sp>
    <dsp:sp modelId="{DD2B0F8F-52ED-432A-B510-80DE14E1229F}">
      <dsp:nvSpPr>
        <dsp:cNvPr id="0" name=""/>
        <dsp:cNvSpPr/>
      </dsp:nvSpPr>
      <dsp:spPr>
        <a:xfrm>
          <a:off x="8635600" y="572343"/>
          <a:ext cx="1463378" cy="14633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63AF5-775A-4777-9355-32FC9252EA54}">
      <dsp:nvSpPr>
        <dsp:cNvPr id="0" name=""/>
        <dsp:cNvSpPr/>
      </dsp:nvSpPr>
      <dsp:spPr>
        <a:xfrm>
          <a:off x="7741313" y="2479205"/>
          <a:ext cx="3251951"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kumimoji="0" lang="en-GB" sz="1800" b="1" i="0" u="none" strike="noStrike" kern="1200" cap="none" spc="0" normalizeH="0" baseline="0" noProof="0">
              <a:solidFill>
                <a:schemeClr val="tx1"/>
              </a:solidFill>
              <a:effectLst/>
              <a:uLnTx/>
              <a:uFillTx/>
              <a:latin typeface="Proxima Nova Re"/>
              <a:ea typeface="ＭＳ Ｐゴシック"/>
              <a:cs typeface="Arial"/>
            </a:rPr>
            <a:t>Assessments and Evaluations</a:t>
          </a:r>
        </a:p>
      </dsp:txBody>
      <dsp:txXfrm>
        <a:off x="7741313" y="2479205"/>
        <a:ext cx="3251951" cy="810000"/>
      </dsp:txXfrm>
    </dsp:sp>
    <dsp:sp modelId="{2784026A-2711-4081-B198-6872383A0462}">
      <dsp:nvSpPr>
        <dsp:cNvPr id="0" name=""/>
        <dsp:cNvSpPr/>
      </dsp:nvSpPr>
      <dsp:spPr>
        <a:xfrm>
          <a:off x="993513" y="4102193"/>
          <a:ext cx="1463378" cy="14633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34782-7162-4DDA-A331-A5A445ED8A82}">
      <dsp:nvSpPr>
        <dsp:cNvPr id="0" name=""/>
        <dsp:cNvSpPr/>
      </dsp:nvSpPr>
      <dsp:spPr>
        <a:xfrm>
          <a:off x="99226" y="6009055"/>
          <a:ext cx="3251951"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kumimoji="0" lang="en-GB" sz="1800" b="1" i="0" u="none" strike="noStrike" kern="1200" cap="none" spc="0" normalizeH="0" baseline="0" noProof="0">
              <a:solidFill>
                <a:schemeClr val="tx1"/>
              </a:solidFill>
              <a:effectLst/>
              <a:uLnTx/>
              <a:uFillTx/>
              <a:latin typeface="Proxima Nova Re"/>
              <a:ea typeface="ＭＳ Ｐゴシック"/>
              <a:cs typeface="Arial"/>
            </a:rPr>
            <a:t>Develop/ strengthen data statistical indicators</a:t>
          </a:r>
        </a:p>
      </dsp:txBody>
      <dsp:txXfrm>
        <a:off x="99226" y="6009055"/>
        <a:ext cx="3251951" cy="810000"/>
      </dsp:txXfrm>
    </dsp:sp>
    <dsp:sp modelId="{45D2BA6F-E654-43E6-A742-31E9E3FBD147}">
      <dsp:nvSpPr>
        <dsp:cNvPr id="0" name=""/>
        <dsp:cNvSpPr/>
      </dsp:nvSpPr>
      <dsp:spPr>
        <a:xfrm>
          <a:off x="4814556" y="4102193"/>
          <a:ext cx="1463378" cy="14633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E44C5-6BC7-4460-8D8F-DA4E630EBFEC}">
      <dsp:nvSpPr>
        <dsp:cNvPr id="0" name=""/>
        <dsp:cNvSpPr/>
      </dsp:nvSpPr>
      <dsp:spPr>
        <a:xfrm>
          <a:off x="3920270" y="6009055"/>
          <a:ext cx="3251951"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kumimoji="0" lang="en-GB" sz="1800" b="1" i="0" u="none" strike="noStrike" kern="1200" cap="none" spc="0" normalizeH="0" baseline="0" noProof="0">
              <a:solidFill>
                <a:schemeClr val="tx1"/>
              </a:solidFill>
              <a:effectLst/>
              <a:uLnTx/>
              <a:uFillTx/>
              <a:latin typeface="Proxima Nova Re"/>
              <a:ea typeface="ＭＳ Ｐゴシック"/>
              <a:cs typeface="Arial"/>
            </a:rPr>
            <a:t>Platforms to engage civil societies, NGOs &amp; private sector</a:t>
          </a:r>
        </a:p>
      </dsp:txBody>
      <dsp:txXfrm>
        <a:off x="3920270" y="6009055"/>
        <a:ext cx="3251951" cy="810000"/>
      </dsp:txXfrm>
    </dsp:sp>
    <dsp:sp modelId="{A2ABD01E-17ED-45E0-981F-4458718B16DB}">
      <dsp:nvSpPr>
        <dsp:cNvPr id="0" name=""/>
        <dsp:cNvSpPr/>
      </dsp:nvSpPr>
      <dsp:spPr>
        <a:xfrm>
          <a:off x="8635600" y="4102193"/>
          <a:ext cx="1463378" cy="14633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7FDA0-7E1F-42D0-96F3-E8C51A32D06C}">
      <dsp:nvSpPr>
        <dsp:cNvPr id="0" name=""/>
        <dsp:cNvSpPr/>
      </dsp:nvSpPr>
      <dsp:spPr>
        <a:xfrm>
          <a:off x="7741313" y="6009055"/>
          <a:ext cx="3251951"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kumimoji="0" lang="en-GB" sz="1800" b="1" i="0" u="none" strike="noStrike" kern="1200" cap="none" spc="0" normalizeH="0" baseline="0" noProof="0">
              <a:solidFill>
                <a:schemeClr val="tx1"/>
              </a:solidFill>
              <a:effectLst/>
              <a:uLnTx/>
              <a:uFillTx/>
              <a:latin typeface="Proxima Nova Re"/>
              <a:ea typeface="ＭＳ Ｐゴシック"/>
              <a:cs typeface="Arial"/>
            </a:rPr>
            <a:t>Institutional strengthening/ capacity building </a:t>
          </a:r>
        </a:p>
      </dsp:txBody>
      <dsp:txXfrm>
        <a:off x="7741313" y="6009055"/>
        <a:ext cx="3251951" cy="81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04916-7C13-4669-A822-33985E3A4A2B}">
      <dsp:nvSpPr>
        <dsp:cNvPr id="0" name=""/>
        <dsp:cNvSpPr/>
      </dsp:nvSpPr>
      <dsp:spPr>
        <a:xfrm>
          <a:off x="2747080" y="890915"/>
          <a:ext cx="5781049" cy="5781049"/>
        </a:xfrm>
        <a:prstGeom prst="blockArc">
          <a:avLst>
            <a:gd name="adj1" fmla="val 11880000"/>
            <a:gd name="adj2" fmla="val 16200000"/>
            <a:gd name="adj3" fmla="val 4637"/>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B9A641-06AD-4FF8-B7E7-E81265CB7305}">
      <dsp:nvSpPr>
        <dsp:cNvPr id="0" name=""/>
        <dsp:cNvSpPr/>
      </dsp:nvSpPr>
      <dsp:spPr>
        <a:xfrm>
          <a:off x="2747080" y="890915"/>
          <a:ext cx="5781049" cy="5781049"/>
        </a:xfrm>
        <a:prstGeom prst="blockArc">
          <a:avLst>
            <a:gd name="adj1" fmla="val 7560000"/>
            <a:gd name="adj2" fmla="val 11880000"/>
            <a:gd name="adj3" fmla="val 4637"/>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2584AA-21D7-47A2-807A-B73279474079}">
      <dsp:nvSpPr>
        <dsp:cNvPr id="0" name=""/>
        <dsp:cNvSpPr/>
      </dsp:nvSpPr>
      <dsp:spPr>
        <a:xfrm>
          <a:off x="2747080" y="890915"/>
          <a:ext cx="5781049" cy="5781049"/>
        </a:xfrm>
        <a:prstGeom prst="blockArc">
          <a:avLst>
            <a:gd name="adj1" fmla="val 3240000"/>
            <a:gd name="adj2" fmla="val 7560000"/>
            <a:gd name="adj3" fmla="val 463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C3F53-5D65-44DF-8706-A8AED2944105}">
      <dsp:nvSpPr>
        <dsp:cNvPr id="0" name=""/>
        <dsp:cNvSpPr/>
      </dsp:nvSpPr>
      <dsp:spPr>
        <a:xfrm>
          <a:off x="2747080" y="890915"/>
          <a:ext cx="5781049" cy="5781049"/>
        </a:xfrm>
        <a:prstGeom prst="blockArc">
          <a:avLst>
            <a:gd name="adj1" fmla="val 20520000"/>
            <a:gd name="adj2" fmla="val 3240000"/>
            <a:gd name="adj3" fmla="val 4637"/>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CD58B-607E-49C6-BBA7-CA65D70D436C}">
      <dsp:nvSpPr>
        <dsp:cNvPr id="0" name=""/>
        <dsp:cNvSpPr/>
      </dsp:nvSpPr>
      <dsp:spPr>
        <a:xfrm>
          <a:off x="2747080" y="890915"/>
          <a:ext cx="5781049" cy="5781049"/>
        </a:xfrm>
        <a:prstGeom prst="blockArc">
          <a:avLst>
            <a:gd name="adj1" fmla="val 16200000"/>
            <a:gd name="adj2" fmla="val 2052000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21C8-A28C-4DBB-A889-605B72F8AE6E}">
      <dsp:nvSpPr>
        <dsp:cNvPr id="0" name=""/>
        <dsp:cNvSpPr/>
      </dsp:nvSpPr>
      <dsp:spPr>
        <a:xfrm>
          <a:off x="4308033" y="2451868"/>
          <a:ext cx="2659143" cy="2659143"/>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MY" sz="2800" b="1" kern="1200">
              <a:solidFill>
                <a:schemeClr val="tx1"/>
              </a:solidFill>
              <a:latin typeface="Proxima Nova" panose="020B0604020202020204" charset="0"/>
            </a:rPr>
            <a:t>SDGs</a:t>
          </a:r>
          <a:endParaRPr lang="en-MY" sz="2800" b="1" kern="1200" dirty="0">
            <a:solidFill>
              <a:schemeClr val="tx1"/>
            </a:solidFill>
            <a:latin typeface="Proxima Nova" panose="020B0604020202020204" charset="0"/>
          </a:endParaRPr>
        </a:p>
      </dsp:txBody>
      <dsp:txXfrm>
        <a:off x="4697455" y="2841290"/>
        <a:ext cx="1880299" cy="1880299"/>
      </dsp:txXfrm>
    </dsp:sp>
    <dsp:sp modelId="{9092FB21-865E-4343-BFE4-B3225E8F6619}">
      <dsp:nvSpPr>
        <dsp:cNvPr id="0" name=""/>
        <dsp:cNvSpPr/>
      </dsp:nvSpPr>
      <dsp:spPr>
        <a:xfrm>
          <a:off x="4384779" y="-281916"/>
          <a:ext cx="2505650" cy="247968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MY" sz="2300" b="1" kern="1200" dirty="0">
              <a:latin typeface="Proxima Nova" panose="020B0604020202020204" charset="0"/>
            </a:rPr>
            <a:t>Enabling Policy and Institutional Environment</a:t>
          </a:r>
        </a:p>
      </dsp:txBody>
      <dsp:txXfrm>
        <a:off x="4751723" y="81225"/>
        <a:ext cx="1771762" cy="1753401"/>
      </dsp:txXfrm>
    </dsp:sp>
    <dsp:sp modelId="{15EEEB84-FF5B-4FD5-92CE-F499DF6AD986}">
      <dsp:nvSpPr>
        <dsp:cNvPr id="0" name=""/>
        <dsp:cNvSpPr/>
      </dsp:nvSpPr>
      <dsp:spPr>
        <a:xfrm>
          <a:off x="7070101" y="1669084"/>
          <a:ext cx="2505650" cy="2479683"/>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MY" sz="2300" b="1" kern="1200" dirty="0">
              <a:latin typeface="Proxima Nova" panose="020B0604020202020204" charset="0"/>
            </a:rPr>
            <a:t>Data Ecosystems</a:t>
          </a:r>
        </a:p>
      </dsp:txBody>
      <dsp:txXfrm>
        <a:off x="7437045" y="2032225"/>
        <a:ext cx="1771762" cy="1753401"/>
      </dsp:txXfrm>
    </dsp:sp>
    <dsp:sp modelId="{A4E281F5-E225-4CC9-A3A2-87CBAC76695C}">
      <dsp:nvSpPr>
        <dsp:cNvPr id="0" name=""/>
        <dsp:cNvSpPr/>
      </dsp:nvSpPr>
      <dsp:spPr>
        <a:xfrm>
          <a:off x="6044400" y="4825869"/>
          <a:ext cx="2505650" cy="247968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MY" sz="2300" b="1" kern="1200" dirty="0">
              <a:latin typeface="Proxima Nova" panose="020B0604020202020204" charset="0"/>
            </a:rPr>
            <a:t>Stakeholder Engagement</a:t>
          </a:r>
        </a:p>
      </dsp:txBody>
      <dsp:txXfrm>
        <a:off x="6411344" y="5189010"/>
        <a:ext cx="1771762" cy="1753401"/>
      </dsp:txXfrm>
    </dsp:sp>
    <dsp:sp modelId="{B5841B34-BEA7-427F-9E5A-4DBECEC09A0D}">
      <dsp:nvSpPr>
        <dsp:cNvPr id="0" name=""/>
        <dsp:cNvSpPr/>
      </dsp:nvSpPr>
      <dsp:spPr>
        <a:xfrm>
          <a:off x="2725159" y="4825869"/>
          <a:ext cx="2505650" cy="2479683"/>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MY" sz="2300" b="1" kern="1200" dirty="0">
              <a:solidFill>
                <a:schemeClr val="tx1"/>
              </a:solidFill>
              <a:latin typeface="Proxima Nova" panose="020B0604020202020204" charset="0"/>
            </a:rPr>
            <a:t>Financing</a:t>
          </a:r>
        </a:p>
      </dsp:txBody>
      <dsp:txXfrm>
        <a:off x="3092103" y="5189010"/>
        <a:ext cx="1771762" cy="1753401"/>
      </dsp:txXfrm>
    </dsp:sp>
    <dsp:sp modelId="{9B218841-B1F8-49ED-BED4-0A63C853FFF0}">
      <dsp:nvSpPr>
        <dsp:cNvPr id="0" name=""/>
        <dsp:cNvSpPr/>
      </dsp:nvSpPr>
      <dsp:spPr>
        <a:xfrm>
          <a:off x="1699458" y="1669084"/>
          <a:ext cx="2505650" cy="247968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MY" sz="2300" b="1" kern="1200" dirty="0">
              <a:latin typeface="Proxima Nova" panose="020B0604020202020204" charset="0"/>
            </a:rPr>
            <a:t>Innovation</a:t>
          </a:r>
        </a:p>
      </dsp:txBody>
      <dsp:txXfrm>
        <a:off x="2066402" y="2032225"/>
        <a:ext cx="1771762" cy="1753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0D3DF-2BE0-41FD-BA14-42BBA6E08B42}">
      <dsp:nvSpPr>
        <dsp:cNvPr id="0" name=""/>
        <dsp:cNvSpPr/>
      </dsp:nvSpPr>
      <dsp:spPr>
        <a:xfrm>
          <a:off x="4484553" y="102"/>
          <a:ext cx="2020669" cy="202066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Agenda setting</a:t>
          </a:r>
          <a:endParaRPr lang="en-MY" sz="2400" b="1" kern="1200" dirty="0"/>
        </a:p>
      </dsp:txBody>
      <dsp:txXfrm>
        <a:off x="4780473" y="296022"/>
        <a:ext cx="1428829" cy="1428829"/>
      </dsp:txXfrm>
    </dsp:sp>
    <dsp:sp modelId="{3595EE33-578F-40AF-941A-61801F3BEF56}">
      <dsp:nvSpPr>
        <dsp:cNvPr id="0" name=""/>
        <dsp:cNvSpPr/>
      </dsp:nvSpPr>
      <dsp:spPr>
        <a:xfrm rot="2160000">
          <a:off x="6432795" y="1533067"/>
          <a:ext cx="501523" cy="6819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MY" sz="2400" b="1" kern="1200"/>
        </a:p>
      </dsp:txBody>
      <dsp:txXfrm>
        <a:off x="6447162" y="1625244"/>
        <a:ext cx="351066" cy="409185"/>
      </dsp:txXfrm>
    </dsp:sp>
    <dsp:sp modelId="{A6C88015-25BA-46A1-94C0-30268AE88F97}">
      <dsp:nvSpPr>
        <dsp:cNvPr id="0" name=""/>
        <dsp:cNvSpPr/>
      </dsp:nvSpPr>
      <dsp:spPr>
        <a:xfrm>
          <a:off x="6832569" y="1782281"/>
          <a:ext cx="2230556" cy="20206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Policy formulation</a:t>
          </a:r>
          <a:endParaRPr lang="en-MY" sz="2400" b="1" kern="1200" dirty="0"/>
        </a:p>
      </dsp:txBody>
      <dsp:txXfrm>
        <a:off x="7159226" y="2078201"/>
        <a:ext cx="1577242" cy="1428829"/>
      </dsp:txXfrm>
    </dsp:sp>
    <dsp:sp modelId="{96C91024-DAD3-4D86-B1A5-450081B6B39A}">
      <dsp:nvSpPr>
        <dsp:cNvPr id="0" name=""/>
        <dsp:cNvSpPr/>
      </dsp:nvSpPr>
      <dsp:spPr>
        <a:xfrm rot="6480000">
          <a:off x="7216980" y="3883306"/>
          <a:ext cx="531373" cy="6819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MY" sz="2400" b="1" kern="1200"/>
        </a:p>
      </dsp:txBody>
      <dsp:txXfrm rot="10800000">
        <a:off x="7321317" y="3943896"/>
        <a:ext cx="371961" cy="409185"/>
      </dsp:txXfrm>
    </dsp:sp>
    <dsp:sp modelId="{FD15331E-A21A-469C-BEF8-678D2F67A821}">
      <dsp:nvSpPr>
        <dsp:cNvPr id="0" name=""/>
        <dsp:cNvSpPr/>
      </dsp:nvSpPr>
      <dsp:spPr>
        <a:xfrm>
          <a:off x="6000565" y="4665908"/>
          <a:ext cx="2020669" cy="20206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Decision making</a:t>
          </a:r>
          <a:endParaRPr lang="en-MY" sz="2400" b="1" kern="1200" dirty="0"/>
        </a:p>
      </dsp:txBody>
      <dsp:txXfrm>
        <a:off x="6296485" y="4961828"/>
        <a:ext cx="1428829" cy="1428829"/>
      </dsp:txXfrm>
    </dsp:sp>
    <dsp:sp modelId="{5F2ACB52-0BD2-4029-AE88-B0F9F72E06E1}">
      <dsp:nvSpPr>
        <dsp:cNvPr id="0" name=""/>
        <dsp:cNvSpPr/>
      </dsp:nvSpPr>
      <dsp:spPr>
        <a:xfrm rot="10800000">
          <a:off x="5242049" y="5335254"/>
          <a:ext cx="536018" cy="6819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MY" sz="2400" b="1" kern="1200"/>
        </a:p>
      </dsp:txBody>
      <dsp:txXfrm rot="10800000">
        <a:off x="5402854" y="5471649"/>
        <a:ext cx="375213" cy="409185"/>
      </dsp:txXfrm>
    </dsp:sp>
    <dsp:sp modelId="{F7B2F4BF-FEC5-495D-9BD7-149C601F904F}">
      <dsp:nvSpPr>
        <dsp:cNvPr id="0" name=""/>
        <dsp:cNvSpPr/>
      </dsp:nvSpPr>
      <dsp:spPr>
        <a:xfrm>
          <a:off x="2968541" y="4665908"/>
          <a:ext cx="2020669" cy="202066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Implemen-tation</a:t>
          </a:r>
          <a:endParaRPr lang="en-MY" sz="2400" b="1" kern="1200" dirty="0"/>
        </a:p>
      </dsp:txBody>
      <dsp:txXfrm>
        <a:off x="3264461" y="4961828"/>
        <a:ext cx="1428829" cy="1428829"/>
      </dsp:txXfrm>
    </dsp:sp>
    <dsp:sp modelId="{027D3A7A-ADA7-4828-BDE4-86A5FB6104EA}">
      <dsp:nvSpPr>
        <dsp:cNvPr id="0" name=""/>
        <dsp:cNvSpPr/>
      </dsp:nvSpPr>
      <dsp:spPr>
        <a:xfrm rot="15120000">
          <a:off x="3247081" y="3907869"/>
          <a:ext cx="536018" cy="68197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MY" sz="2400" b="1" kern="1200"/>
        </a:p>
      </dsp:txBody>
      <dsp:txXfrm rot="10800000">
        <a:off x="3352329" y="4120731"/>
        <a:ext cx="375213" cy="409185"/>
      </dsp:txXfrm>
    </dsp:sp>
    <dsp:sp modelId="{7DC2EC08-F77A-4C1D-BCF2-B94F786202D9}">
      <dsp:nvSpPr>
        <dsp:cNvPr id="0" name=""/>
        <dsp:cNvSpPr/>
      </dsp:nvSpPr>
      <dsp:spPr>
        <a:xfrm>
          <a:off x="2031594" y="1782281"/>
          <a:ext cx="2020669" cy="202066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Evaluation/audit/ reporting</a:t>
          </a:r>
          <a:endParaRPr lang="en-MY" sz="2400" b="1" kern="1200" dirty="0"/>
        </a:p>
      </dsp:txBody>
      <dsp:txXfrm>
        <a:off x="2327514" y="2078201"/>
        <a:ext cx="1428829" cy="1428829"/>
      </dsp:txXfrm>
    </dsp:sp>
    <dsp:sp modelId="{FDCCAFFA-DEA6-410A-BBC0-C5CC6064686B}">
      <dsp:nvSpPr>
        <dsp:cNvPr id="0" name=""/>
        <dsp:cNvSpPr/>
      </dsp:nvSpPr>
      <dsp:spPr>
        <a:xfrm rot="19440000">
          <a:off x="3988126" y="1569455"/>
          <a:ext cx="536018" cy="68197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MY" sz="2400" b="1" kern="1200"/>
        </a:p>
      </dsp:txBody>
      <dsp:txXfrm>
        <a:off x="4003482" y="1753109"/>
        <a:ext cx="375213" cy="40918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37854-2FB6-4C3C-82A2-B67842A2975F}" type="datetimeFigureOut">
              <a:rPr lang="en-MY" smtClean="0"/>
              <a:t>5/8/2024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CCE84-621C-4B3E-BA19-A5172D2D7607}" type="slidenum">
              <a:rPr lang="en-MY" smtClean="0"/>
              <a:t>‹#›</a:t>
            </a:fld>
            <a:endParaRPr lang="en-MY"/>
          </a:p>
        </p:txBody>
      </p:sp>
    </p:spTree>
    <p:extLst>
      <p:ext uri="{BB962C8B-B14F-4D97-AF65-F5344CB8AC3E}">
        <p14:creationId xmlns:p14="http://schemas.microsoft.com/office/powerpoint/2010/main" val="340927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14</a:t>
            </a:fld>
            <a:endParaRPr lang="en-MY"/>
          </a:p>
        </p:txBody>
      </p:sp>
    </p:spTree>
    <p:extLst>
      <p:ext uri="{BB962C8B-B14F-4D97-AF65-F5344CB8AC3E}">
        <p14:creationId xmlns:p14="http://schemas.microsoft.com/office/powerpoint/2010/main" val="170570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10000"/>
              </a:lnSpc>
              <a:spcBef>
                <a:spcPts val="740"/>
              </a:spcBef>
              <a:spcAft>
                <a:spcPts val="0"/>
              </a:spcAft>
              <a:buClr>
                <a:srgbClr val="2A1A00"/>
              </a:buClr>
              <a:buSzTx/>
              <a:buFontTx/>
              <a:buNone/>
              <a:tabLst/>
              <a:defRPr/>
            </a:pPr>
            <a:endParaRPr kumimoji="0" lang="en-GB" sz="1200" b="1" i="0" u="none" strike="noStrike" kern="0" cap="none" spc="0" normalizeH="0" baseline="0" noProof="0" dirty="0">
              <a:ln>
                <a:noFill/>
              </a:ln>
              <a:solidFill>
                <a:srgbClr val="FFFFFF"/>
              </a:solidFill>
              <a:effectLst/>
              <a:uLnTx/>
              <a:uFillTx/>
              <a:latin typeface="Myriad Pro" panose="020B0503030403020204" pitchFamily="34" charset="0"/>
              <a:ea typeface="ＭＳ Ｐゴシック" charset="0"/>
              <a:cs typeface="+mn-cs"/>
            </a:endParaRPr>
          </a:p>
          <a:p>
            <a:endParaRPr lang="en-MY" dirty="0"/>
          </a:p>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15</a:t>
            </a:fld>
            <a:endParaRPr lang="en-MY"/>
          </a:p>
        </p:txBody>
      </p:sp>
    </p:spTree>
    <p:extLst>
      <p:ext uri="{BB962C8B-B14F-4D97-AF65-F5344CB8AC3E}">
        <p14:creationId xmlns:p14="http://schemas.microsoft.com/office/powerpoint/2010/main" val="153827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10000"/>
              </a:lnSpc>
              <a:spcBef>
                <a:spcPts val="740"/>
              </a:spcBef>
              <a:spcAft>
                <a:spcPts val="0"/>
              </a:spcAft>
              <a:buClr>
                <a:srgbClr val="2A1A00"/>
              </a:buClr>
              <a:buSzTx/>
              <a:buFontTx/>
              <a:buNone/>
              <a:tabLst/>
              <a:defRPr/>
            </a:pPr>
            <a:endParaRPr kumimoji="0" lang="en-GB" sz="1200" b="1" i="0" u="none" strike="noStrike" kern="0" cap="none" spc="0" normalizeH="0" baseline="0" noProof="0" dirty="0">
              <a:ln>
                <a:noFill/>
              </a:ln>
              <a:solidFill>
                <a:srgbClr val="FFFFFF"/>
              </a:solidFill>
              <a:effectLst/>
              <a:uLnTx/>
              <a:uFillTx/>
              <a:latin typeface="Myriad Pro" panose="020B0503030403020204" pitchFamily="34" charset="0"/>
              <a:ea typeface="ＭＳ Ｐゴシック" charset="0"/>
              <a:cs typeface="+mn-cs"/>
            </a:endParaRPr>
          </a:p>
          <a:p>
            <a:endParaRPr lang="en-MY" dirty="0"/>
          </a:p>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16</a:t>
            </a:fld>
            <a:endParaRPr lang="en-MY"/>
          </a:p>
        </p:txBody>
      </p:sp>
    </p:spTree>
    <p:extLst>
      <p:ext uri="{BB962C8B-B14F-4D97-AF65-F5344CB8AC3E}">
        <p14:creationId xmlns:p14="http://schemas.microsoft.com/office/powerpoint/2010/main" val="336143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10000"/>
              </a:lnSpc>
              <a:spcBef>
                <a:spcPts val="740"/>
              </a:spcBef>
              <a:spcAft>
                <a:spcPts val="0"/>
              </a:spcAft>
              <a:buClr>
                <a:srgbClr val="2A1A00"/>
              </a:buClr>
              <a:buSzTx/>
              <a:buFontTx/>
              <a:buNone/>
              <a:tabLst/>
              <a:defRPr/>
            </a:pPr>
            <a:endParaRPr kumimoji="0" lang="en-GB" sz="1200" b="1" i="0" u="none" strike="noStrike" kern="0" cap="none" spc="0" normalizeH="0" baseline="0" noProof="0" dirty="0">
              <a:ln>
                <a:noFill/>
              </a:ln>
              <a:solidFill>
                <a:srgbClr val="FFFFFF"/>
              </a:solidFill>
              <a:effectLst/>
              <a:uLnTx/>
              <a:uFillTx/>
              <a:latin typeface="Myriad Pro" panose="020B0503030403020204" pitchFamily="34" charset="0"/>
              <a:ea typeface="ＭＳ Ｐゴシック" charset="0"/>
              <a:cs typeface="+mn-cs"/>
            </a:endParaRPr>
          </a:p>
          <a:p>
            <a:endParaRPr lang="en-MY" dirty="0"/>
          </a:p>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17</a:t>
            </a:fld>
            <a:endParaRPr lang="en-MY"/>
          </a:p>
        </p:txBody>
      </p:sp>
    </p:spTree>
    <p:extLst>
      <p:ext uri="{BB962C8B-B14F-4D97-AF65-F5344CB8AC3E}">
        <p14:creationId xmlns:p14="http://schemas.microsoft.com/office/powerpoint/2010/main" val="27007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10000"/>
              </a:lnSpc>
              <a:spcBef>
                <a:spcPts val="740"/>
              </a:spcBef>
              <a:spcAft>
                <a:spcPts val="0"/>
              </a:spcAft>
              <a:buClr>
                <a:srgbClr val="2A1A00"/>
              </a:buClr>
              <a:buSzTx/>
              <a:buFontTx/>
              <a:buNone/>
              <a:tabLst/>
              <a:defRPr/>
            </a:pPr>
            <a:endParaRPr kumimoji="0" lang="en-GB" sz="1200" b="1" i="0" u="none" strike="noStrike" kern="0" cap="none" spc="0" normalizeH="0" baseline="0" noProof="0" dirty="0">
              <a:ln>
                <a:noFill/>
              </a:ln>
              <a:solidFill>
                <a:srgbClr val="FFFFFF"/>
              </a:solidFill>
              <a:effectLst/>
              <a:uLnTx/>
              <a:uFillTx/>
              <a:latin typeface="Myriad Pro" panose="020B0503030403020204" pitchFamily="34" charset="0"/>
              <a:ea typeface="ＭＳ Ｐゴシック" charset="0"/>
              <a:cs typeface="+mn-cs"/>
            </a:endParaRPr>
          </a:p>
          <a:p>
            <a:endParaRPr lang="en-MY" dirty="0"/>
          </a:p>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18</a:t>
            </a:fld>
            <a:endParaRPr lang="en-MY"/>
          </a:p>
        </p:txBody>
      </p:sp>
    </p:spTree>
    <p:extLst>
      <p:ext uri="{BB962C8B-B14F-4D97-AF65-F5344CB8AC3E}">
        <p14:creationId xmlns:p14="http://schemas.microsoft.com/office/powerpoint/2010/main" val="172240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20</a:t>
            </a:fld>
            <a:endParaRPr lang="en-MY"/>
          </a:p>
        </p:txBody>
      </p:sp>
    </p:spTree>
    <p:extLst>
      <p:ext uri="{BB962C8B-B14F-4D97-AF65-F5344CB8AC3E}">
        <p14:creationId xmlns:p14="http://schemas.microsoft.com/office/powerpoint/2010/main" val="3444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21</a:t>
            </a:fld>
            <a:endParaRPr lang="en-MY"/>
          </a:p>
        </p:txBody>
      </p:sp>
    </p:spTree>
    <p:extLst>
      <p:ext uri="{BB962C8B-B14F-4D97-AF65-F5344CB8AC3E}">
        <p14:creationId xmlns:p14="http://schemas.microsoft.com/office/powerpoint/2010/main" val="99155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30C9C9C5-A12A-447B-8D72-F0F0B1F4BD8E}" type="slidenum">
              <a:rPr lang="en-MY" smtClean="0"/>
              <a:t>22</a:t>
            </a:fld>
            <a:endParaRPr lang="en-MY"/>
          </a:p>
        </p:txBody>
      </p:sp>
    </p:spTree>
    <p:extLst>
      <p:ext uri="{BB962C8B-B14F-4D97-AF65-F5344CB8AC3E}">
        <p14:creationId xmlns:p14="http://schemas.microsoft.com/office/powerpoint/2010/main" val="116988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30C9C9C5-A12A-447B-8D72-F0F0B1F4BD8E}" type="slidenum">
              <a:rPr lang="en-MY" smtClean="0"/>
              <a:t>23</a:t>
            </a:fld>
            <a:endParaRPr lang="en-MY"/>
          </a:p>
        </p:txBody>
      </p:sp>
    </p:spTree>
    <p:extLst>
      <p:ext uri="{BB962C8B-B14F-4D97-AF65-F5344CB8AC3E}">
        <p14:creationId xmlns:p14="http://schemas.microsoft.com/office/powerpoint/2010/main" val="270189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24</a:t>
            </a:fld>
            <a:endParaRPr lang="en-MY"/>
          </a:p>
        </p:txBody>
      </p:sp>
    </p:spTree>
    <p:extLst>
      <p:ext uri="{BB962C8B-B14F-4D97-AF65-F5344CB8AC3E}">
        <p14:creationId xmlns:p14="http://schemas.microsoft.com/office/powerpoint/2010/main" val="7542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CCE84-621C-4B3E-BA19-A5172D2D7607}" type="slidenum">
              <a:rPr lang="en-MY" smtClean="0"/>
              <a:t>4</a:t>
            </a:fld>
            <a:endParaRPr lang="en-MY"/>
          </a:p>
        </p:txBody>
      </p:sp>
    </p:spTree>
    <p:extLst>
      <p:ext uri="{BB962C8B-B14F-4D97-AF65-F5344CB8AC3E}">
        <p14:creationId xmlns:p14="http://schemas.microsoft.com/office/powerpoint/2010/main" val="75376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26</a:t>
            </a:fld>
            <a:endParaRPr lang="en-MY"/>
          </a:p>
        </p:txBody>
      </p:sp>
    </p:spTree>
    <p:extLst>
      <p:ext uri="{BB962C8B-B14F-4D97-AF65-F5344CB8AC3E}">
        <p14:creationId xmlns:p14="http://schemas.microsoft.com/office/powerpoint/2010/main" val="379592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10000"/>
              </a:lnSpc>
              <a:spcBef>
                <a:spcPts val="740"/>
              </a:spcBef>
              <a:spcAft>
                <a:spcPts val="0"/>
              </a:spcAft>
              <a:buClr>
                <a:srgbClr val="2A1A00"/>
              </a:buClr>
              <a:buSzTx/>
              <a:buFontTx/>
              <a:buNone/>
              <a:tabLst/>
              <a:defRPr/>
            </a:pPr>
            <a:endParaRPr kumimoji="0" lang="en-GB" sz="1200" b="1" i="0" u="none" strike="noStrike" kern="0" cap="none" spc="0" normalizeH="0" baseline="0" noProof="0" dirty="0">
              <a:ln>
                <a:noFill/>
              </a:ln>
              <a:solidFill>
                <a:srgbClr val="FFFFFF"/>
              </a:solidFill>
              <a:effectLst/>
              <a:uLnTx/>
              <a:uFillTx/>
              <a:latin typeface="Myriad Pro" panose="020B0503030403020204" pitchFamily="34" charset="0"/>
              <a:ea typeface="ＭＳ Ｐゴシック" charset="0"/>
              <a:cs typeface="+mn-cs"/>
            </a:endParaRPr>
          </a:p>
          <a:p>
            <a:endParaRPr lang="en-MY" dirty="0"/>
          </a:p>
          <a:p>
            <a:endParaRPr lang="en-MY" dirty="0"/>
          </a:p>
        </p:txBody>
      </p:sp>
      <p:sp>
        <p:nvSpPr>
          <p:cNvPr id="4" name="Slide Number Placeholder 3"/>
          <p:cNvSpPr>
            <a:spLocks noGrp="1"/>
          </p:cNvSpPr>
          <p:nvPr>
            <p:ph type="sldNum" sz="quarter" idx="5"/>
          </p:nvPr>
        </p:nvSpPr>
        <p:spPr/>
        <p:txBody>
          <a:bodyPr/>
          <a:lstStyle/>
          <a:p>
            <a:fld id="{30C9C9C5-A12A-447B-8D72-F0F0B1F4BD8E}" type="slidenum">
              <a:rPr lang="en-MY" smtClean="0"/>
              <a:t>5</a:t>
            </a:fld>
            <a:endParaRPr lang="en-MY"/>
          </a:p>
        </p:txBody>
      </p:sp>
    </p:spTree>
    <p:extLst>
      <p:ext uri="{BB962C8B-B14F-4D97-AF65-F5344CB8AC3E}">
        <p14:creationId xmlns:p14="http://schemas.microsoft.com/office/powerpoint/2010/main" val="231016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E3CCE84-621C-4B3E-BA19-A5172D2D7607}" type="slidenum">
              <a:rPr lang="en-MY" smtClean="0"/>
              <a:t>6</a:t>
            </a:fld>
            <a:endParaRPr lang="en-MY"/>
          </a:p>
        </p:txBody>
      </p:sp>
    </p:spTree>
    <p:extLst>
      <p:ext uri="{BB962C8B-B14F-4D97-AF65-F5344CB8AC3E}">
        <p14:creationId xmlns:p14="http://schemas.microsoft.com/office/powerpoint/2010/main" val="141605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E6948-46AA-BE49-BD7C-3FB3DF360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33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1E3CCE84-621C-4B3E-BA19-A5172D2D7607}" type="slidenum">
              <a:rPr lang="en-MY" smtClean="0"/>
              <a:t>10</a:t>
            </a:fld>
            <a:endParaRPr lang="en-MY"/>
          </a:p>
        </p:txBody>
      </p:sp>
    </p:spTree>
    <p:extLst>
      <p:ext uri="{BB962C8B-B14F-4D97-AF65-F5344CB8AC3E}">
        <p14:creationId xmlns:p14="http://schemas.microsoft.com/office/powerpoint/2010/main" val="111891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1E3CCE84-621C-4B3E-BA19-A5172D2D7607}" type="slidenum">
              <a:rPr lang="en-MY" smtClean="0"/>
              <a:t>11</a:t>
            </a:fld>
            <a:endParaRPr lang="en-MY"/>
          </a:p>
        </p:txBody>
      </p:sp>
    </p:spTree>
    <p:extLst>
      <p:ext uri="{BB962C8B-B14F-4D97-AF65-F5344CB8AC3E}">
        <p14:creationId xmlns:p14="http://schemas.microsoft.com/office/powerpoint/2010/main" val="429079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1E3CCE84-621C-4B3E-BA19-A5172D2D7607}" type="slidenum">
              <a:rPr lang="en-MY" smtClean="0"/>
              <a:t>12</a:t>
            </a:fld>
            <a:endParaRPr lang="en-MY"/>
          </a:p>
        </p:txBody>
      </p:sp>
    </p:spTree>
    <p:extLst>
      <p:ext uri="{BB962C8B-B14F-4D97-AF65-F5344CB8AC3E}">
        <p14:creationId xmlns:p14="http://schemas.microsoft.com/office/powerpoint/2010/main" val="247730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1E3CCE84-621C-4B3E-BA19-A5172D2D7607}" type="slidenum">
              <a:rPr lang="en-MY" smtClean="0"/>
              <a:t>13</a:t>
            </a:fld>
            <a:endParaRPr lang="en-MY"/>
          </a:p>
        </p:txBody>
      </p:sp>
    </p:spTree>
    <p:extLst>
      <p:ext uri="{BB962C8B-B14F-4D97-AF65-F5344CB8AC3E}">
        <p14:creationId xmlns:p14="http://schemas.microsoft.com/office/powerpoint/2010/main" val="131605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6.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4.png"/><Relationship Id="rId7" Type="http://schemas.openxmlformats.org/officeDocument/2006/relationships/image" Target="../media/image7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6.png"/><Relationship Id="rId4" Type="http://schemas.openxmlformats.org/officeDocument/2006/relationships/image" Target="../media/image42.svg"/><Relationship Id="rId9" Type="http://schemas.openxmlformats.org/officeDocument/2006/relationships/image" Target="../media/image78.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hyperlink" Target="https://sdgs.un.org/goals" TargetMode="External"/><Relationship Id="rId3" Type="http://schemas.openxmlformats.org/officeDocument/2006/relationships/image" Target="../media/image4.png"/><Relationship Id="rId7" Type="http://schemas.openxmlformats.org/officeDocument/2006/relationships/hyperlink" Target="https://documents-dds-ny.un.org/doc/UNDOC/GEN/N15/291/89/PDF/N1529189.pdf?OpenElemen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6.png"/><Relationship Id="rId10" Type="http://schemas.openxmlformats.org/officeDocument/2006/relationships/hyperlink" Target="https://documents-dds-ny.un.org/doc/UNDOC/GEN/N11/476/10/PDF/N1147610.pdf?OpenElement" TargetMode="External"/><Relationship Id="rId4" Type="http://schemas.openxmlformats.org/officeDocument/2006/relationships/image" Target="../media/image42.svg"/><Relationship Id="rId9" Type="http://schemas.openxmlformats.org/officeDocument/2006/relationships/hyperlink" Target="https://documents-dds-ny.un.org/doc/UNDOC/GEN/N16/241/59/PDF/N1624159.pdf?OpenElem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6.png"/><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png"/><Relationship Id="rId7"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6.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Data" Target="../diagrams/data2.xml"/><Relationship Id="rId11" Type="http://schemas.openxmlformats.org/officeDocument/2006/relationships/image" Target="../media/image86.png"/><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42.sv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6.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6.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6.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3.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92.png"/><Relationship Id="rId5" Type="http://schemas.openxmlformats.org/officeDocument/2006/relationships/image" Target="../media/image6.png"/><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42.sv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svg"/></Relationships>
</file>

<file path=ppt/slides/_rels/slide28.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94.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sv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emf"/><Relationship Id="rId3" Type="http://schemas.openxmlformats.org/officeDocument/2006/relationships/image" Target="../media/image6.png"/><Relationship Id="rId7" Type="http://schemas.openxmlformats.org/officeDocument/2006/relationships/image" Target="../media/image44.svg"/><Relationship Id="rId12" Type="http://schemas.openxmlformats.org/officeDocument/2006/relationships/image" Target="../media/image48.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7.svg"/><Relationship Id="rId5" Type="http://schemas.openxmlformats.org/officeDocument/2006/relationships/image" Target="../media/image42.svg"/><Relationship Id="rId10" Type="http://schemas.openxmlformats.org/officeDocument/2006/relationships/image" Target="../media/image46.png"/><Relationship Id="rId4" Type="http://schemas.openxmlformats.org/officeDocument/2006/relationships/image" Target="../media/image4.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62.png"/><Relationship Id="rId4" Type="http://schemas.openxmlformats.org/officeDocument/2006/relationships/diagramLayout" Target="../diagrams/layout1.xml"/><Relationship Id="rId9"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png"/><Relationship Id="rId7"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8"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51483" y="-1"/>
            <a:ext cx="18439483" cy="13018230"/>
          </a:xfrm>
          <a:custGeom>
            <a:avLst/>
            <a:gdLst/>
            <a:ahLst/>
            <a:cxnLst/>
            <a:rect l="l" t="t" r="r" b="b"/>
            <a:pathLst>
              <a:path w="18439483" h="18439483" extrusionOk="0">
                <a:moveTo>
                  <a:pt x="0" y="0"/>
                </a:moveTo>
                <a:lnTo>
                  <a:pt x="18439483" y="0"/>
                </a:lnTo>
                <a:lnTo>
                  <a:pt x="18439483" y="18439483"/>
                </a:lnTo>
                <a:lnTo>
                  <a:pt x="0" y="18439483"/>
                </a:lnTo>
                <a:lnTo>
                  <a:pt x="0" y="0"/>
                </a:lnTo>
                <a:close/>
              </a:path>
            </a:pathLst>
          </a:custGeom>
          <a:blipFill rotWithShape="1">
            <a:blip r:embed="rId3">
              <a:alphaModFix/>
            </a:blip>
            <a:stretch>
              <a:fillRect/>
            </a:stretch>
          </a:blipFill>
          <a:ln>
            <a:noFill/>
          </a:ln>
        </p:spPr>
        <p:txBody>
          <a:bodyPr/>
          <a:lstStyle/>
          <a:p>
            <a:endParaRPr lang="en-MY"/>
          </a:p>
        </p:txBody>
      </p:sp>
      <p:sp>
        <p:nvSpPr>
          <p:cNvPr id="85" name="Google Shape;85;p1"/>
          <p:cNvSpPr/>
          <p:nvPr/>
        </p:nvSpPr>
        <p:spPr>
          <a:xfrm rot="2688441">
            <a:off x="12064852" y="-3021035"/>
            <a:ext cx="10732844" cy="9941299"/>
          </a:xfrm>
          <a:custGeom>
            <a:avLst/>
            <a:gdLst/>
            <a:ahLst/>
            <a:cxnLst/>
            <a:rect l="l" t="t" r="r" b="b"/>
            <a:pathLst>
              <a:path w="10732844" h="9941299" extrusionOk="0">
                <a:moveTo>
                  <a:pt x="0" y="0"/>
                </a:moveTo>
                <a:lnTo>
                  <a:pt x="10732844" y="0"/>
                </a:lnTo>
                <a:lnTo>
                  <a:pt x="10732844" y="9941298"/>
                </a:lnTo>
                <a:lnTo>
                  <a:pt x="0" y="9941298"/>
                </a:lnTo>
                <a:lnTo>
                  <a:pt x="0" y="0"/>
                </a:lnTo>
                <a:close/>
              </a:path>
            </a:pathLst>
          </a:custGeom>
          <a:blipFill rotWithShape="1">
            <a:blip r:embed="rId4">
              <a:alphaModFix/>
            </a:blip>
            <a:stretch>
              <a:fillRect t="-36" b="-35"/>
            </a:stretch>
          </a:blipFill>
          <a:ln>
            <a:noFill/>
          </a:ln>
        </p:spPr>
        <p:txBody>
          <a:bodyPr/>
          <a:lstStyle/>
          <a:p>
            <a:endParaRPr lang="en-MY"/>
          </a:p>
        </p:txBody>
      </p:sp>
      <p:grpSp>
        <p:nvGrpSpPr>
          <p:cNvPr id="86" name="Google Shape;86;p1"/>
          <p:cNvGrpSpPr/>
          <p:nvPr/>
        </p:nvGrpSpPr>
        <p:grpSpPr>
          <a:xfrm>
            <a:off x="-1304216" y="0"/>
            <a:ext cx="1747141" cy="11328024"/>
            <a:chOff x="0" y="0"/>
            <a:chExt cx="2329521" cy="15104032"/>
          </a:xfrm>
        </p:grpSpPr>
        <p:sp>
          <p:nvSpPr>
            <p:cNvPr id="87" name="Google Shape;87;p1"/>
            <p:cNvSpPr/>
            <p:nvPr/>
          </p:nvSpPr>
          <p:spPr>
            <a:xfrm rot="10800000" flipH="1">
              <a:off x="0" y="0"/>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sp>
          <p:nvSpPr>
            <p:cNvPr id="88" name="Google Shape;88;p1"/>
            <p:cNvSpPr/>
            <p:nvPr/>
          </p:nvSpPr>
          <p:spPr>
            <a:xfrm rot="10800000" flipH="1">
              <a:off x="0" y="4315438"/>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sp>
          <p:nvSpPr>
            <p:cNvPr id="89" name="Google Shape;89;p1"/>
            <p:cNvSpPr/>
            <p:nvPr/>
          </p:nvSpPr>
          <p:spPr>
            <a:xfrm rot="10800000" flipH="1">
              <a:off x="0" y="6473156"/>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sp>
          <p:nvSpPr>
            <p:cNvPr id="90" name="Google Shape;90;p1"/>
            <p:cNvSpPr/>
            <p:nvPr/>
          </p:nvSpPr>
          <p:spPr>
            <a:xfrm rot="10800000" flipH="1">
              <a:off x="0" y="8630875"/>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sp>
          <p:nvSpPr>
            <p:cNvPr id="91" name="Google Shape;91;p1"/>
            <p:cNvSpPr/>
            <p:nvPr/>
          </p:nvSpPr>
          <p:spPr>
            <a:xfrm rot="10800000" flipH="1">
              <a:off x="0" y="10788594"/>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sp>
          <p:nvSpPr>
            <p:cNvPr id="92" name="Google Shape;92;p1"/>
            <p:cNvSpPr/>
            <p:nvPr/>
          </p:nvSpPr>
          <p:spPr>
            <a:xfrm rot="10800000" flipH="1">
              <a:off x="0" y="12946313"/>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sp>
          <p:nvSpPr>
            <p:cNvPr id="93" name="Google Shape;93;p1"/>
            <p:cNvSpPr/>
            <p:nvPr/>
          </p:nvSpPr>
          <p:spPr>
            <a:xfrm rot="10800000" flipH="1">
              <a:off x="0" y="2157719"/>
              <a:ext cx="2329521" cy="2157719"/>
            </a:xfrm>
            <a:custGeom>
              <a:avLst/>
              <a:gdLst/>
              <a:ahLst/>
              <a:cxnLst/>
              <a:rect l="l" t="t" r="r" b="b"/>
              <a:pathLst>
                <a:path w="2329521" h="2157719" extrusionOk="0">
                  <a:moveTo>
                    <a:pt x="2329521" y="0"/>
                  </a:moveTo>
                  <a:lnTo>
                    <a:pt x="0" y="0"/>
                  </a:lnTo>
                  <a:lnTo>
                    <a:pt x="0" y="2157719"/>
                  </a:lnTo>
                  <a:lnTo>
                    <a:pt x="2329521" y="2157719"/>
                  </a:lnTo>
                  <a:lnTo>
                    <a:pt x="2329521" y="0"/>
                  </a:lnTo>
                  <a:close/>
                </a:path>
              </a:pathLst>
            </a:custGeom>
            <a:blipFill rotWithShape="1">
              <a:blip r:embed="rId4">
                <a:alphaModFix/>
              </a:blip>
              <a:stretch>
                <a:fillRect l="-124" r="-125"/>
              </a:stretch>
            </a:blipFill>
            <a:ln>
              <a:noFill/>
            </a:ln>
          </p:spPr>
          <p:txBody>
            <a:bodyPr/>
            <a:lstStyle/>
            <a:p>
              <a:endParaRPr lang="en-MY"/>
            </a:p>
          </p:txBody>
        </p:sp>
      </p:grpSp>
      <p:grpSp>
        <p:nvGrpSpPr>
          <p:cNvPr id="94" name="Google Shape;94;p1"/>
          <p:cNvGrpSpPr/>
          <p:nvPr/>
        </p:nvGrpSpPr>
        <p:grpSpPr>
          <a:xfrm>
            <a:off x="1159713" y="2607443"/>
            <a:ext cx="9272756" cy="3707276"/>
            <a:chOff x="268265" y="-1588059"/>
            <a:chExt cx="12363674" cy="4943034"/>
          </a:xfrm>
        </p:grpSpPr>
        <p:sp>
          <p:nvSpPr>
            <p:cNvPr id="95" name="Google Shape;95;p1"/>
            <p:cNvSpPr txBox="1"/>
            <p:nvPr/>
          </p:nvSpPr>
          <p:spPr>
            <a:xfrm>
              <a:off x="566264" y="2436004"/>
              <a:ext cx="12065675" cy="918971"/>
            </a:xfrm>
            <a:prstGeom prst="rect">
              <a:avLst/>
            </a:prstGeom>
            <a:noFill/>
            <a:ln>
              <a:noFill/>
            </a:ln>
          </p:spPr>
          <p:txBody>
            <a:bodyPr spcFirstLastPara="1" wrap="square" lIns="0" tIns="0" rIns="0" bIns="0" anchor="t" anchorCtr="0">
              <a:spAutoFit/>
            </a:bodyPr>
            <a:lstStyle/>
            <a:p>
              <a:pPr algn="ctr">
                <a:lnSpc>
                  <a:spcPct val="140012"/>
                </a:lnSpc>
              </a:pPr>
              <a:r>
                <a:rPr lang="en-US" sz="3150" b="0" i="0" u="none" strike="noStrike" cap="none" dirty="0">
                  <a:solidFill>
                    <a:srgbClr val="2A2E3A"/>
                  </a:solidFill>
                  <a:latin typeface="Arial"/>
                  <a:ea typeface="Arial"/>
                  <a:cs typeface="Arial"/>
                  <a:sym typeface="Arial"/>
                </a:rPr>
                <a:t>Session 1 </a:t>
              </a:r>
              <a:r>
                <a:rPr lang="en-US" sz="3150" dirty="0">
                  <a:solidFill>
                    <a:srgbClr val="2A2E3A"/>
                  </a:solidFill>
                  <a:latin typeface="Arial"/>
                  <a:ea typeface="Arial"/>
                  <a:cs typeface="Arial"/>
                  <a:sym typeface="Arial"/>
                </a:rPr>
                <a:t>– 9.00am</a:t>
              </a:r>
              <a:r>
                <a:rPr lang="en-US" sz="3150" b="0" i="0" u="none" strike="noStrike" cap="none" dirty="0">
                  <a:solidFill>
                    <a:srgbClr val="2A2E3A"/>
                  </a:solidFill>
                  <a:latin typeface="Arial"/>
                  <a:ea typeface="Arial"/>
                  <a:cs typeface="Arial"/>
                  <a:sym typeface="Arial"/>
                </a:rPr>
                <a:t> - 10.00am</a:t>
              </a:r>
              <a:endParaRPr sz="3150" dirty="0"/>
            </a:p>
          </p:txBody>
        </p:sp>
        <p:sp>
          <p:nvSpPr>
            <p:cNvPr id="96" name="Google Shape;96;p1"/>
            <p:cNvSpPr txBox="1"/>
            <p:nvPr/>
          </p:nvSpPr>
          <p:spPr>
            <a:xfrm>
              <a:off x="268265" y="-1588059"/>
              <a:ext cx="12065699" cy="443198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500" b="0" i="0" u="none" strike="noStrike" cap="none">
                  <a:solidFill>
                    <a:srgbClr val="2A2E3A"/>
                  </a:solidFill>
                  <a:latin typeface="Arial"/>
                  <a:ea typeface="Arial"/>
                  <a:cs typeface="Arial"/>
                  <a:sym typeface="Arial"/>
                </a:rPr>
                <a:t>Sustainable Development Agenda, Governance, Implementation status and Reporting in Malaysia and Internationally</a:t>
              </a:r>
              <a:endParaRPr/>
            </a:p>
          </p:txBody>
        </p:sp>
      </p:grpSp>
      <p:sp>
        <p:nvSpPr>
          <p:cNvPr id="97" name="Google Shape;97;p1"/>
          <p:cNvSpPr/>
          <p:nvPr/>
        </p:nvSpPr>
        <p:spPr>
          <a:xfrm rot="-8165854">
            <a:off x="12268654" y="8679672"/>
            <a:ext cx="4163751" cy="3856675"/>
          </a:xfrm>
          <a:custGeom>
            <a:avLst/>
            <a:gdLst/>
            <a:ahLst/>
            <a:cxnLst/>
            <a:rect l="l" t="t" r="r" b="b"/>
            <a:pathLst>
              <a:path w="4163751" h="3856675" extrusionOk="0">
                <a:moveTo>
                  <a:pt x="0" y="0"/>
                </a:moveTo>
                <a:lnTo>
                  <a:pt x="4163751" y="0"/>
                </a:lnTo>
                <a:lnTo>
                  <a:pt x="4163751" y="3856675"/>
                </a:lnTo>
                <a:lnTo>
                  <a:pt x="0" y="3856675"/>
                </a:lnTo>
                <a:lnTo>
                  <a:pt x="0" y="0"/>
                </a:lnTo>
                <a:close/>
              </a:path>
            </a:pathLst>
          </a:custGeom>
          <a:blipFill rotWithShape="1">
            <a:blip r:embed="rId4">
              <a:alphaModFix/>
            </a:blip>
            <a:stretch>
              <a:fillRect t="-36" b="-35"/>
            </a:stretch>
          </a:blipFill>
          <a:ln>
            <a:noFill/>
          </a:ln>
        </p:spPr>
        <p:txBody>
          <a:bodyPr/>
          <a:lstStyle/>
          <a:p>
            <a:endParaRPr lang="en-MY"/>
          </a:p>
        </p:txBody>
      </p:sp>
      <p:grpSp>
        <p:nvGrpSpPr>
          <p:cNvPr id="98" name="Google Shape;98;p1"/>
          <p:cNvGrpSpPr/>
          <p:nvPr/>
        </p:nvGrpSpPr>
        <p:grpSpPr>
          <a:xfrm>
            <a:off x="10523359" y="1961951"/>
            <a:ext cx="6907914" cy="6907914"/>
            <a:chOff x="10523359" y="1961951"/>
            <a:chExt cx="6907914" cy="6907914"/>
          </a:xfrm>
        </p:grpSpPr>
        <p:grpSp>
          <p:nvGrpSpPr>
            <p:cNvPr id="99" name="Google Shape;99;p1"/>
            <p:cNvGrpSpPr/>
            <p:nvPr/>
          </p:nvGrpSpPr>
          <p:grpSpPr>
            <a:xfrm>
              <a:off x="10523359" y="1961951"/>
              <a:ext cx="6907914" cy="6907914"/>
              <a:chOff x="0" y="0"/>
              <a:chExt cx="9210551" cy="9210551"/>
            </a:xfrm>
          </p:grpSpPr>
          <p:sp>
            <p:nvSpPr>
              <p:cNvPr id="100" name="Google Shape;100;p1"/>
              <p:cNvSpPr/>
              <p:nvPr/>
            </p:nvSpPr>
            <p:spPr>
              <a:xfrm>
                <a:off x="0" y="0"/>
                <a:ext cx="9210551" cy="9210551"/>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a:stretch>
              </a:blipFill>
              <a:ln w="19050" cap="sq" cmpd="sng">
                <a:solidFill>
                  <a:srgbClr val="FF95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1"/>
              <p:cNvGrpSpPr/>
              <p:nvPr/>
            </p:nvGrpSpPr>
            <p:grpSpPr>
              <a:xfrm>
                <a:off x="3340698" y="4936081"/>
                <a:ext cx="2487465" cy="740596"/>
                <a:chOff x="0" y="0"/>
                <a:chExt cx="491351" cy="146290"/>
              </a:xfrm>
            </p:grpSpPr>
            <p:sp>
              <p:nvSpPr>
                <p:cNvPr id="102" name="Google Shape;102;p1"/>
                <p:cNvSpPr/>
                <p:nvPr/>
              </p:nvSpPr>
              <p:spPr>
                <a:xfrm>
                  <a:off x="0" y="0"/>
                  <a:ext cx="491351" cy="146290"/>
                </a:xfrm>
                <a:custGeom>
                  <a:avLst/>
                  <a:gdLst/>
                  <a:ahLst/>
                  <a:cxnLst/>
                  <a:rect l="l" t="t" r="r" b="b"/>
                  <a:pathLst>
                    <a:path w="491351" h="146290" extrusionOk="0">
                      <a:moveTo>
                        <a:pt x="73145" y="0"/>
                      </a:moveTo>
                      <a:lnTo>
                        <a:pt x="418206" y="0"/>
                      </a:lnTo>
                      <a:cubicBezTo>
                        <a:pt x="458603" y="0"/>
                        <a:pt x="491351" y="32748"/>
                        <a:pt x="491351" y="73145"/>
                      </a:cubicBezTo>
                      <a:lnTo>
                        <a:pt x="491351" y="73145"/>
                      </a:lnTo>
                      <a:cubicBezTo>
                        <a:pt x="491351" y="92545"/>
                        <a:pt x="483645" y="111149"/>
                        <a:pt x="469927" y="124867"/>
                      </a:cubicBezTo>
                      <a:cubicBezTo>
                        <a:pt x="456210" y="138584"/>
                        <a:pt x="437605" y="146290"/>
                        <a:pt x="418206" y="146290"/>
                      </a:cubicBezTo>
                      <a:lnTo>
                        <a:pt x="73145" y="146290"/>
                      </a:lnTo>
                      <a:cubicBezTo>
                        <a:pt x="32748" y="146290"/>
                        <a:pt x="0" y="113542"/>
                        <a:pt x="0" y="73145"/>
                      </a:cubicBezTo>
                      <a:lnTo>
                        <a:pt x="0" y="73145"/>
                      </a:lnTo>
                      <a:cubicBezTo>
                        <a:pt x="0" y="32748"/>
                        <a:pt x="32748" y="0"/>
                        <a:pt x="73145" y="0"/>
                      </a:cubicBezTo>
                      <a:close/>
                    </a:path>
                  </a:pathLst>
                </a:custGeom>
                <a:solidFill>
                  <a:srgbClr val="F9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0" y="19050"/>
                  <a:ext cx="491351" cy="127240"/>
                </a:xfrm>
                <a:prstGeom prst="rect">
                  <a:avLst/>
                </a:prstGeom>
                <a:noFill/>
                <a:ln>
                  <a:noFill/>
                </a:ln>
              </p:spPr>
              <p:txBody>
                <a:bodyPr spcFirstLastPara="1" wrap="square" lIns="50800" tIns="50800" rIns="50800" bIns="50800" anchor="ctr" anchorCtr="0">
                  <a:noAutofit/>
                </a:bodyPr>
                <a:lstStyle/>
                <a:p>
                  <a:pPr marL="0" marR="0" lvl="0" indent="0" algn="ctr" rtl="0">
                    <a:lnSpc>
                      <a:spcPct val="104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 name="Google Shape;104;p1"/>
              <p:cNvSpPr txBox="1"/>
              <p:nvPr/>
            </p:nvSpPr>
            <p:spPr>
              <a:xfrm>
                <a:off x="3340698" y="5012137"/>
                <a:ext cx="2543123" cy="677757"/>
              </a:xfrm>
              <a:prstGeom prst="rect">
                <a:avLst/>
              </a:prstGeom>
              <a:noFill/>
              <a:ln>
                <a:noFill/>
              </a:ln>
            </p:spPr>
            <p:txBody>
              <a:bodyPr spcFirstLastPara="1" wrap="square" lIns="0" tIns="0" rIns="0" bIns="0" anchor="t" anchorCtr="0">
                <a:spAutoFit/>
              </a:bodyPr>
              <a:lstStyle/>
              <a:p>
                <a:pPr marL="0" marR="0" lvl="0" indent="0" algn="ctr" rtl="0">
                  <a:lnSpc>
                    <a:spcPct val="136036"/>
                  </a:lnSpc>
                  <a:spcBef>
                    <a:spcPts val="0"/>
                  </a:spcBef>
                  <a:spcAft>
                    <a:spcPts val="0"/>
                  </a:spcAft>
                  <a:buNone/>
                </a:pPr>
                <a:r>
                  <a:rPr lang="en-US" sz="999" b="0" i="0" u="none" strike="noStrike" cap="none">
                    <a:solidFill>
                      <a:srgbClr val="000000"/>
                    </a:solidFill>
                    <a:latin typeface="League Spartan"/>
                    <a:ea typeface="League Spartan"/>
                    <a:cs typeface="League Spartan"/>
                    <a:sym typeface="League Spartan"/>
                  </a:rPr>
                  <a:t>Navigating Public Accounting for Sustainable Future</a:t>
                </a:r>
                <a:endParaRPr/>
              </a:p>
            </p:txBody>
          </p:sp>
        </p:grpSp>
        <p:sp>
          <p:nvSpPr>
            <p:cNvPr id="105" name="Google Shape;105;p1"/>
            <p:cNvSpPr/>
            <p:nvPr/>
          </p:nvSpPr>
          <p:spPr>
            <a:xfrm>
              <a:off x="12725400" y="4151619"/>
              <a:ext cx="2514600" cy="2226265"/>
            </a:xfrm>
            <a:prstGeom prst="flowChartConnector">
              <a:avLst/>
            </a:prstGeom>
            <a:gradFill>
              <a:gsLst>
                <a:gs pos="0">
                  <a:srgbClr val="FABF8E"/>
                </a:gs>
                <a:gs pos="45000">
                  <a:srgbClr val="FABF8E"/>
                </a:gs>
                <a:gs pos="69000">
                  <a:srgbClr val="FFE8D5"/>
                </a:gs>
                <a:gs pos="100000">
                  <a:srgbClr val="FFE8D5"/>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06" name="Google Shape;106;p1"/>
          <p:cNvGrpSpPr/>
          <p:nvPr/>
        </p:nvGrpSpPr>
        <p:grpSpPr>
          <a:xfrm>
            <a:off x="1752600" y="474669"/>
            <a:ext cx="14365735" cy="1326433"/>
            <a:chOff x="-309172" y="88752"/>
            <a:chExt cx="19154313" cy="1768578"/>
          </a:xfrm>
        </p:grpSpPr>
        <p:sp>
          <p:nvSpPr>
            <p:cNvPr id="107" name="Google Shape;107;p1"/>
            <p:cNvSpPr txBox="1"/>
            <p:nvPr/>
          </p:nvSpPr>
          <p:spPr>
            <a:xfrm>
              <a:off x="-309172" y="88752"/>
              <a:ext cx="19154313" cy="1768578"/>
            </a:xfrm>
            <a:prstGeom prst="rect">
              <a:avLst/>
            </a:prstGeom>
            <a:solidFill>
              <a:schemeClr val="lt1">
                <a:alpha val="70980"/>
              </a:schemeClr>
            </a:solidFill>
            <a:ln>
              <a:noFill/>
            </a:ln>
          </p:spPr>
          <p:txBody>
            <a:bodyPr spcFirstLastPara="1" wrap="square" lIns="50800" tIns="50800" rIns="50800" bIns="50800" anchor="ctr" anchorCtr="0">
              <a:noAutofit/>
            </a:bodyPr>
            <a:lstStyle/>
            <a:p>
              <a:pPr marL="0" marR="0" lvl="0" indent="0" algn="ctr" rtl="0">
                <a:lnSpc>
                  <a:spcPct val="94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8" name="Google Shape;108;p1"/>
            <p:cNvSpPr txBox="1"/>
            <p:nvPr/>
          </p:nvSpPr>
          <p:spPr>
            <a:xfrm>
              <a:off x="6558476" y="1411627"/>
              <a:ext cx="6089774" cy="303571"/>
            </a:xfrm>
            <a:prstGeom prst="rect">
              <a:avLst/>
            </a:prstGeom>
            <a:solidFill>
              <a:schemeClr val="lt1">
                <a:alpha val="37647"/>
              </a:schemeClr>
            </a:solidFill>
            <a:ln>
              <a:noFill/>
            </a:ln>
          </p:spPr>
          <p:txBody>
            <a:bodyPr spcFirstLastPara="1" wrap="square" lIns="0" tIns="0" rIns="0" bIns="0" anchor="t" anchorCtr="0">
              <a:spAutoFit/>
            </a:bodyPr>
            <a:lstStyle/>
            <a:p>
              <a:pPr marL="0" marR="0" lvl="0" indent="0" algn="ctr" rtl="0">
                <a:lnSpc>
                  <a:spcPct val="110035"/>
                </a:lnSpc>
                <a:spcBef>
                  <a:spcPts val="0"/>
                </a:spcBef>
                <a:spcAft>
                  <a:spcPts val="0"/>
                </a:spcAft>
                <a:buNone/>
              </a:pPr>
              <a:r>
                <a:rPr lang="en-US" sz="1704" b="0" i="0" u="none" strike="noStrike" cap="none">
                  <a:solidFill>
                    <a:srgbClr val="8F0009"/>
                  </a:solidFill>
                  <a:latin typeface="League Spartan"/>
                  <a:ea typeface="League Spartan"/>
                  <a:cs typeface="League Spartan"/>
                  <a:sym typeface="League Spartan"/>
                </a:rPr>
                <a:t>Integrity .  Trustworthy .  Sustainability</a:t>
              </a:r>
              <a:endParaRPr/>
            </a:p>
          </p:txBody>
        </p:sp>
        <p:sp>
          <p:nvSpPr>
            <p:cNvPr id="109" name="Google Shape;109;p1"/>
            <p:cNvSpPr txBox="1"/>
            <p:nvPr/>
          </p:nvSpPr>
          <p:spPr>
            <a:xfrm>
              <a:off x="2296197" y="879148"/>
              <a:ext cx="14681278" cy="436044"/>
            </a:xfrm>
            <a:prstGeom prst="rect">
              <a:avLst/>
            </a:prstGeom>
            <a:noFill/>
            <a:ln>
              <a:noFill/>
            </a:ln>
          </p:spPr>
          <p:txBody>
            <a:bodyPr spcFirstLastPara="1" wrap="square" lIns="0" tIns="0" rIns="0" bIns="0" anchor="t" anchorCtr="0">
              <a:spAutoFit/>
            </a:bodyPr>
            <a:lstStyle/>
            <a:p>
              <a:pPr marL="0" marR="0" lvl="0" indent="0" algn="ctr" rtl="0">
                <a:lnSpc>
                  <a:spcPct val="109971"/>
                </a:lnSpc>
                <a:spcBef>
                  <a:spcPts val="0"/>
                </a:spcBef>
                <a:spcAft>
                  <a:spcPts val="0"/>
                </a:spcAft>
                <a:buNone/>
              </a:pPr>
              <a:r>
                <a:rPr lang="en-US" sz="2427" b="0" i="0" u="none" strike="noStrike" cap="none">
                  <a:solidFill>
                    <a:srgbClr val="08084D"/>
                  </a:solidFill>
                  <a:latin typeface="Arial"/>
                  <a:ea typeface="Arial"/>
                  <a:cs typeface="Arial"/>
                  <a:sym typeface="Arial"/>
                </a:rPr>
                <a:t>(NATIONAL PUBLIC SECTOR ACCOUNTANTS CONFERENCE)</a:t>
              </a:r>
              <a:endParaRPr/>
            </a:p>
          </p:txBody>
        </p:sp>
        <p:sp>
          <p:nvSpPr>
            <p:cNvPr id="110" name="Google Shape;110;p1"/>
            <p:cNvSpPr txBox="1"/>
            <p:nvPr/>
          </p:nvSpPr>
          <p:spPr>
            <a:xfrm>
              <a:off x="792199" y="327516"/>
              <a:ext cx="17622328" cy="517130"/>
            </a:xfrm>
            <a:prstGeom prst="rect">
              <a:avLst/>
            </a:prstGeom>
            <a:noFill/>
            <a:ln>
              <a:noFill/>
            </a:ln>
          </p:spPr>
          <p:txBody>
            <a:bodyPr spcFirstLastPara="1" wrap="square" lIns="0" tIns="0" rIns="0" bIns="0" anchor="t" anchorCtr="0">
              <a:spAutoFit/>
            </a:bodyPr>
            <a:lstStyle/>
            <a:p>
              <a:pPr marL="0" marR="0" lvl="0" indent="0" algn="ctr" rtl="0">
                <a:lnSpc>
                  <a:spcPct val="110027"/>
                </a:lnSpc>
                <a:spcBef>
                  <a:spcPts val="0"/>
                </a:spcBef>
                <a:spcAft>
                  <a:spcPts val="0"/>
                </a:spcAft>
                <a:buNone/>
              </a:pPr>
              <a:r>
                <a:rPr lang="en-US" sz="2912" b="0" i="0" u="none" strike="noStrike" cap="none">
                  <a:solidFill>
                    <a:srgbClr val="08084D"/>
                  </a:solidFill>
                  <a:latin typeface="League Spartan"/>
                  <a:ea typeface="League Spartan"/>
                  <a:cs typeface="League Spartan"/>
                  <a:sym typeface="League Spartan"/>
                </a:rPr>
                <a:t>PERSIDANGAN AKAUNTAN SEKTOR AWAM KALI KE-31</a:t>
              </a:r>
              <a:endParaRPr/>
            </a:p>
          </p:txBody>
        </p:sp>
      </p:grpSp>
      <p:sp>
        <p:nvSpPr>
          <p:cNvPr id="111" name="Google Shape;111;p1"/>
          <p:cNvSpPr txBox="1"/>
          <p:nvPr/>
        </p:nvSpPr>
        <p:spPr>
          <a:xfrm>
            <a:off x="1618696" y="9708215"/>
            <a:ext cx="8457366" cy="400751"/>
          </a:xfrm>
          <a:prstGeom prst="rect">
            <a:avLst/>
          </a:prstGeom>
          <a:noFill/>
          <a:ln>
            <a:noFill/>
          </a:ln>
        </p:spPr>
        <p:txBody>
          <a:bodyPr spcFirstLastPara="1" wrap="square" lIns="0" tIns="0" rIns="0" bIns="0" anchor="t" anchorCtr="0">
            <a:spAutoFit/>
          </a:bodyPr>
          <a:lstStyle/>
          <a:p>
            <a:pPr marL="0" marR="0" lvl="0" indent="0" algn="ctr" rtl="0">
              <a:lnSpc>
                <a:spcPct val="174950"/>
              </a:lnSpc>
              <a:spcBef>
                <a:spcPts val="0"/>
              </a:spcBef>
              <a:spcAft>
                <a:spcPts val="0"/>
              </a:spcAft>
              <a:buNone/>
            </a:pPr>
            <a:r>
              <a:rPr lang="en-US" sz="2000" b="0" i="0" u="none" strike="noStrike" cap="none">
                <a:solidFill>
                  <a:srgbClr val="08084D"/>
                </a:solidFill>
                <a:latin typeface="Arial"/>
                <a:ea typeface="Arial"/>
                <a:cs typeface="Arial"/>
                <a:sym typeface="Arial"/>
              </a:rPr>
              <a:t>MEMACU PERAKAUNAN AWAM UNTUK MASA HADAPAN YANG MAMPAN</a:t>
            </a:r>
            <a:endParaRPr/>
          </a:p>
        </p:txBody>
      </p:sp>
      <p:grpSp>
        <p:nvGrpSpPr>
          <p:cNvPr id="112" name="Google Shape;112;p1"/>
          <p:cNvGrpSpPr/>
          <p:nvPr/>
        </p:nvGrpSpPr>
        <p:grpSpPr>
          <a:xfrm>
            <a:off x="528984" y="7333346"/>
            <a:ext cx="11251002" cy="1486829"/>
            <a:chOff x="1055286" y="7897045"/>
            <a:chExt cx="9117011" cy="1486829"/>
          </a:xfrm>
        </p:grpSpPr>
        <p:sp>
          <p:nvSpPr>
            <p:cNvPr id="113" name="Google Shape;113;p1"/>
            <p:cNvSpPr txBox="1"/>
            <p:nvPr/>
          </p:nvSpPr>
          <p:spPr>
            <a:xfrm>
              <a:off x="2110772" y="7897045"/>
              <a:ext cx="6744741" cy="9048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0" i="0" u="none" strike="noStrike" cap="none" dirty="0">
                  <a:solidFill>
                    <a:srgbClr val="2A2E3A"/>
                  </a:solidFill>
                  <a:latin typeface="Arial"/>
                  <a:ea typeface="Arial"/>
                  <a:cs typeface="Arial"/>
                  <a:sym typeface="Arial"/>
                </a:rPr>
                <a:t>Manon Bernier </a:t>
              </a:r>
              <a:endParaRPr sz="4200" b="0" i="0" u="none" strike="noStrike" cap="none" dirty="0">
                <a:solidFill>
                  <a:srgbClr val="2A2E3A"/>
                </a:solidFill>
                <a:latin typeface="Arial"/>
                <a:ea typeface="Arial"/>
                <a:cs typeface="Arial"/>
                <a:sym typeface="Arial"/>
              </a:endParaRPr>
            </a:p>
          </p:txBody>
        </p:sp>
        <p:sp>
          <p:nvSpPr>
            <p:cNvPr id="114" name="Google Shape;114;p1"/>
            <p:cNvSpPr txBox="1"/>
            <p:nvPr/>
          </p:nvSpPr>
          <p:spPr>
            <a:xfrm>
              <a:off x="1055286" y="8565188"/>
              <a:ext cx="9117011" cy="81868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800" b="0" i="0" u="none" strike="noStrike" cap="none">
                  <a:solidFill>
                    <a:srgbClr val="2A2E3A"/>
                  </a:solidFill>
                  <a:latin typeface="Arial"/>
                  <a:ea typeface="Arial"/>
                  <a:cs typeface="Arial"/>
                  <a:sym typeface="Arial"/>
                </a:rPr>
                <a:t>United Nations Development Programme (UNDP)</a:t>
              </a:r>
              <a:endParaRPr sz="3800" b="0" i="0" u="none" strike="noStrike" cap="none">
                <a:solidFill>
                  <a:srgbClr val="2A2E3A"/>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12</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80058"/>
          </a:xfrm>
          <a:prstGeom prst="rect">
            <a:avLst/>
          </a:prstGeom>
        </p:spPr>
        <p:txBody>
          <a:bodyPr lIns="0" tIns="0" rIns="0" bIns="0" rtlCol="0" anchor="t">
            <a:spAutoFit/>
          </a:bodyPr>
          <a:lstStyle/>
          <a:p>
            <a:pPr>
              <a:lnSpc>
                <a:spcPts val="5999"/>
              </a:lnSpc>
            </a:pPr>
            <a:r>
              <a:rPr lang="en-US" sz="3600">
                <a:solidFill>
                  <a:srgbClr val="FFFFFF"/>
                </a:solidFill>
                <a:latin typeface="Proxima Nova Bold"/>
              </a:rPr>
              <a:t>2030 Agenda &amp; the SDGs</a:t>
            </a:r>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3" name="Freeform 9">
            <a:extLst>
              <a:ext uri="{FF2B5EF4-FFF2-40B4-BE49-F238E27FC236}">
                <a16:creationId xmlns:a16="http://schemas.microsoft.com/office/drawing/2014/main" id="{C07F4D71-1687-C7BF-ED95-B76BA0661A40}"/>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2" name="object 4">
            <a:extLst>
              <a:ext uri="{FF2B5EF4-FFF2-40B4-BE49-F238E27FC236}">
                <a16:creationId xmlns:a16="http://schemas.microsoft.com/office/drawing/2014/main" id="{D2C9F299-2310-E43D-5493-6F5FC3532992}"/>
              </a:ext>
            </a:extLst>
          </p:cNvPr>
          <p:cNvSpPr/>
          <p:nvPr/>
        </p:nvSpPr>
        <p:spPr>
          <a:xfrm>
            <a:off x="467824" y="2335035"/>
            <a:ext cx="12446511" cy="5903823"/>
          </a:xfrm>
          <a:prstGeom prst="rect">
            <a:avLst/>
          </a:prstGeom>
          <a:blipFill>
            <a:blip r:embed="rId6" cstate="print"/>
            <a:stretch>
              <a:fillRect/>
            </a:stretch>
          </a:blipFill>
        </p:spPr>
        <p:txBody>
          <a:bodyPr wrap="square" lIns="0" tIns="0" rIns="0" bIns="0" rtlCol="0"/>
          <a:lstStyle/>
          <a:p>
            <a:pPr defTabSz="609630">
              <a:defRPr/>
            </a:pPr>
            <a:endParaRPr sz="1200">
              <a:solidFill>
                <a:prstClr val="black"/>
              </a:solidFill>
              <a:latin typeface="Calibri"/>
            </a:endParaRPr>
          </a:p>
        </p:txBody>
      </p:sp>
      <p:sp>
        <p:nvSpPr>
          <p:cNvPr id="5" name="TextBox 4">
            <a:extLst>
              <a:ext uri="{FF2B5EF4-FFF2-40B4-BE49-F238E27FC236}">
                <a16:creationId xmlns:a16="http://schemas.microsoft.com/office/drawing/2014/main" id="{217046F6-C9E4-46FB-631D-989FBA0201EF}"/>
              </a:ext>
            </a:extLst>
          </p:cNvPr>
          <p:cNvSpPr txBox="1"/>
          <p:nvPr/>
        </p:nvSpPr>
        <p:spPr>
          <a:xfrm>
            <a:off x="13238989" y="2454849"/>
            <a:ext cx="4091553" cy="6186309"/>
          </a:xfrm>
          <a:prstGeom prst="rect">
            <a:avLst/>
          </a:prstGeom>
          <a:noFill/>
        </p:spPr>
        <p:txBody>
          <a:bodyPr wrap="square" rtlCol="0">
            <a:spAutoFit/>
          </a:bodyPr>
          <a:lstStyle/>
          <a:p>
            <a:pPr marL="359093" indent="-340043" algn="just">
              <a:buClr>
                <a:srgbClr val="009EDB"/>
              </a:buClr>
              <a:buFont typeface="Arial" panose="020B0604020202020204" pitchFamily="34" charset="0"/>
              <a:buChar char="•"/>
            </a:pPr>
            <a:r>
              <a:rPr lang="en-US" sz="2400" spc="30">
                <a:solidFill>
                  <a:srgbClr val="000000"/>
                </a:solidFill>
                <a:latin typeface="Proxima Nova" panose="020B0604020202020204" charset="0"/>
                <a:ea typeface="Roboto"/>
                <a:cs typeface="Arial" panose="020B0604020202020204" pitchFamily="34" charset="0"/>
              </a:rPr>
              <a:t>SDGs are a universal set of goals, targets, and indicators that UN member states are expected to use to frame their agenda and political policies over 15 years (2016 – 2030). </a:t>
            </a:r>
            <a:endParaRPr lang="en-US" sz="2400" spc="30">
              <a:solidFill>
                <a:srgbClr val="000000"/>
              </a:solidFill>
              <a:latin typeface="Proxima Nova" panose="020B0604020202020204" charset="0"/>
              <a:ea typeface="Roboto" panose="02000000000000000000" pitchFamily="2" charset="0"/>
              <a:cs typeface="Arial" panose="020B0604020202020204" pitchFamily="34" charset="0"/>
            </a:endParaRPr>
          </a:p>
          <a:p>
            <a:pPr marL="359093" indent="-340043" algn="just">
              <a:buClr>
                <a:srgbClr val="009EDB"/>
              </a:buClr>
              <a:buFont typeface="Arial" panose="020B0604020202020204" pitchFamily="34" charset="0"/>
              <a:buChar char="•"/>
            </a:pPr>
            <a:r>
              <a:rPr lang="en-US" sz="2400" spc="30">
                <a:solidFill>
                  <a:srgbClr val="000000"/>
                </a:solidFill>
                <a:latin typeface="Proxima Nova" panose="020B0604020202020204" charset="0"/>
                <a:ea typeface="Roboto"/>
                <a:cs typeface="Arial" panose="020B0604020202020204" pitchFamily="34" charset="0"/>
              </a:rPr>
              <a:t>17 Goals, 169 Targets and more than 200 Indicators  </a:t>
            </a:r>
            <a:endParaRPr lang="en-US" sz="2400" spc="30">
              <a:solidFill>
                <a:srgbClr val="000000"/>
              </a:solidFill>
              <a:latin typeface="Proxima Nova" panose="020B0604020202020204" charset="0"/>
              <a:ea typeface="Roboto" panose="02000000000000000000" pitchFamily="2" charset="0"/>
              <a:cs typeface="Arial" panose="020B0604020202020204" pitchFamily="34" charset="0"/>
            </a:endParaRPr>
          </a:p>
          <a:p>
            <a:pPr marL="359093" indent="-340043" algn="just">
              <a:buClr>
                <a:srgbClr val="009EDB"/>
              </a:buClr>
              <a:buFont typeface="Arial" panose="020B0604020202020204" pitchFamily="34" charset="0"/>
              <a:buChar char="•"/>
            </a:pPr>
            <a:r>
              <a:rPr lang="en-US" sz="2400" spc="30">
                <a:solidFill>
                  <a:srgbClr val="000000"/>
                </a:solidFill>
                <a:latin typeface="Proxima Nova" panose="020B0604020202020204" charset="0"/>
                <a:ea typeface="Roboto"/>
                <a:cs typeface="Arial" panose="020B0604020202020204" pitchFamily="34" charset="0"/>
              </a:rPr>
              <a:t>5 dimensions - People, Planet, Prosperity, Peace and Partnership</a:t>
            </a:r>
          </a:p>
          <a:p>
            <a:pPr marL="359093" indent="-340043" algn="just">
              <a:buClr>
                <a:srgbClr val="009EDB"/>
              </a:buClr>
              <a:buFont typeface="Arial" panose="020B0604020202020204" pitchFamily="34" charset="0"/>
              <a:buChar char="•"/>
            </a:pPr>
            <a:r>
              <a:rPr lang="en-US" sz="2400" spc="30">
                <a:solidFill>
                  <a:srgbClr val="000000"/>
                </a:solidFill>
                <a:latin typeface="Proxima Nova" panose="020B0604020202020204" charset="0"/>
                <a:ea typeface="Roboto"/>
                <a:cs typeface="Arial" panose="020B0604020202020204" pitchFamily="34" charset="0"/>
              </a:rPr>
              <a:t>Target deadline: 2030! </a:t>
            </a:r>
          </a:p>
          <a:p>
            <a:pPr marL="359093" indent="-340043" algn="just">
              <a:buClr>
                <a:srgbClr val="009EDB"/>
              </a:buClr>
              <a:buFont typeface="Arial" panose="020B0604020202020204" pitchFamily="34" charset="0"/>
              <a:buChar char="•"/>
            </a:pPr>
            <a:endParaRPr lang="en-US" sz="1800" spc="30">
              <a:solidFill>
                <a:srgbClr val="000000"/>
              </a:solidFill>
              <a:latin typeface="Arial" panose="020B0604020202020204" pitchFamily="34" charset="0"/>
              <a:ea typeface="Roboto" panose="02000000000000000000" pitchFamily="2" charset="0"/>
              <a:cs typeface="Arial" panose="020B0604020202020204" pitchFamily="34" charset="0"/>
            </a:endParaRPr>
          </a:p>
          <a:p>
            <a:endParaRPr lang="en-MY"/>
          </a:p>
        </p:txBody>
      </p:sp>
    </p:spTree>
    <p:extLst>
      <p:ext uri="{BB962C8B-B14F-4D97-AF65-F5344CB8AC3E}">
        <p14:creationId xmlns:p14="http://schemas.microsoft.com/office/powerpoint/2010/main" val="21510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12</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80058"/>
          </a:xfrm>
          <a:prstGeom prst="rect">
            <a:avLst/>
          </a:prstGeom>
        </p:spPr>
        <p:txBody>
          <a:bodyPr lIns="0" tIns="0" rIns="0" bIns="0" rtlCol="0" anchor="t">
            <a:spAutoFit/>
          </a:bodyPr>
          <a:lstStyle/>
          <a:p>
            <a:pPr>
              <a:lnSpc>
                <a:spcPts val="5999"/>
              </a:lnSpc>
            </a:pPr>
            <a:r>
              <a:rPr lang="en-US" sz="3600">
                <a:solidFill>
                  <a:srgbClr val="FFFFFF"/>
                </a:solidFill>
                <a:latin typeface="Proxima Nova Bold"/>
              </a:rPr>
              <a:t>Whole of Society Approach</a:t>
            </a:r>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3" name="Freeform 9">
            <a:extLst>
              <a:ext uri="{FF2B5EF4-FFF2-40B4-BE49-F238E27FC236}">
                <a16:creationId xmlns:a16="http://schemas.microsoft.com/office/drawing/2014/main" id="{C07F4D71-1687-C7BF-ED95-B76BA0661A40}"/>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pic>
        <p:nvPicPr>
          <p:cNvPr id="2" name="Content Placeholder 4">
            <a:extLst>
              <a:ext uri="{FF2B5EF4-FFF2-40B4-BE49-F238E27FC236}">
                <a16:creationId xmlns:a16="http://schemas.microsoft.com/office/drawing/2014/main" id="{7497498C-6CA7-F667-3E94-90361F4B7C54}"/>
              </a:ext>
            </a:extLst>
          </p:cNvPr>
          <p:cNvPicPr>
            <a:picLocks noChangeAspect="1"/>
          </p:cNvPicPr>
          <p:nvPr/>
        </p:nvPicPr>
        <p:blipFill rotWithShape="1">
          <a:blip r:embed="rId6"/>
          <a:srcRect l="7188" t="5068" r="6631" b="2"/>
          <a:stretch/>
        </p:blipFill>
        <p:spPr>
          <a:xfrm>
            <a:off x="945396" y="2545992"/>
            <a:ext cx="8462076" cy="6035375"/>
          </a:xfrm>
          <a:prstGeom prst="rect">
            <a:avLst/>
          </a:prstGeom>
        </p:spPr>
      </p:pic>
      <p:sp>
        <p:nvSpPr>
          <p:cNvPr id="5" name="Subtitle 2">
            <a:extLst>
              <a:ext uri="{FF2B5EF4-FFF2-40B4-BE49-F238E27FC236}">
                <a16:creationId xmlns:a16="http://schemas.microsoft.com/office/drawing/2014/main" id="{F4AB18ED-149B-A946-BD32-19FFCE046C2A}"/>
              </a:ext>
            </a:extLst>
          </p:cNvPr>
          <p:cNvSpPr txBox="1">
            <a:spLocks/>
          </p:cNvSpPr>
          <p:nvPr/>
        </p:nvSpPr>
        <p:spPr>
          <a:xfrm>
            <a:off x="9670105" y="2837190"/>
            <a:ext cx="7672499" cy="5182179"/>
          </a:xfrm>
          <a:prstGeom prst="rect">
            <a:avLst/>
          </a:prstGeom>
        </p:spPr>
        <p:txBody>
          <a:bodyPr vert="horz" lIns="137160" tIns="68580" rIns="137160" bIns="6858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093" indent="-340043" algn="just">
              <a:buClr>
                <a:srgbClr val="009EDB"/>
              </a:buClr>
            </a:pPr>
            <a:r>
              <a:rPr lang="en-US" sz="3300" spc="30">
                <a:solidFill>
                  <a:srgbClr val="000000"/>
                </a:solidFill>
                <a:latin typeface="Proxima Nova" panose="020B0604020202020204" charset="0"/>
                <a:ea typeface="Roboto"/>
                <a:cs typeface="Arial" panose="020B0604020202020204" pitchFamily="34" charset="0"/>
              </a:rPr>
              <a:t>Achieving the 2030 agenda is a commitment requires global cooperation and a multistakeholder approach</a:t>
            </a:r>
          </a:p>
          <a:p>
            <a:pPr marL="359093" indent="-340043" algn="just">
              <a:buClr>
                <a:srgbClr val="009EDB"/>
              </a:buClr>
            </a:pPr>
            <a:r>
              <a:rPr lang="en-US" sz="3300" spc="30">
                <a:solidFill>
                  <a:srgbClr val="000000"/>
                </a:solidFill>
                <a:latin typeface="Proxima Nova" panose="020B0604020202020204" charset="0"/>
                <a:ea typeface="Roboto" panose="02000000000000000000" pitchFamily="2" charset="0"/>
                <a:cs typeface="Arial" panose="020B0604020202020204" pitchFamily="34" charset="0"/>
              </a:rPr>
              <a:t>Multi-stakeholder partnerships and platforms involving actors from government, civil society, youth, academia and the private sector are critical mechanisms for the achievement of SDGs</a:t>
            </a:r>
          </a:p>
        </p:txBody>
      </p:sp>
    </p:spTree>
    <p:extLst>
      <p:ext uri="{BB962C8B-B14F-4D97-AF65-F5344CB8AC3E}">
        <p14:creationId xmlns:p14="http://schemas.microsoft.com/office/powerpoint/2010/main" val="237827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12</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80058"/>
          </a:xfrm>
          <a:prstGeom prst="rect">
            <a:avLst/>
          </a:prstGeom>
        </p:spPr>
        <p:txBody>
          <a:bodyPr lIns="0" tIns="0" rIns="0" bIns="0" rtlCol="0" anchor="t">
            <a:spAutoFit/>
          </a:bodyPr>
          <a:lstStyle/>
          <a:p>
            <a:pPr>
              <a:lnSpc>
                <a:spcPts val="5999"/>
              </a:lnSpc>
            </a:pPr>
            <a:r>
              <a:rPr lang="en-US" sz="3600" dirty="0">
                <a:solidFill>
                  <a:srgbClr val="FFFFFF"/>
                </a:solidFill>
                <a:latin typeface="Proxima Nova Bold"/>
              </a:rPr>
              <a:t>Key principles</a:t>
            </a:r>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3" name="Freeform 9">
            <a:extLst>
              <a:ext uri="{FF2B5EF4-FFF2-40B4-BE49-F238E27FC236}">
                <a16:creationId xmlns:a16="http://schemas.microsoft.com/office/drawing/2014/main" id="{C07F4D71-1687-C7BF-ED95-B76BA0661A40}"/>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7" name="Rectangle 5">
            <a:extLst>
              <a:ext uri="{FF2B5EF4-FFF2-40B4-BE49-F238E27FC236}">
                <a16:creationId xmlns:a16="http://schemas.microsoft.com/office/drawing/2014/main" id="{92856C3F-7580-99FE-AFC0-819732D2F48B}"/>
              </a:ext>
            </a:extLst>
          </p:cNvPr>
          <p:cNvSpPr>
            <a:spLocks noChangeArrowheads="1"/>
          </p:cNvSpPr>
          <p:nvPr/>
        </p:nvSpPr>
        <p:spPr bwMode="gray">
          <a:xfrm>
            <a:off x="867965" y="5191739"/>
            <a:ext cx="4266776" cy="4199911"/>
          </a:xfrm>
          <a:prstGeom prst="rect">
            <a:avLst/>
          </a:prstGeom>
          <a:solidFill>
            <a:srgbClr val="FFFFFF"/>
          </a:solidFill>
          <a:ln w="6350">
            <a:solidFill>
              <a:schemeClr val="bg1">
                <a:lumMod val="65000"/>
              </a:schemeClr>
            </a:solidFill>
            <a:miter lim="800000"/>
            <a:headEnd/>
            <a:tailEnd/>
          </a:ln>
          <a:effectLst/>
        </p:spPr>
        <p:txBody>
          <a:bodyPr lIns="138035" tIns="276072" rIns="184047" bIns="92025" anchor="t"/>
          <a:lstStyle/>
          <a:p>
            <a:pPr marL="474797" indent="-474797">
              <a:buFont typeface="Wingdings" panose="05000000000000000000" pitchFamily="2" charset="2"/>
              <a:buChar char="§"/>
            </a:pPr>
            <a:r>
              <a:rPr lang="en-US" sz="2800" b="1" dirty="0">
                <a:latin typeface="Roboto" panose="02000000000000000000" pitchFamily="2" charset="0"/>
                <a:ea typeface="Roboto" panose="02000000000000000000" pitchFamily="2" charset="0"/>
                <a:cs typeface="Roboto" panose="02000000000000000000" pitchFamily="2" charset="0"/>
              </a:rPr>
              <a:t>Goals &amp; targets are relevant to all governments &amp; actors</a:t>
            </a:r>
          </a:p>
          <a:p>
            <a:pPr marL="474797" indent="-474797">
              <a:buFont typeface="Wingdings" panose="05000000000000000000" pitchFamily="2" charset="2"/>
              <a:buChar char="§"/>
            </a:pPr>
            <a:endParaRPr lang="en-US" sz="2800" b="1" dirty="0">
              <a:latin typeface="Roboto" panose="02000000000000000000" pitchFamily="2" charset="0"/>
              <a:ea typeface="Roboto" panose="02000000000000000000" pitchFamily="2" charset="0"/>
              <a:cs typeface="Roboto" panose="02000000000000000000" pitchFamily="2" charset="0"/>
            </a:endParaRPr>
          </a:p>
          <a:p>
            <a:pPr marL="474797" indent="-474797">
              <a:buFont typeface="Wingdings" panose="05000000000000000000" pitchFamily="2" charset="2"/>
              <a:buChar char="§"/>
            </a:pPr>
            <a:r>
              <a:rPr lang="en-US" sz="2800" b="1" dirty="0">
                <a:latin typeface="Roboto" panose="02000000000000000000" pitchFamily="2" charset="0"/>
                <a:ea typeface="Roboto" panose="02000000000000000000" pitchFamily="2" charset="0"/>
                <a:cs typeface="Roboto" panose="02000000000000000000" pitchFamily="2" charset="0"/>
              </a:rPr>
              <a:t>Universality does not mean uniformity,  need differentiation to national conditions </a:t>
            </a:r>
          </a:p>
        </p:txBody>
      </p:sp>
      <p:sp>
        <p:nvSpPr>
          <p:cNvPr id="8" name="Rectangle 5">
            <a:extLst>
              <a:ext uri="{FF2B5EF4-FFF2-40B4-BE49-F238E27FC236}">
                <a16:creationId xmlns:a16="http://schemas.microsoft.com/office/drawing/2014/main" id="{12F5005B-2F6B-0795-B6E9-61B42918F18B}"/>
              </a:ext>
            </a:extLst>
          </p:cNvPr>
          <p:cNvSpPr>
            <a:spLocks noChangeArrowheads="1"/>
          </p:cNvSpPr>
          <p:nvPr/>
        </p:nvSpPr>
        <p:spPr bwMode="gray">
          <a:xfrm>
            <a:off x="5681107" y="5191739"/>
            <a:ext cx="4508542" cy="4199911"/>
          </a:xfrm>
          <a:prstGeom prst="rect">
            <a:avLst/>
          </a:prstGeom>
          <a:solidFill>
            <a:srgbClr val="FFFFFF"/>
          </a:solidFill>
          <a:ln w="6350">
            <a:solidFill>
              <a:schemeClr val="bg1">
                <a:lumMod val="65000"/>
              </a:schemeClr>
            </a:solidFill>
            <a:miter lim="800000"/>
            <a:headEnd/>
            <a:tailEnd/>
          </a:ln>
          <a:effectLst/>
        </p:spPr>
        <p:txBody>
          <a:bodyPr lIns="138035" tIns="276072" rIns="184047" bIns="92025" anchor="t"/>
          <a:lstStyle/>
          <a:p>
            <a:pPr marL="474797" indent="-474797">
              <a:buFont typeface="Wingdings" panose="05000000000000000000" pitchFamily="2" charset="2"/>
              <a:buChar char="§"/>
            </a:pPr>
            <a:r>
              <a:rPr lang="en-US" sz="2800" b="1" dirty="0">
                <a:latin typeface="Roboto" panose="02000000000000000000" pitchFamily="2" charset="0"/>
                <a:ea typeface="Roboto" panose="02000000000000000000" pitchFamily="2" charset="0"/>
                <a:cs typeface="Roboto" panose="02000000000000000000" pitchFamily="2" charset="0"/>
              </a:rPr>
              <a:t>Balance social aims, economic growth &amp; environmental protection</a:t>
            </a:r>
          </a:p>
          <a:p>
            <a:endParaRPr lang="en-US" sz="2800" b="1" dirty="0">
              <a:latin typeface="Roboto" panose="02000000000000000000" pitchFamily="2" charset="0"/>
              <a:ea typeface="Roboto" panose="02000000000000000000" pitchFamily="2" charset="0"/>
              <a:cs typeface="Roboto" panose="02000000000000000000" pitchFamily="2" charset="0"/>
            </a:endParaRPr>
          </a:p>
          <a:p>
            <a:pPr marL="474797" indent="-474797">
              <a:buFont typeface="Wingdings" panose="05000000000000000000" pitchFamily="2" charset="2"/>
              <a:buChar char="§"/>
            </a:pPr>
            <a:r>
              <a:rPr lang="en-US" sz="2800" b="1" dirty="0">
                <a:latin typeface="Roboto" panose="02000000000000000000" pitchFamily="2" charset="0"/>
                <a:ea typeface="Roboto" panose="02000000000000000000" pitchFamily="2" charset="0"/>
                <a:cs typeface="Roboto" panose="02000000000000000000" pitchFamily="2" charset="0"/>
              </a:rPr>
              <a:t>Manage trade-offs &amp; maximize synergies</a:t>
            </a:r>
          </a:p>
        </p:txBody>
      </p:sp>
      <p:sp>
        <p:nvSpPr>
          <p:cNvPr id="9" name="Rectangle 5">
            <a:extLst>
              <a:ext uri="{FF2B5EF4-FFF2-40B4-BE49-F238E27FC236}">
                <a16:creationId xmlns:a16="http://schemas.microsoft.com/office/drawing/2014/main" id="{FB753B46-46FB-AA4E-9443-1DE958C51B04}"/>
              </a:ext>
            </a:extLst>
          </p:cNvPr>
          <p:cNvSpPr>
            <a:spLocks noChangeArrowheads="1"/>
          </p:cNvSpPr>
          <p:nvPr/>
        </p:nvSpPr>
        <p:spPr bwMode="gray">
          <a:xfrm>
            <a:off x="10973195" y="5335277"/>
            <a:ext cx="4343399" cy="4056373"/>
          </a:xfrm>
          <a:prstGeom prst="rect">
            <a:avLst/>
          </a:prstGeom>
          <a:solidFill>
            <a:srgbClr val="FFFFFF"/>
          </a:solidFill>
          <a:ln w="6350">
            <a:solidFill>
              <a:schemeClr val="bg1">
                <a:lumMod val="65000"/>
              </a:schemeClr>
            </a:solidFill>
            <a:miter lim="800000"/>
            <a:headEnd/>
            <a:tailEnd/>
          </a:ln>
          <a:effectLst/>
        </p:spPr>
        <p:txBody>
          <a:bodyPr lIns="138035" tIns="276072" rIns="184047" bIns="92025" anchor="t"/>
          <a:lstStyle/>
          <a:p>
            <a:pPr marL="474797" indent="-474797">
              <a:buFont typeface="Wingdings" panose="05000000000000000000" pitchFamily="2" charset="2"/>
              <a:buChar char="§"/>
            </a:pPr>
            <a:r>
              <a:rPr lang="en-GB" sz="2800" b="1" dirty="0">
                <a:latin typeface="Roboto" panose="02000000000000000000" pitchFamily="2" charset="0"/>
                <a:ea typeface="Roboto" panose="02000000000000000000" pitchFamily="2" charset="0"/>
                <a:cs typeface="Roboto" panose="02000000000000000000" pitchFamily="2" charset="0"/>
              </a:rPr>
              <a:t>Equity centre stage SDGs should benefit all, eradicating poverty &amp; reducing inequalities </a:t>
            </a:r>
          </a:p>
          <a:p>
            <a:pPr marL="474797" indent="-474797">
              <a:buFont typeface="Wingdings" panose="05000000000000000000" pitchFamily="2" charset="2"/>
              <a:buChar char="§"/>
            </a:pPr>
            <a:endParaRPr lang="en-GB" sz="2800" b="1" dirty="0">
              <a:latin typeface="Roboto" panose="02000000000000000000" pitchFamily="2" charset="0"/>
              <a:ea typeface="Roboto" panose="02000000000000000000" pitchFamily="2" charset="0"/>
              <a:cs typeface="Roboto" panose="02000000000000000000" pitchFamily="2" charset="0"/>
            </a:endParaRPr>
          </a:p>
          <a:p>
            <a:pPr marL="474797" indent="-474797">
              <a:buFont typeface="Wingdings" panose="05000000000000000000" pitchFamily="2" charset="2"/>
              <a:buChar char="§"/>
            </a:pPr>
            <a:r>
              <a:rPr lang="en-GB" sz="2800" b="1" dirty="0">
                <a:latin typeface="Roboto" panose="02000000000000000000" pitchFamily="2" charset="0"/>
                <a:ea typeface="Roboto" panose="02000000000000000000" pitchFamily="2" charset="0"/>
                <a:cs typeface="Roboto" panose="02000000000000000000" pitchFamily="2" charset="0"/>
              </a:rPr>
              <a:t>Strong human rights basis </a:t>
            </a:r>
          </a:p>
          <a:p>
            <a:pPr marL="474797" indent="-474797">
              <a:buFont typeface="Wingdings" panose="05000000000000000000" pitchFamily="2" charset="2"/>
              <a:buChar char="§"/>
            </a:pPr>
            <a:endParaRPr lang="en-GB" sz="2800" dirty="0"/>
          </a:p>
        </p:txBody>
      </p:sp>
      <p:pic>
        <p:nvPicPr>
          <p:cNvPr id="13" name="Picture 12">
            <a:extLst>
              <a:ext uri="{FF2B5EF4-FFF2-40B4-BE49-F238E27FC236}">
                <a16:creationId xmlns:a16="http://schemas.microsoft.com/office/drawing/2014/main" id="{6993B8EB-CC07-9108-348C-EEA3B53CB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024" y="1902735"/>
            <a:ext cx="4070131" cy="2539037"/>
          </a:xfrm>
          <a:prstGeom prst="rect">
            <a:avLst/>
          </a:prstGeom>
        </p:spPr>
      </p:pic>
      <p:pic>
        <p:nvPicPr>
          <p:cNvPr id="14" name="Picture 13">
            <a:extLst>
              <a:ext uri="{FF2B5EF4-FFF2-40B4-BE49-F238E27FC236}">
                <a16:creationId xmlns:a16="http://schemas.microsoft.com/office/drawing/2014/main" id="{749CA577-BFDA-F3AB-053D-6F4420830E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3194" y="1744146"/>
            <a:ext cx="4358773" cy="2597911"/>
          </a:xfrm>
          <a:prstGeom prst="rect">
            <a:avLst/>
          </a:prstGeom>
        </p:spPr>
      </p:pic>
      <p:sp>
        <p:nvSpPr>
          <p:cNvPr id="15" name="Rectangle 17" descr="© INSCALE GmbH, 26.05.2010&#10;http://www.presentationload.com/">
            <a:extLst>
              <a:ext uri="{FF2B5EF4-FFF2-40B4-BE49-F238E27FC236}">
                <a16:creationId xmlns:a16="http://schemas.microsoft.com/office/drawing/2014/main" id="{7CC1BD58-C56F-E3CF-920D-758761D30366}"/>
              </a:ext>
            </a:extLst>
          </p:cNvPr>
          <p:cNvSpPr>
            <a:spLocks noChangeArrowheads="1"/>
          </p:cNvSpPr>
          <p:nvPr/>
        </p:nvSpPr>
        <p:spPr bwMode="gray">
          <a:xfrm>
            <a:off x="10973197" y="4254508"/>
            <a:ext cx="4391458" cy="888681"/>
          </a:xfrm>
          <a:prstGeom prst="roundRect">
            <a:avLst>
              <a:gd name="adj" fmla="val 6490"/>
            </a:avLst>
          </a:prstGeom>
          <a:solidFill>
            <a:srgbClr val="BA0000"/>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1024694" eaLnBrk="0" hangingPunct="0"/>
            <a:r>
              <a:rPr lang="en-US" sz="3200" b="1" dirty="0">
                <a:solidFill>
                  <a:srgbClr val="FFFFFF"/>
                </a:solidFill>
                <a:effectLst>
                  <a:outerShdw blurRad="190500" algn="tl" rotWithShape="0">
                    <a:prstClr val="black">
                      <a:alpha val="50000"/>
                    </a:prstClr>
                  </a:outerShdw>
                </a:effectLst>
                <a:cs typeface="Arial" charset="0"/>
              </a:rPr>
              <a:t>‘NO ONE LEFT BEHIND’</a:t>
            </a:r>
          </a:p>
        </p:txBody>
      </p:sp>
      <p:pic>
        <p:nvPicPr>
          <p:cNvPr id="16" name="Picture 15">
            <a:extLst>
              <a:ext uri="{FF2B5EF4-FFF2-40B4-BE49-F238E27FC236}">
                <a16:creationId xmlns:a16="http://schemas.microsoft.com/office/drawing/2014/main" id="{FE95CBFE-FCB7-1B17-93FF-B43561F027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9024" y="1809404"/>
            <a:ext cx="4495162" cy="2736174"/>
          </a:xfrm>
          <a:prstGeom prst="rect">
            <a:avLst/>
          </a:prstGeom>
          <a:ln w="25400">
            <a:solidFill>
              <a:schemeClr val="accent1"/>
            </a:solidFill>
          </a:ln>
        </p:spPr>
      </p:pic>
      <p:sp>
        <p:nvSpPr>
          <p:cNvPr id="17" name="Rectangle 17" descr="© INSCALE GmbH, 26.05.2010&#10;http://www.presentationload.com/">
            <a:extLst>
              <a:ext uri="{FF2B5EF4-FFF2-40B4-BE49-F238E27FC236}">
                <a16:creationId xmlns:a16="http://schemas.microsoft.com/office/drawing/2014/main" id="{0DE696B1-BB45-69D8-AD91-CF292D4BB125}"/>
              </a:ext>
            </a:extLst>
          </p:cNvPr>
          <p:cNvSpPr>
            <a:spLocks noChangeArrowheads="1"/>
          </p:cNvSpPr>
          <p:nvPr/>
        </p:nvSpPr>
        <p:spPr bwMode="gray">
          <a:xfrm>
            <a:off x="5679025" y="4254508"/>
            <a:ext cx="4510536" cy="888681"/>
          </a:xfrm>
          <a:prstGeom prst="roundRect">
            <a:avLst>
              <a:gd name="adj" fmla="val 6490"/>
            </a:avLst>
          </a:prstGeom>
          <a:solidFill>
            <a:schemeClr val="accent1">
              <a:lumMod val="75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1024694" eaLnBrk="0" hangingPunct="0"/>
            <a:r>
              <a:rPr lang="en-US" sz="3200" b="1" dirty="0">
                <a:solidFill>
                  <a:srgbClr val="FFFFFF"/>
                </a:solidFill>
                <a:effectLst>
                  <a:outerShdw blurRad="190500" algn="tl" rotWithShape="0">
                    <a:prstClr val="black">
                      <a:alpha val="50000"/>
                    </a:prstClr>
                  </a:outerShdw>
                </a:effectLst>
                <a:cs typeface="Arial" charset="0"/>
              </a:rPr>
              <a:t>INTEGRATION</a:t>
            </a:r>
          </a:p>
        </p:txBody>
      </p:sp>
      <p:sp>
        <p:nvSpPr>
          <p:cNvPr id="18" name="Rectangle 17" descr="© INSCALE GmbH, 26.05.2010&#10;http://www.presentationload.com/">
            <a:extLst>
              <a:ext uri="{FF2B5EF4-FFF2-40B4-BE49-F238E27FC236}">
                <a16:creationId xmlns:a16="http://schemas.microsoft.com/office/drawing/2014/main" id="{92A461A9-BB25-30B7-8B93-58316101A989}"/>
              </a:ext>
            </a:extLst>
          </p:cNvPr>
          <p:cNvSpPr>
            <a:spLocks noChangeArrowheads="1"/>
          </p:cNvSpPr>
          <p:nvPr/>
        </p:nvSpPr>
        <p:spPr bwMode="gray">
          <a:xfrm>
            <a:off x="867967" y="4254508"/>
            <a:ext cx="4314832" cy="888681"/>
          </a:xfrm>
          <a:prstGeom prst="roundRect">
            <a:avLst>
              <a:gd name="adj" fmla="val 6490"/>
            </a:avLst>
          </a:prstGeom>
          <a:solidFill>
            <a:schemeClr val="accent3">
              <a:lumMod val="50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1024694" eaLnBrk="0" hangingPunct="0"/>
            <a:r>
              <a:rPr lang="en-US" sz="3200" b="1" dirty="0">
                <a:solidFill>
                  <a:srgbClr val="FFFFFF"/>
                </a:solidFill>
                <a:effectLst>
                  <a:outerShdw blurRad="190500" algn="tl" rotWithShape="0">
                    <a:prstClr val="black">
                      <a:alpha val="50000"/>
                    </a:prstClr>
                  </a:outerShdw>
                </a:effectLst>
                <a:cs typeface="Arial" charset="0"/>
              </a:rPr>
              <a:t>UNIVERSALITY</a:t>
            </a:r>
          </a:p>
        </p:txBody>
      </p:sp>
      <p:pic>
        <p:nvPicPr>
          <p:cNvPr id="19" name="Picture 18">
            <a:extLst>
              <a:ext uri="{FF2B5EF4-FFF2-40B4-BE49-F238E27FC236}">
                <a16:creationId xmlns:a16="http://schemas.microsoft.com/office/drawing/2014/main" id="{5FCA76FA-D516-5707-DC0E-719CA1E971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69" y="1809403"/>
            <a:ext cx="4330204" cy="2472907"/>
          </a:xfrm>
          <a:prstGeom prst="rect">
            <a:avLst/>
          </a:prstGeom>
        </p:spPr>
      </p:pic>
    </p:spTree>
    <p:extLst>
      <p:ext uri="{BB962C8B-B14F-4D97-AF65-F5344CB8AC3E}">
        <p14:creationId xmlns:p14="http://schemas.microsoft.com/office/powerpoint/2010/main" val="99771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12</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80058"/>
          </a:xfrm>
          <a:prstGeom prst="rect">
            <a:avLst/>
          </a:prstGeom>
        </p:spPr>
        <p:txBody>
          <a:bodyPr lIns="0" tIns="0" rIns="0" bIns="0" rtlCol="0" anchor="t">
            <a:spAutoFit/>
          </a:bodyPr>
          <a:lstStyle/>
          <a:p>
            <a:pPr>
              <a:lnSpc>
                <a:spcPts val="5999"/>
              </a:lnSpc>
            </a:pPr>
            <a:r>
              <a:rPr lang="en-US" sz="3600">
                <a:solidFill>
                  <a:srgbClr val="FFFFFF"/>
                </a:solidFill>
                <a:latin typeface="Proxima Nova Bold"/>
              </a:rPr>
              <a:t>No One Left Behind</a:t>
            </a:r>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3" name="Freeform 9">
            <a:extLst>
              <a:ext uri="{FF2B5EF4-FFF2-40B4-BE49-F238E27FC236}">
                <a16:creationId xmlns:a16="http://schemas.microsoft.com/office/drawing/2014/main" id="{C07F4D71-1687-C7BF-ED95-B76BA0661A40}"/>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7" name="TextBox 6">
            <a:extLst>
              <a:ext uri="{FF2B5EF4-FFF2-40B4-BE49-F238E27FC236}">
                <a16:creationId xmlns:a16="http://schemas.microsoft.com/office/drawing/2014/main" id="{DE9A91CA-DB3D-66AE-A749-B1936C15787D}"/>
              </a:ext>
            </a:extLst>
          </p:cNvPr>
          <p:cNvSpPr txBox="1"/>
          <p:nvPr/>
        </p:nvSpPr>
        <p:spPr>
          <a:xfrm>
            <a:off x="7361450" y="8583731"/>
            <a:ext cx="9806130" cy="557672"/>
          </a:xfrm>
          <a:prstGeom prst="rect">
            <a:avLst/>
          </a:prstGeom>
        </p:spPr>
        <p:txBody>
          <a:bodyPr vert="horz" lIns="137160" tIns="68580" rIns="137160" bIns="68580" rtlCol="0" anchor="ctr">
            <a:normAutofit/>
          </a:bodyPr>
          <a:lstStyle/>
          <a:p>
            <a:pPr defTabSz="1371600">
              <a:lnSpc>
                <a:spcPct val="90000"/>
              </a:lnSpc>
              <a:spcAft>
                <a:spcPts val="900"/>
              </a:spcAft>
              <a:defRPr/>
            </a:pPr>
            <a:r>
              <a:rPr lang="en-US">
                <a:solidFill>
                  <a:srgbClr val="000000"/>
                </a:solidFill>
                <a:latin typeface="Proxima Nova" panose="020B0604020202020204" charset="0"/>
                <a:cs typeface="Arial" panose="020B0604020202020204" pitchFamily="34" charset="0"/>
              </a:rPr>
              <a:t>(Source: Asia and the Pacific SDG Progress reports 2022, UNESCAP) </a:t>
            </a:r>
          </a:p>
        </p:txBody>
      </p:sp>
      <p:pic>
        <p:nvPicPr>
          <p:cNvPr id="8" name="Picture 7">
            <a:extLst>
              <a:ext uri="{FF2B5EF4-FFF2-40B4-BE49-F238E27FC236}">
                <a16:creationId xmlns:a16="http://schemas.microsoft.com/office/drawing/2014/main" id="{FF3AB0A5-06E7-D9F3-F8DF-2554BE17C399}"/>
              </a:ext>
            </a:extLst>
          </p:cNvPr>
          <p:cNvPicPr>
            <a:picLocks noChangeAspect="1"/>
          </p:cNvPicPr>
          <p:nvPr/>
        </p:nvPicPr>
        <p:blipFill>
          <a:blip r:embed="rId6"/>
          <a:stretch>
            <a:fillRect/>
          </a:stretch>
        </p:blipFill>
        <p:spPr>
          <a:xfrm>
            <a:off x="593954" y="1966572"/>
            <a:ext cx="6243582" cy="7693577"/>
          </a:xfrm>
          <a:prstGeom prst="rect">
            <a:avLst/>
          </a:prstGeom>
        </p:spPr>
      </p:pic>
      <p:sp>
        <p:nvSpPr>
          <p:cNvPr id="9" name="TextBox 8">
            <a:extLst>
              <a:ext uri="{FF2B5EF4-FFF2-40B4-BE49-F238E27FC236}">
                <a16:creationId xmlns:a16="http://schemas.microsoft.com/office/drawing/2014/main" id="{4157AC5B-7870-0991-9887-375197877BED}"/>
              </a:ext>
            </a:extLst>
          </p:cNvPr>
          <p:cNvSpPr txBox="1"/>
          <p:nvPr/>
        </p:nvSpPr>
        <p:spPr>
          <a:xfrm>
            <a:off x="7361450" y="2270766"/>
            <a:ext cx="9806130" cy="6093976"/>
          </a:xfrm>
          <a:prstGeom prst="rect">
            <a:avLst/>
          </a:prstGeom>
          <a:noFill/>
        </p:spPr>
        <p:txBody>
          <a:bodyPr wrap="square">
            <a:spAutoFit/>
          </a:bodyPr>
          <a:lstStyle/>
          <a:p>
            <a:pPr algn="just" defTabSz="1371600">
              <a:defRPr/>
            </a:pPr>
            <a:r>
              <a:rPr lang="en-US" sz="3000" dirty="0">
                <a:solidFill>
                  <a:srgbClr val="000000"/>
                </a:solidFill>
                <a:latin typeface="Proxima Nova" panose="020B0604020202020204" charset="0"/>
                <a:cs typeface="Arial" panose="020B0604020202020204" pitchFamily="34" charset="0"/>
              </a:rPr>
              <a:t>In areas of progress, </a:t>
            </a:r>
            <a:r>
              <a:rPr lang="en-US" sz="3000" b="1" dirty="0">
                <a:solidFill>
                  <a:srgbClr val="000000"/>
                </a:solidFill>
                <a:latin typeface="Proxima Nova" panose="020B0604020202020204" charset="0"/>
                <a:cs typeface="Arial" panose="020B0604020202020204" pitchFamily="34" charset="0"/>
              </a:rPr>
              <a:t>inequality in key opportunities and in the experience of barriers </a:t>
            </a:r>
            <a:r>
              <a:rPr lang="en-US" sz="3000" dirty="0">
                <a:solidFill>
                  <a:srgbClr val="000000"/>
                </a:solidFill>
                <a:latin typeface="Proxima Nova" panose="020B0604020202020204" charset="0"/>
                <a:cs typeface="Arial" panose="020B0604020202020204" pitchFamily="34" charset="0"/>
              </a:rPr>
              <a:t>are found in groups with distinct socioeconomic characteristics. </a:t>
            </a:r>
          </a:p>
          <a:p>
            <a:pPr algn="just" defTabSz="1371600">
              <a:defRPr/>
            </a:pPr>
            <a:endParaRPr lang="en-US" sz="3000" dirty="0">
              <a:solidFill>
                <a:srgbClr val="000000"/>
              </a:solidFill>
              <a:latin typeface="Proxima Nova" panose="020B0604020202020204" charset="0"/>
              <a:cs typeface="Arial" panose="020B0604020202020204" pitchFamily="34" charset="0"/>
            </a:endParaRPr>
          </a:p>
          <a:p>
            <a:pPr algn="just" defTabSz="1371600">
              <a:defRPr/>
            </a:pPr>
            <a:r>
              <a:rPr lang="en-US" sz="3000" dirty="0">
                <a:solidFill>
                  <a:srgbClr val="000000"/>
                </a:solidFill>
                <a:latin typeface="Proxima Nova" panose="020B0604020202020204" charset="0"/>
                <a:cs typeface="Arial" panose="020B0604020202020204" pitchFamily="34" charset="0"/>
              </a:rPr>
              <a:t>Those furthest behind, including </a:t>
            </a:r>
            <a:r>
              <a:rPr lang="en-US" sz="3000" b="1" dirty="0">
                <a:solidFill>
                  <a:srgbClr val="000000"/>
                </a:solidFill>
                <a:latin typeface="Proxima Nova" panose="020B0604020202020204" charset="0"/>
                <a:cs typeface="Arial" panose="020B0604020202020204" pitchFamily="34" charset="0"/>
              </a:rPr>
              <a:t>women, rural populations and poorer households, generally face more exclusion and vulnerability.</a:t>
            </a:r>
          </a:p>
          <a:p>
            <a:pPr algn="just" defTabSz="1371600">
              <a:defRPr/>
            </a:pPr>
            <a:endParaRPr lang="en-US" sz="3000" b="1" dirty="0">
              <a:solidFill>
                <a:srgbClr val="000000"/>
              </a:solidFill>
              <a:latin typeface="Proxima Nova" panose="020B0604020202020204" charset="0"/>
              <a:cs typeface="Arial" panose="020B0604020202020204" pitchFamily="34" charset="0"/>
            </a:endParaRPr>
          </a:p>
          <a:p>
            <a:pPr algn="just" defTabSz="1371600">
              <a:defRPr/>
            </a:pPr>
            <a:r>
              <a:rPr lang="en-US" sz="3000" dirty="0">
                <a:solidFill>
                  <a:srgbClr val="000000"/>
                </a:solidFill>
                <a:latin typeface="Proxima Nova" panose="020B0604020202020204" charset="0"/>
                <a:cs typeface="Arial" panose="020B0604020202020204" pitchFamily="34" charset="0"/>
              </a:rPr>
              <a:t>Living in a household in the bottom 40 per cent of the</a:t>
            </a:r>
            <a:br>
              <a:rPr lang="en-US" sz="3000" dirty="0">
                <a:solidFill>
                  <a:srgbClr val="000000"/>
                </a:solidFill>
                <a:latin typeface="Proxima Nova" panose="020B0604020202020204" charset="0"/>
                <a:cs typeface="Arial" panose="020B0604020202020204" pitchFamily="34" charset="0"/>
              </a:rPr>
            </a:br>
            <a:r>
              <a:rPr lang="en-US" sz="3000" dirty="0">
                <a:solidFill>
                  <a:srgbClr val="000000"/>
                </a:solidFill>
                <a:latin typeface="Proxima Nova" panose="020B0604020202020204" charset="0"/>
                <a:cs typeface="Arial" panose="020B0604020202020204" pitchFamily="34" charset="0"/>
              </a:rPr>
              <a:t>wealth distribution (B40) is strongly associated with </a:t>
            </a:r>
            <a:r>
              <a:rPr lang="en-US" sz="3000" b="1" dirty="0">
                <a:solidFill>
                  <a:srgbClr val="000000"/>
                </a:solidFill>
                <a:latin typeface="Proxima Nova" panose="020B0604020202020204" charset="0"/>
                <a:cs typeface="Arial" panose="020B0604020202020204" pitchFamily="34" charset="0"/>
              </a:rPr>
              <a:t>multiple forms of vulnerabilities </a:t>
            </a:r>
            <a:r>
              <a:rPr lang="en-US" sz="3000" dirty="0">
                <a:solidFill>
                  <a:srgbClr val="000000"/>
                </a:solidFill>
                <a:latin typeface="Proxima Nova" panose="020B0604020202020204" charset="0"/>
                <a:cs typeface="Arial" panose="020B0604020202020204" pitchFamily="34" charset="0"/>
              </a:rPr>
              <a:t>(poverty intersects with other factors i.e. rural area, climate, gender, age, disability etc.)</a:t>
            </a:r>
            <a:endParaRPr lang="en-MY" sz="3000" b="1" dirty="0">
              <a:solidFill>
                <a:srgbClr val="000000"/>
              </a:solidFill>
              <a:latin typeface="Proxima Nova" panose="020B0604020202020204" charset="0"/>
              <a:cs typeface="Arial" panose="020B0604020202020204" pitchFamily="34" charset="0"/>
            </a:endParaRPr>
          </a:p>
        </p:txBody>
      </p:sp>
    </p:spTree>
    <p:extLst>
      <p:ext uri="{BB962C8B-B14F-4D97-AF65-F5344CB8AC3E}">
        <p14:creationId xmlns:p14="http://schemas.microsoft.com/office/powerpoint/2010/main" val="395302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a:solidFill>
                  <a:srgbClr val="FFFFFF"/>
                </a:solidFill>
                <a:latin typeface="Proxima Nova Bold"/>
              </a:rPr>
              <a:t>International: High-Level Political Forum </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pic>
        <p:nvPicPr>
          <p:cNvPr id="4" name="Picture 3">
            <a:extLst>
              <a:ext uri="{FF2B5EF4-FFF2-40B4-BE49-F238E27FC236}">
                <a16:creationId xmlns:a16="http://schemas.microsoft.com/office/drawing/2014/main" id="{B290CE4E-C292-369F-17BE-223672F4037F}"/>
              </a:ext>
            </a:extLst>
          </p:cNvPr>
          <p:cNvPicPr>
            <a:picLocks noChangeAspect="1"/>
          </p:cNvPicPr>
          <p:nvPr/>
        </p:nvPicPr>
        <p:blipFill>
          <a:blip r:embed="rId6"/>
          <a:stretch>
            <a:fillRect/>
          </a:stretch>
        </p:blipFill>
        <p:spPr>
          <a:xfrm>
            <a:off x="9144000" y="2328104"/>
            <a:ext cx="8507012" cy="6439799"/>
          </a:xfrm>
          <a:prstGeom prst="rect">
            <a:avLst/>
          </a:prstGeom>
        </p:spPr>
      </p:pic>
      <p:sp>
        <p:nvSpPr>
          <p:cNvPr id="6" name="TextBox 5">
            <a:extLst>
              <a:ext uri="{FF2B5EF4-FFF2-40B4-BE49-F238E27FC236}">
                <a16:creationId xmlns:a16="http://schemas.microsoft.com/office/drawing/2014/main" id="{2CE3A587-DD16-C72B-809E-5B6C3327A87E}"/>
              </a:ext>
            </a:extLst>
          </p:cNvPr>
          <p:cNvSpPr txBox="1"/>
          <p:nvPr/>
        </p:nvSpPr>
        <p:spPr>
          <a:xfrm>
            <a:off x="919335" y="2858817"/>
            <a:ext cx="7547675" cy="5262979"/>
          </a:xfrm>
          <a:prstGeom prst="rect">
            <a:avLst/>
          </a:prstGeom>
          <a:noFill/>
        </p:spPr>
        <p:txBody>
          <a:bodyPr wrap="square">
            <a:spAutoFit/>
          </a:bodyPr>
          <a:lstStyle/>
          <a:p>
            <a:pPr marL="285750" indent="-285750" algn="just">
              <a:buFont typeface="Arial" panose="020B0604020202020204" pitchFamily="34" charset="0"/>
              <a:buChar char="•"/>
            </a:pPr>
            <a:r>
              <a:rPr lang="en-GB" sz="2400" b="0" i="0">
                <a:solidFill>
                  <a:srgbClr val="333333"/>
                </a:solidFill>
                <a:effectLst/>
                <a:latin typeface="Proxima Nova Rg" panose="02000506030000020004" pitchFamily="50" charset="0"/>
              </a:rPr>
              <a:t>The HLPF is the central United Nations platform for the follow-up and review of the </a:t>
            </a:r>
            <a:r>
              <a:rPr lang="en-GB" sz="2400" b="0" i="0" u="none" strike="noStrike">
                <a:solidFill>
                  <a:srgbClr val="000000"/>
                </a:solidFill>
                <a:effectLst/>
                <a:latin typeface="Proxima Nova Rg" panose="02000506030000020004" pitchFamily="50" charset="0"/>
                <a:hlinkClick r:id="rId7"/>
              </a:rPr>
              <a:t>2030 Agenda for Sustainable Development</a:t>
            </a:r>
            <a:r>
              <a:rPr lang="en-GB" sz="2400" b="0" i="0">
                <a:solidFill>
                  <a:srgbClr val="333333"/>
                </a:solidFill>
                <a:effectLst/>
                <a:latin typeface="Proxima Nova Rg" panose="02000506030000020004" pitchFamily="50" charset="0"/>
              </a:rPr>
              <a:t> and the </a:t>
            </a:r>
            <a:r>
              <a:rPr lang="en-GB" sz="2400" b="0" i="0" u="none" strike="noStrike">
                <a:solidFill>
                  <a:srgbClr val="000000"/>
                </a:solidFill>
                <a:effectLst/>
                <a:latin typeface="Proxima Nova Rg" panose="02000506030000020004" pitchFamily="50" charset="0"/>
                <a:hlinkClick r:id="rId8"/>
              </a:rPr>
              <a:t>Sustainable Development Goals (SDGs)</a:t>
            </a:r>
            <a:r>
              <a:rPr lang="en-GB" sz="2400" b="0" i="0">
                <a:solidFill>
                  <a:srgbClr val="333333"/>
                </a:solidFill>
                <a:effectLst/>
                <a:latin typeface="Proxima Nova Rg" panose="02000506030000020004" pitchFamily="50" charset="0"/>
              </a:rPr>
              <a:t> at the global level. It is the apex of the architecture for follow-up and review of the 2030 Agenda established by 2030 Agenda and </a:t>
            </a:r>
            <a:r>
              <a:rPr lang="en-GB" sz="2400" b="0" i="0" u="none" strike="noStrike">
                <a:solidFill>
                  <a:srgbClr val="000000"/>
                </a:solidFill>
                <a:effectLst/>
                <a:latin typeface="Proxima Nova Rg" panose="02000506030000020004" pitchFamily="50" charset="0"/>
                <a:hlinkClick r:id="rId9"/>
              </a:rPr>
              <a:t>General Assembly resolution 70/299</a:t>
            </a:r>
            <a:r>
              <a:rPr lang="en-GB" sz="2400" b="0" i="0">
                <a:solidFill>
                  <a:srgbClr val="333333"/>
                </a:solidFill>
                <a:effectLst/>
                <a:latin typeface="Proxima Nova Rg" panose="02000506030000020004" pitchFamily="50" charset="0"/>
              </a:rPr>
              <a:t>.</a:t>
            </a:r>
          </a:p>
          <a:p>
            <a:pPr marL="285750" indent="-285750" algn="l">
              <a:buFont typeface="Arial" panose="020B0604020202020204" pitchFamily="34" charset="0"/>
              <a:buChar char="•"/>
            </a:pPr>
            <a:endParaRPr lang="en-GB" sz="2400" b="0" i="0">
              <a:solidFill>
                <a:srgbClr val="333333"/>
              </a:solidFill>
              <a:effectLst/>
              <a:latin typeface="Proxima Nova Rg" panose="02000506030000020004" pitchFamily="50" charset="0"/>
            </a:endParaRPr>
          </a:p>
          <a:p>
            <a:pPr marL="285750" indent="-285750" algn="l">
              <a:buFont typeface="Arial" panose="020B0604020202020204" pitchFamily="34" charset="0"/>
              <a:buChar char="•"/>
            </a:pPr>
            <a:r>
              <a:rPr lang="en-GB" sz="2400" b="0" i="0">
                <a:solidFill>
                  <a:srgbClr val="333333"/>
                </a:solidFill>
                <a:effectLst/>
                <a:latin typeface="Proxima Nova Rg" panose="02000506030000020004" pitchFamily="50" charset="0"/>
              </a:rPr>
              <a:t>The United Nations Conference on Sustainable Development (Rio+20), through its outcome on "</a:t>
            </a:r>
            <a:r>
              <a:rPr lang="en-GB" sz="2400" b="0" i="0" u="none" strike="noStrike">
                <a:solidFill>
                  <a:srgbClr val="000000"/>
                </a:solidFill>
                <a:effectLst/>
                <a:latin typeface="Proxima Nova Rg" panose="02000506030000020004" pitchFamily="50" charset="0"/>
                <a:hlinkClick r:id="rId10"/>
              </a:rPr>
              <a:t>The Future We Want</a:t>
            </a:r>
            <a:r>
              <a:rPr lang="en-GB" sz="2400" b="0" i="0">
                <a:solidFill>
                  <a:srgbClr val="333333"/>
                </a:solidFill>
                <a:effectLst/>
                <a:latin typeface="Proxima Nova Rg" panose="02000506030000020004" pitchFamily="50" charset="0"/>
              </a:rPr>
              <a:t>", established the United Nations High-level Political Forum on Sustainable Development (HLPF) in 2012.</a:t>
            </a:r>
          </a:p>
          <a:p>
            <a:pPr algn="l"/>
            <a:endParaRPr lang="en-GB" sz="2400" b="0" i="0">
              <a:solidFill>
                <a:srgbClr val="333333"/>
              </a:solidFill>
              <a:effectLst/>
              <a:latin typeface="Proxima Nova Rg" panose="02000506030000020004" pitchFamily="50" charset="0"/>
            </a:endParaRPr>
          </a:p>
        </p:txBody>
      </p:sp>
    </p:spTree>
    <p:extLst>
      <p:ext uri="{BB962C8B-B14F-4D97-AF65-F5344CB8AC3E}">
        <p14:creationId xmlns:p14="http://schemas.microsoft.com/office/powerpoint/2010/main" val="373774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1449499"/>
          </a:xfrm>
          <a:prstGeom prst="rect">
            <a:avLst/>
          </a:prstGeom>
        </p:spPr>
        <p:txBody>
          <a:bodyPr wrap="square" lIns="0" tIns="0" rIns="0" bIns="0" rtlCol="0" anchor="t">
            <a:spAutoFit/>
          </a:bodyPr>
          <a:lstStyle/>
          <a:p>
            <a:pPr>
              <a:lnSpc>
                <a:spcPts val="5999"/>
              </a:lnSpc>
            </a:pPr>
            <a:r>
              <a:rPr lang="en-US" sz="3600" dirty="0">
                <a:solidFill>
                  <a:srgbClr val="FFFFFF"/>
                </a:solidFill>
                <a:latin typeface="Proxima Nova Bold"/>
              </a:rPr>
              <a:t>National: Voluntary National Reviews &amp; Local Reviews</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pic>
        <p:nvPicPr>
          <p:cNvPr id="6" name="Picture 5">
            <a:extLst>
              <a:ext uri="{FF2B5EF4-FFF2-40B4-BE49-F238E27FC236}">
                <a16:creationId xmlns:a16="http://schemas.microsoft.com/office/drawing/2014/main" id="{8B6368A1-EFC5-6410-2DD2-BBAA0FDBC4F1}"/>
              </a:ext>
            </a:extLst>
          </p:cNvPr>
          <p:cNvPicPr>
            <a:picLocks noChangeAspect="1"/>
          </p:cNvPicPr>
          <p:nvPr/>
        </p:nvPicPr>
        <p:blipFill>
          <a:blip r:embed="rId6"/>
          <a:stretch>
            <a:fillRect/>
          </a:stretch>
        </p:blipFill>
        <p:spPr>
          <a:xfrm>
            <a:off x="9634860" y="1961269"/>
            <a:ext cx="4735877" cy="6080054"/>
          </a:xfrm>
          <a:prstGeom prst="rect">
            <a:avLst/>
          </a:prstGeom>
        </p:spPr>
      </p:pic>
      <p:pic>
        <p:nvPicPr>
          <p:cNvPr id="4" name="Picture 3">
            <a:extLst>
              <a:ext uri="{FF2B5EF4-FFF2-40B4-BE49-F238E27FC236}">
                <a16:creationId xmlns:a16="http://schemas.microsoft.com/office/drawing/2014/main" id="{4C8A354A-B875-6D82-BFF7-A4B3E8D14265}"/>
              </a:ext>
            </a:extLst>
          </p:cNvPr>
          <p:cNvPicPr>
            <a:picLocks noChangeAspect="1"/>
          </p:cNvPicPr>
          <p:nvPr/>
        </p:nvPicPr>
        <p:blipFill>
          <a:blip r:embed="rId7"/>
          <a:stretch>
            <a:fillRect/>
          </a:stretch>
        </p:blipFill>
        <p:spPr>
          <a:xfrm>
            <a:off x="12840024" y="3028663"/>
            <a:ext cx="4676497" cy="6132095"/>
          </a:xfrm>
          <a:prstGeom prst="rect">
            <a:avLst/>
          </a:prstGeom>
        </p:spPr>
      </p:pic>
      <p:sp>
        <p:nvSpPr>
          <p:cNvPr id="7" name="TextBox 6">
            <a:extLst>
              <a:ext uri="{FF2B5EF4-FFF2-40B4-BE49-F238E27FC236}">
                <a16:creationId xmlns:a16="http://schemas.microsoft.com/office/drawing/2014/main" id="{507A4E2A-918D-94CD-A245-EEDF25BDAA14}"/>
              </a:ext>
            </a:extLst>
          </p:cNvPr>
          <p:cNvSpPr txBox="1"/>
          <p:nvPr/>
        </p:nvSpPr>
        <p:spPr>
          <a:xfrm>
            <a:off x="919335" y="2552070"/>
            <a:ext cx="8138741" cy="6740307"/>
          </a:xfrm>
          <a:prstGeom prst="rect">
            <a:avLst/>
          </a:prstGeom>
          <a:noFill/>
        </p:spPr>
        <p:txBody>
          <a:bodyPr wrap="square">
            <a:spAutoFit/>
          </a:bodyPr>
          <a:lstStyle/>
          <a:p>
            <a:pPr marL="342900" indent="-342900" algn="just">
              <a:buFont typeface="Arial" panose="020B0604020202020204" pitchFamily="34" charset="0"/>
              <a:buChar char="•"/>
            </a:pPr>
            <a:r>
              <a:rPr lang="en-GB" sz="2400" b="0" i="0" u="none" strike="noStrike" baseline="0">
                <a:solidFill>
                  <a:srgbClr val="221E1F"/>
                </a:solidFill>
                <a:latin typeface="Proxima Nova Rg" panose="02000506030000020004" pitchFamily="50" charset="0"/>
              </a:rPr>
              <a:t>Malaysia is committed to presenting a </a:t>
            </a:r>
            <a:r>
              <a:rPr lang="en-GB" sz="2400" b="1" i="0" u="none" strike="noStrike" baseline="0">
                <a:solidFill>
                  <a:srgbClr val="0070C0"/>
                </a:solidFill>
                <a:latin typeface="Proxima Nova Rg" panose="02000506030000020004" pitchFamily="50" charset="0"/>
              </a:rPr>
              <a:t>Voluntary National </a:t>
            </a:r>
            <a:r>
              <a:rPr lang="en-GB" sz="2400" b="1">
                <a:solidFill>
                  <a:srgbClr val="0070C0"/>
                </a:solidFill>
                <a:latin typeface="Proxima Nova Rg" panose="02000506030000020004" pitchFamily="50" charset="0"/>
              </a:rPr>
              <a:t>Review (V</a:t>
            </a:r>
            <a:r>
              <a:rPr lang="en-GB" sz="2400" b="1" i="0" u="none" strike="noStrike" baseline="0">
                <a:solidFill>
                  <a:srgbClr val="0070C0"/>
                </a:solidFill>
                <a:latin typeface="Proxima Nova Rg" panose="02000506030000020004" pitchFamily="50" charset="0"/>
              </a:rPr>
              <a:t>NR) report every four years</a:t>
            </a:r>
            <a:r>
              <a:rPr lang="en-GB" sz="2400" b="0" i="0" u="none" strike="noStrike" baseline="0">
                <a:solidFill>
                  <a:srgbClr val="221E1F"/>
                </a:solidFill>
                <a:latin typeface="Proxima Nova Rg" panose="02000506030000020004" pitchFamily="50" charset="0"/>
              </a:rPr>
              <a:t>, with the next edition scheduled for release in 2025. (VNRs submitted to HLPF in 2017 &amp; 2021)</a:t>
            </a:r>
          </a:p>
          <a:p>
            <a:pPr algn="just"/>
            <a:endParaRPr lang="en-GB" sz="2400" b="0" i="0" u="none" strike="noStrike" baseline="0">
              <a:solidFill>
                <a:srgbClr val="221E1F"/>
              </a:solidFill>
              <a:latin typeface="Proxima Nova Rg" panose="02000506030000020004" pitchFamily="50" charset="0"/>
            </a:endParaRPr>
          </a:p>
          <a:p>
            <a:pPr marL="342900" indent="-342900" algn="just">
              <a:buFont typeface="Arial" panose="020B0604020202020204" pitchFamily="34" charset="0"/>
              <a:buChar char="•"/>
            </a:pPr>
            <a:r>
              <a:rPr lang="en-GB" sz="2400" b="0" i="0" u="none" strike="noStrike" baseline="0">
                <a:solidFill>
                  <a:srgbClr val="221E1F"/>
                </a:solidFill>
                <a:latin typeface="Proxima Nova Rg" panose="02000506030000020004" pitchFamily="50" charset="0"/>
              </a:rPr>
              <a:t>The Ministry of Economy is responsible for collating inputs from various stakeholders in preparing the report.  While DOSM coordinates the collection and compilation of data and utilises the SDG Dashboard</a:t>
            </a:r>
          </a:p>
          <a:p>
            <a:pPr algn="just"/>
            <a:endParaRPr lang="en-GB" sz="2400" b="0" i="0" u="none" strike="noStrike" baseline="0">
              <a:solidFill>
                <a:srgbClr val="221E1F"/>
              </a:solidFill>
              <a:latin typeface="Proxima Nova Rg" panose="02000506030000020004" pitchFamily="50" charset="0"/>
            </a:endParaRPr>
          </a:p>
          <a:p>
            <a:pPr marL="342900" indent="-342900" algn="just">
              <a:buFont typeface="Arial" panose="020B0604020202020204" pitchFamily="34" charset="0"/>
              <a:buChar char="•"/>
            </a:pPr>
            <a:r>
              <a:rPr lang="en-GB" sz="2400" b="0" i="0" u="none" strike="noStrike" baseline="0">
                <a:solidFill>
                  <a:srgbClr val="221E1F"/>
                </a:solidFill>
                <a:latin typeface="Proxima Nova Rg" panose="02000506030000020004" pitchFamily="50" charset="0"/>
              </a:rPr>
              <a:t>In addition, the National SDG Council has mandated that at least one district or city in each state must produce a </a:t>
            </a:r>
            <a:r>
              <a:rPr lang="en-GB" sz="2400" b="1" i="0" u="none" strike="noStrike" baseline="0">
                <a:solidFill>
                  <a:srgbClr val="0070C0"/>
                </a:solidFill>
                <a:latin typeface="Proxima Nova Rg" panose="02000506030000020004" pitchFamily="50" charset="0"/>
              </a:rPr>
              <a:t>Voluntary Local Reviews (VLR)</a:t>
            </a:r>
            <a:r>
              <a:rPr lang="en-GB" sz="2400" b="0" i="0" u="none" strike="noStrike" baseline="0">
                <a:solidFill>
                  <a:srgbClr val="221E1F"/>
                </a:solidFill>
                <a:latin typeface="Proxima Nova Rg" panose="02000506030000020004" pitchFamily="50" charset="0"/>
              </a:rPr>
              <a:t> report. - Bandar </a:t>
            </a:r>
            <a:r>
              <a:rPr lang="en-GB" sz="2400" b="0" i="0" u="none" strike="noStrike" baseline="0" err="1">
                <a:solidFill>
                  <a:srgbClr val="221E1F"/>
                </a:solidFill>
                <a:latin typeface="Proxima Nova Rg" panose="02000506030000020004" pitchFamily="50" charset="0"/>
              </a:rPr>
              <a:t>Pulau</a:t>
            </a:r>
            <a:r>
              <a:rPr lang="en-GB" sz="2400" b="0" i="0" u="none" strike="noStrike" baseline="0">
                <a:solidFill>
                  <a:srgbClr val="221E1F"/>
                </a:solidFill>
                <a:latin typeface="Proxima Nova Rg" panose="02000506030000020004" pitchFamily="50" charset="0"/>
              </a:rPr>
              <a:t> Pinang (Penang Island), Kuala Lumpur, Subang Jaya, Shah Alam, Sepang, Alor Gajah and Bandar Melaka.</a:t>
            </a:r>
          </a:p>
          <a:p>
            <a:pPr marL="342900" indent="-342900" algn="just">
              <a:buFont typeface="Arial" panose="020B0604020202020204" pitchFamily="34" charset="0"/>
              <a:buChar char="•"/>
            </a:pPr>
            <a:endParaRPr lang="en-GB" sz="2400">
              <a:solidFill>
                <a:srgbClr val="221E1F"/>
              </a:solidFill>
              <a:latin typeface="Proxima Nova Rg" panose="02000506030000020004" pitchFamily="50" charset="0"/>
            </a:endParaRPr>
          </a:p>
          <a:p>
            <a:pPr marL="342900" indent="-342900" algn="just">
              <a:buFont typeface="Arial" panose="020B0604020202020204" pitchFamily="34" charset="0"/>
              <a:buChar char="•"/>
            </a:pPr>
            <a:r>
              <a:rPr lang="en-GB" sz="2400" b="0" i="0" u="none" strike="noStrike" baseline="0">
                <a:solidFill>
                  <a:srgbClr val="221E1F"/>
                </a:solidFill>
                <a:latin typeface="Proxima Nova Rg" panose="02000506030000020004" pitchFamily="50" charset="0"/>
              </a:rPr>
              <a:t>Selangor is the first state to prepare the Voluntary Subnational Reviews (VSR).  </a:t>
            </a:r>
          </a:p>
        </p:txBody>
      </p:sp>
    </p:spTree>
    <p:extLst>
      <p:ext uri="{BB962C8B-B14F-4D97-AF65-F5344CB8AC3E}">
        <p14:creationId xmlns:p14="http://schemas.microsoft.com/office/powerpoint/2010/main" val="121961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57168"/>
          </a:xfrm>
          <a:prstGeom prst="rect">
            <a:avLst/>
          </a:prstGeom>
        </p:spPr>
        <p:txBody>
          <a:bodyPr wrap="square" lIns="0" tIns="0" rIns="0" bIns="0" rtlCol="0" anchor="t">
            <a:spAutoFit/>
          </a:bodyPr>
          <a:lstStyle/>
          <a:p>
            <a:pPr>
              <a:lnSpc>
                <a:spcPts val="5999"/>
              </a:lnSpc>
            </a:pPr>
            <a:r>
              <a:rPr lang="en-US" sz="2750">
                <a:solidFill>
                  <a:srgbClr val="FFFFFF"/>
                </a:solidFill>
                <a:latin typeface="Proxima Nova Bold"/>
              </a:rPr>
              <a:t>Snapshot of SDG Progress in the Asia Pacific region (2024)</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pic>
        <p:nvPicPr>
          <p:cNvPr id="5" name="Picture 4">
            <a:extLst>
              <a:ext uri="{FF2B5EF4-FFF2-40B4-BE49-F238E27FC236}">
                <a16:creationId xmlns:a16="http://schemas.microsoft.com/office/drawing/2014/main" id="{21BE4F79-13D2-E15C-EDE5-956F774A60AD}"/>
              </a:ext>
            </a:extLst>
          </p:cNvPr>
          <p:cNvPicPr>
            <a:picLocks noChangeAspect="1"/>
          </p:cNvPicPr>
          <p:nvPr/>
        </p:nvPicPr>
        <p:blipFill rotWithShape="1">
          <a:blip r:embed="rId6"/>
          <a:srcRect l="6958"/>
          <a:stretch/>
        </p:blipFill>
        <p:spPr>
          <a:xfrm>
            <a:off x="285750" y="2273410"/>
            <a:ext cx="8648700" cy="4915426"/>
          </a:xfrm>
          <a:prstGeom prst="rect">
            <a:avLst/>
          </a:prstGeom>
          <a:ln>
            <a:noFill/>
          </a:ln>
        </p:spPr>
      </p:pic>
      <p:pic>
        <p:nvPicPr>
          <p:cNvPr id="7" name="Picture 6">
            <a:extLst>
              <a:ext uri="{FF2B5EF4-FFF2-40B4-BE49-F238E27FC236}">
                <a16:creationId xmlns:a16="http://schemas.microsoft.com/office/drawing/2014/main" id="{0AAC6C44-4C2E-EF3E-1A46-B44BBC983FA1}"/>
              </a:ext>
            </a:extLst>
          </p:cNvPr>
          <p:cNvPicPr>
            <a:picLocks noChangeAspect="1"/>
          </p:cNvPicPr>
          <p:nvPr/>
        </p:nvPicPr>
        <p:blipFill>
          <a:blip r:embed="rId7"/>
          <a:stretch>
            <a:fillRect/>
          </a:stretch>
        </p:blipFill>
        <p:spPr>
          <a:xfrm>
            <a:off x="8934450" y="2754741"/>
            <a:ext cx="9137142" cy="4434095"/>
          </a:xfrm>
          <a:prstGeom prst="rect">
            <a:avLst/>
          </a:prstGeom>
          <a:ln>
            <a:noFill/>
          </a:ln>
        </p:spPr>
      </p:pic>
      <p:pic>
        <p:nvPicPr>
          <p:cNvPr id="13" name="Picture 12">
            <a:extLst>
              <a:ext uri="{FF2B5EF4-FFF2-40B4-BE49-F238E27FC236}">
                <a16:creationId xmlns:a16="http://schemas.microsoft.com/office/drawing/2014/main" id="{51B206C1-503C-8A83-2290-064412B60E1C}"/>
              </a:ext>
            </a:extLst>
          </p:cNvPr>
          <p:cNvPicPr>
            <a:picLocks noChangeAspect="1"/>
          </p:cNvPicPr>
          <p:nvPr/>
        </p:nvPicPr>
        <p:blipFill>
          <a:blip r:embed="rId8"/>
          <a:stretch>
            <a:fillRect/>
          </a:stretch>
        </p:blipFill>
        <p:spPr>
          <a:xfrm>
            <a:off x="593954" y="7433078"/>
            <a:ext cx="2358796" cy="2484987"/>
          </a:xfrm>
          <a:prstGeom prst="rect">
            <a:avLst/>
          </a:prstGeom>
        </p:spPr>
      </p:pic>
      <p:sp>
        <p:nvSpPr>
          <p:cNvPr id="14" name="TextBox 13">
            <a:extLst>
              <a:ext uri="{FF2B5EF4-FFF2-40B4-BE49-F238E27FC236}">
                <a16:creationId xmlns:a16="http://schemas.microsoft.com/office/drawing/2014/main" id="{5C0EDB7B-CE51-62EF-5A67-AFED3A3ED5D9}"/>
              </a:ext>
            </a:extLst>
          </p:cNvPr>
          <p:cNvSpPr txBox="1"/>
          <p:nvPr/>
        </p:nvSpPr>
        <p:spPr>
          <a:xfrm>
            <a:off x="15049500" y="8921234"/>
            <a:ext cx="3022092" cy="369332"/>
          </a:xfrm>
          <a:prstGeom prst="rect">
            <a:avLst/>
          </a:prstGeom>
          <a:noFill/>
        </p:spPr>
        <p:txBody>
          <a:bodyPr wrap="square" rtlCol="0">
            <a:spAutoFit/>
          </a:bodyPr>
          <a:lstStyle/>
          <a:p>
            <a:pPr algn="r"/>
            <a:r>
              <a:rPr lang="en-MY"/>
              <a:t>Source: UN ESCAP (2024)</a:t>
            </a:r>
          </a:p>
        </p:txBody>
      </p:sp>
    </p:spTree>
    <p:extLst>
      <p:ext uri="{BB962C8B-B14F-4D97-AF65-F5344CB8AC3E}">
        <p14:creationId xmlns:p14="http://schemas.microsoft.com/office/powerpoint/2010/main" val="44708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dirty="0">
                <a:solidFill>
                  <a:srgbClr val="FFFFFF"/>
                </a:solidFill>
                <a:latin typeface="Proxima Nova Bold"/>
              </a:rPr>
              <a:t>Progress insights and the need for action</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 name="Content Placeholder 2">
            <a:extLst>
              <a:ext uri="{FF2B5EF4-FFF2-40B4-BE49-F238E27FC236}">
                <a16:creationId xmlns:a16="http://schemas.microsoft.com/office/drawing/2014/main" id="{A31E0E4B-2A37-66A7-4AB3-7E12A5EC9055}"/>
              </a:ext>
            </a:extLst>
          </p:cNvPr>
          <p:cNvSpPr txBox="1">
            <a:spLocks/>
          </p:cNvSpPr>
          <p:nvPr/>
        </p:nvSpPr>
        <p:spPr>
          <a:xfrm>
            <a:off x="857249" y="1976141"/>
            <a:ext cx="16940894" cy="78264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spcBef>
                <a:spcPts val="0"/>
              </a:spcBef>
              <a:spcAft>
                <a:spcPts val="900"/>
              </a:spcAft>
            </a:pPr>
            <a:r>
              <a:rPr lang="en-MY" sz="3600" dirty="0">
                <a:latin typeface="Roboto" panose="02000000000000000000" pitchFamily="2" charset="0"/>
                <a:ea typeface="Roboto" panose="02000000000000000000" pitchFamily="2" charset="0"/>
                <a:cs typeface="Roboto" panose="02000000000000000000" pitchFamily="2" charset="0"/>
              </a:rPr>
              <a:t>Questions: How did we get here? How do we get back on track?   </a:t>
            </a:r>
          </a:p>
          <a:p>
            <a:pPr>
              <a:lnSpc>
                <a:spcPct val="130000"/>
              </a:lnSpc>
              <a:spcBef>
                <a:spcPts val="0"/>
              </a:spcBef>
              <a:spcAft>
                <a:spcPts val="900"/>
              </a:spcAft>
            </a:pPr>
            <a:r>
              <a:rPr lang="en-MY" sz="3600" dirty="0">
                <a:latin typeface="Roboto" panose="02000000000000000000" pitchFamily="2" charset="0"/>
                <a:ea typeface="Roboto" panose="02000000000000000000" pitchFamily="2" charset="0"/>
                <a:cs typeface="Roboto" panose="02000000000000000000" pitchFamily="2" charset="0"/>
              </a:rPr>
              <a:t>Pandemic was a major driver, but also imbalanced recovery, geopolitics  (Ukraine, Middle East), &amp; global inflation spike</a:t>
            </a:r>
          </a:p>
          <a:p>
            <a:pPr>
              <a:lnSpc>
                <a:spcPct val="130000"/>
              </a:lnSpc>
              <a:spcBef>
                <a:spcPts val="0"/>
              </a:spcBef>
              <a:spcAft>
                <a:spcPts val="900"/>
              </a:spcAft>
            </a:pPr>
            <a:r>
              <a:rPr lang="en-MY" sz="3600" dirty="0">
                <a:latin typeface="Roboto" panose="02000000000000000000" pitchFamily="2" charset="0"/>
                <a:ea typeface="Roboto" panose="02000000000000000000" pitchFamily="2" charset="0"/>
                <a:cs typeface="Roboto" panose="02000000000000000000" pitchFamily="2" charset="0"/>
              </a:rPr>
              <a:t>But SDGs already off-track pre-Covid.  Progress not universal &amp; not sufficient, launch of the “Decade of Action” </a:t>
            </a:r>
          </a:p>
          <a:p>
            <a:pPr>
              <a:lnSpc>
                <a:spcPct val="130000"/>
              </a:lnSpc>
              <a:spcBef>
                <a:spcPts val="0"/>
              </a:spcBef>
              <a:spcAft>
                <a:spcPts val="900"/>
              </a:spcAft>
            </a:pPr>
            <a:r>
              <a:rPr lang="en-MY" sz="3600" dirty="0">
                <a:latin typeface="Roboto" panose="02000000000000000000" pitchFamily="2" charset="0"/>
                <a:ea typeface="Roboto" panose="02000000000000000000" pitchFamily="2" charset="0"/>
                <a:cs typeface="Roboto" panose="02000000000000000000" pitchFamily="2" charset="0"/>
              </a:rPr>
              <a:t>Climate change ever more existential, Paris Agreement's +1.5 Cº target in doubt </a:t>
            </a:r>
          </a:p>
          <a:p>
            <a:pPr>
              <a:lnSpc>
                <a:spcPct val="130000"/>
              </a:lnSpc>
              <a:spcBef>
                <a:spcPts val="0"/>
              </a:spcBef>
              <a:spcAft>
                <a:spcPts val="900"/>
              </a:spcAft>
            </a:pPr>
            <a:r>
              <a:rPr lang="en-MY" sz="3600" dirty="0">
                <a:latin typeface="Roboto" panose="02000000000000000000" pitchFamily="2" charset="0"/>
                <a:ea typeface="Roboto" panose="02000000000000000000" pitchFamily="2" charset="0"/>
                <a:cs typeface="Roboto" panose="02000000000000000000" pitchFamily="2" charset="0"/>
              </a:rPr>
              <a:t>Secretary General: 2023, </a:t>
            </a:r>
            <a:r>
              <a:rPr lang="en-MY" sz="3600" i="1" dirty="0">
                <a:latin typeface="Roboto" panose="02000000000000000000" pitchFamily="2" charset="0"/>
                <a:ea typeface="Roboto" panose="02000000000000000000" pitchFamily="2" charset="0"/>
                <a:cs typeface="Roboto" panose="02000000000000000000" pitchFamily="2" charset="0"/>
              </a:rPr>
              <a:t>Need to rescue the goals</a:t>
            </a:r>
            <a:r>
              <a:rPr lang="en-MY" sz="3600" dirty="0">
                <a:latin typeface="Roboto" panose="02000000000000000000" pitchFamily="2" charset="0"/>
                <a:ea typeface="Roboto" panose="02000000000000000000" pitchFamily="2" charset="0"/>
                <a:cs typeface="Roboto" panose="02000000000000000000" pitchFamily="2" charset="0"/>
              </a:rPr>
              <a:t>; 2024, </a:t>
            </a:r>
            <a:r>
              <a:rPr lang="en-MY" sz="3600" i="1" dirty="0">
                <a:latin typeface="Roboto" panose="02000000000000000000" pitchFamily="2" charset="0"/>
                <a:ea typeface="Roboto" panose="02000000000000000000" pitchFamily="2" charset="0"/>
                <a:cs typeface="Roboto" panose="02000000000000000000" pitchFamily="2" charset="0"/>
              </a:rPr>
              <a:t>SDGs hanging by a thread</a:t>
            </a:r>
          </a:p>
          <a:p>
            <a:pPr>
              <a:lnSpc>
                <a:spcPct val="130000"/>
              </a:lnSpc>
              <a:spcBef>
                <a:spcPts val="0"/>
              </a:spcBef>
              <a:spcAft>
                <a:spcPts val="900"/>
              </a:spcAft>
            </a:pPr>
            <a:r>
              <a:rPr lang="en-MY" sz="3600" dirty="0">
                <a:latin typeface="Roboto" panose="02000000000000000000" pitchFamily="2" charset="0"/>
                <a:ea typeface="Roboto" panose="02000000000000000000" pitchFamily="2" charset="0"/>
                <a:cs typeface="Roboto" panose="02000000000000000000" pitchFamily="2" charset="0"/>
              </a:rPr>
              <a:t>Bold action needed, youth &amp; future generations are major considerations      </a:t>
            </a:r>
          </a:p>
        </p:txBody>
      </p:sp>
    </p:spTree>
    <p:extLst>
      <p:ext uri="{BB962C8B-B14F-4D97-AF65-F5344CB8AC3E}">
        <p14:creationId xmlns:p14="http://schemas.microsoft.com/office/powerpoint/2010/main" val="56110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68581"/>
          </a:xfrm>
          <a:prstGeom prst="rect">
            <a:avLst/>
          </a:prstGeom>
        </p:spPr>
        <p:txBody>
          <a:bodyPr wrap="square" lIns="0" tIns="0" rIns="0" bIns="0" rtlCol="0" anchor="t">
            <a:spAutoFit/>
          </a:bodyPr>
          <a:lstStyle/>
          <a:p>
            <a:pPr>
              <a:lnSpc>
                <a:spcPts val="5999"/>
              </a:lnSpc>
            </a:pPr>
            <a:r>
              <a:rPr lang="en-US" sz="3200" dirty="0">
                <a:solidFill>
                  <a:srgbClr val="FFFFFF"/>
                </a:solidFill>
                <a:latin typeface="Proxima Nova Bold"/>
              </a:rPr>
              <a:t>Six transitions to turbocharge the SDGs (2023)</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 name="Content Placeholder 2">
            <a:extLst>
              <a:ext uri="{FF2B5EF4-FFF2-40B4-BE49-F238E27FC236}">
                <a16:creationId xmlns:a16="http://schemas.microsoft.com/office/drawing/2014/main" id="{7191C42E-CF2F-2447-1B30-4C2361E2C603}"/>
              </a:ext>
            </a:extLst>
          </p:cNvPr>
          <p:cNvSpPr txBox="1">
            <a:spLocks/>
          </p:cNvSpPr>
          <p:nvPr/>
        </p:nvSpPr>
        <p:spPr>
          <a:xfrm>
            <a:off x="934132" y="2167778"/>
            <a:ext cx="16684397" cy="7498737"/>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0"/>
              </a:spcBef>
              <a:spcAft>
                <a:spcPts val="900"/>
              </a:spcAft>
            </a:pPr>
            <a:r>
              <a:rPr lang="en-US" sz="3600">
                <a:latin typeface="Roboto" panose="02000000000000000000" pitchFamily="2" charset="0"/>
                <a:ea typeface="Roboto" panose="02000000000000000000" pitchFamily="2" charset="0"/>
                <a:cs typeface="Roboto" panose="02000000000000000000" pitchFamily="2" charset="0"/>
              </a:rPr>
              <a:t>Leveraging smart technologies in </a:t>
            </a:r>
            <a:r>
              <a:rPr lang="en-US" sz="3600" b="1">
                <a:latin typeface="Roboto" panose="02000000000000000000" pitchFamily="2" charset="0"/>
                <a:ea typeface="Roboto" panose="02000000000000000000" pitchFamily="2" charset="0"/>
                <a:cs typeface="Roboto" panose="02000000000000000000" pitchFamily="2" charset="0"/>
              </a:rPr>
              <a:t>food systems &amp; promoting circular agriculture</a:t>
            </a:r>
          </a:p>
          <a:p>
            <a:pPr>
              <a:lnSpc>
                <a:spcPct val="140000"/>
              </a:lnSpc>
              <a:spcBef>
                <a:spcPts val="0"/>
              </a:spcBef>
              <a:spcAft>
                <a:spcPts val="900"/>
              </a:spcAft>
            </a:pPr>
            <a:r>
              <a:rPr lang="en-US" sz="3600">
                <a:latin typeface="Roboto" panose="02000000000000000000" pitchFamily="2" charset="0"/>
                <a:ea typeface="Roboto" panose="02000000000000000000" pitchFamily="2" charset="0"/>
                <a:cs typeface="Roboto" panose="02000000000000000000" pitchFamily="2" charset="0"/>
              </a:rPr>
              <a:t>Clean </a:t>
            </a:r>
            <a:r>
              <a:rPr lang="en-US" sz="3600" b="1">
                <a:latin typeface="Roboto" panose="02000000000000000000" pitchFamily="2" charset="0"/>
                <a:ea typeface="Roboto" panose="02000000000000000000" pitchFamily="2" charset="0"/>
                <a:cs typeface="Roboto" panose="02000000000000000000" pitchFamily="2" charset="0"/>
              </a:rPr>
              <a:t>energy technology investment &amp; transfer</a:t>
            </a:r>
            <a:r>
              <a:rPr lang="en-US" sz="3600">
                <a:latin typeface="Roboto" panose="02000000000000000000" pitchFamily="2" charset="0"/>
                <a:ea typeface="Roboto" panose="02000000000000000000" pitchFamily="2" charset="0"/>
                <a:cs typeface="Roboto" panose="02000000000000000000" pitchFamily="2" charset="0"/>
              </a:rPr>
              <a:t>, unlocking energy efficiency, access &amp; affordability</a:t>
            </a:r>
          </a:p>
          <a:p>
            <a:pPr>
              <a:lnSpc>
                <a:spcPct val="140000"/>
              </a:lnSpc>
              <a:spcBef>
                <a:spcPts val="0"/>
              </a:spcBef>
              <a:spcAft>
                <a:spcPts val="900"/>
              </a:spcAft>
            </a:pPr>
            <a:r>
              <a:rPr lang="en-US" sz="3600">
                <a:latin typeface="Roboto" panose="02000000000000000000" pitchFamily="2" charset="0"/>
                <a:ea typeface="Roboto" panose="02000000000000000000" pitchFamily="2" charset="0"/>
                <a:cs typeface="Roboto" panose="02000000000000000000" pitchFamily="2" charset="0"/>
              </a:rPr>
              <a:t>Deliver inclusion </a:t>
            </a:r>
            <a:r>
              <a:rPr lang="en-US" sz="3600" b="1">
                <a:latin typeface="Roboto" panose="02000000000000000000" pitchFamily="2" charset="0"/>
                <a:ea typeface="Roboto" panose="02000000000000000000" pitchFamily="2" charset="0"/>
                <a:cs typeface="Roboto" panose="02000000000000000000" pitchFamily="2" charset="0"/>
              </a:rPr>
              <a:t>via digital connectivity</a:t>
            </a:r>
            <a:r>
              <a:rPr lang="en-US" sz="3600">
                <a:latin typeface="Roboto" panose="02000000000000000000" pitchFamily="2" charset="0"/>
                <a:ea typeface="Roboto" panose="02000000000000000000" pitchFamily="2" charset="0"/>
                <a:cs typeface="Roboto" panose="02000000000000000000" pitchFamily="2" charset="0"/>
              </a:rPr>
              <a:t>,  as an opportunity for economic leapfrogging</a:t>
            </a:r>
          </a:p>
          <a:p>
            <a:pPr>
              <a:lnSpc>
                <a:spcPct val="140000"/>
              </a:lnSpc>
              <a:spcBef>
                <a:spcPts val="0"/>
              </a:spcBef>
              <a:spcAft>
                <a:spcPts val="900"/>
              </a:spcAft>
            </a:pPr>
            <a:r>
              <a:rPr lang="en-US" sz="3600">
                <a:latin typeface="Roboto" panose="02000000000000000000" pitchFamily="2" charset="0"/>
                <a:ea typeface="Roboto" panose="02000000000000000000" pitchFamily="2" charset="0"/>
                <a:cs typeface="Roboto" panose="02000000000000000000" pitchFamily="2" charset="0"/>
              </a:rPr>
              <a:t>Ensuring </a:t>
            </a:r>
            <a:r>
              <a:rPr lang="en-US" sz="3600" b="1">
                <a:latin typeface="Roboto" panose="02000000000000000000" pitchFamily="2" charset="0"/>
                <a:ea typeface="Roboto" panose="02000000000000000000" pitchFamily="2" charset="0"/>
                <a:cs typeface="Roboto" panose="02000000000000000000" pitchFamily="2" charset="0"/>
              </a:rPr>
              <a:t>education for all &amp;</a:t>
            </a:r>
            <a:r>
              <a:rPr lang="en-US" sz="3600">
                <a:latin typeface="Roboto" panose="02000000000000000000" pitchFamily="2" charset="0"/>
                <a:ea typeface="Roboto" panose="02000000000000000000" pitchFamily="2" charset="0"/>
                <a:cs typeface="Roboto" panose="02000000000000000000" pitchFamily="2" charset="0"/>
              </a:rPr>
              <a:t> enhancing digital education and skills</a:t>
            </a:r>
          </a:p>
          <a:p>
            <a:pPr>
              <a:lnSpc>
                <a:spcPct val="140000"/>
              </a:lnSpc>
              <a:spcBef>
                <a:spcPts val="0"/>
              </a:spcBef>
              <a:spcAft>
                <a:spcPts val="900"/>
              </a:spcAft>
            </a:pPr>
            <a:r>
              <a:rPr lang="en-US" sz="3600" b="1">
                <a:latin typeface="Roboto" panose="02000000000000000000" pitchFamily="2" charset="0"/>
                <a:ea typeface="Roboto" panose="02000000000000000000" pitchFamily="2" charset="0"/>
                <a:cs typeface="Roboto" panose="02000000000000000000" pitchFamily="2" charset="0"/>
              </a:rPr>
              <a:t>Jobs &amp; social protection:</a:t>
            </a:r>
            <a:r>
              <a:rPr lang="en-US" sz="3600">
                <a:latin typeface="Roboto" panose="02000000000000000000" pitchFamily="2" charset="0"/>
                <a:ea typeface="Roboto" panose="02000000000000000000" pitchFamily="2" charset="0"/>
                <a:cs typeface="Roboto" panose="02000000000000000000" pitchFamily="2" charset="0"/>
              </a:rPr>
              <a:t> eradicate poverty, break the cycle of informal employment &amp; low pay</a:t>
            </a:r>
          </a:p>
          <a:p>
            <a:pPr>
              <a:lnSpc>
                <a:spcPct val="140000"/>
              </a:lnSpc>
              <a:spcBef>
                <a:spcPts val="0"/>
              </a:spcBef>
              <a:spcAft>
                <a:spcPts val="900"/>
              </a:spcAft>
            </a:pPr>
            <a:r>
              <a:rPr lang="en-US" sz="3600">
                <a:latin typeface="Roboto" panose="02000000000000000000" pitchFamily="2" charset="0"/>
                <a:ea typeface="Roboto" panose="02000000000000000000" pitchFamily="2" charset="0"/>
                <a:cs typeface="Roboto" panose="02000000000000000000" pitchFamily="2" charset="0"/>
              </a:rPr>
              <a:t>Decarbonize industry &amp; promote sustainable consumption &amp; production to mitigate the triple crisis of </a:t>
            </a:r>
            <a:r>
              <a:rPr lang="en-US" sz="3600" b="1">
                <a:latin typeface="Roboto" panose="02000000000000000000" pitchFamily="2" charset="0"/>
                <a:ea typeface="Roboto" panose="02000000000000000000" pitchFamily="2" charset="0"/>
                <a:cs typeface="Roboto" panose="02000000000000000000" pitchFamily="2" charset="0"/>
              </a:rPr>
              <a:t>climate change, biodiversity loss, &amp; pollution</a:t>
            </a:r>
            <a:endParaRPr lang="en-MY" sz="3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973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3420" y="10100103"/>
            <a:ext cx="1155344" cy="224997"/>
          </a:xfrm>
          <a:custGeom>
            <a:avLst/>
            <a:gdLst/>
            <a:ahLst/>
            <a:cxnLst/>
            <a:rect l="l" t="t" r="r" b="b"/>
            <a:pathLst>
              <a:path w="1155344" h="1155344">
                <a:moveTo>
                  <a:pt x="0" y="0"/>
                </a:moveTo>
                <a:lnTo>
                  <a:pt x="1155344" y="0"/>
                </a:lnTo>
                <a:lnTo>
                  <a:pt x="1155344" y="1155345"/>
                </a:lnTo>
                <a:lnTo>
                  <a:pt x="0" y="1155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18921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26000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3079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40158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547237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54316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613957"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684748"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755539"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826330"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89712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96791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403870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10949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725107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618028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utoShape 6">
            <a:extLst>
              <a:ext uri="{FF2B5EF4-FFF2-40B4-BE49-F238E27FC236}">
                <a16:creationId xmlns:a16="http://schemas.microsoft.com/office/drawing/2014/main" id="{A1FA8891-BF3D-B2FA-78B4-BDE43B4FFF0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22">
            <a:extLst>
              <a:ext uri="{FF2B5EF4-FFF2-40B4-BE49-F238E27FC236}">
                <a16:creationId xmlns:a16="http://schemas.microsoft.com/office/drawing/2014/main" id="{AB180A9F-E629-3FB0-C640-E3F3B3ED4BBA}"/>
              </a:ext>
            </a:extLst>
          </p:cNvPr>
          <p:cNvSpPr txBox="1"/>
          <p:nvPr/>
        </p:nvSpPr>
        <p:spPr>
          <a:xfrm>
            <a:off x="847945" y="4461094"/>
            <a:ext cx="16737385" cy="2674963"/>
          </a:xfrm>
          <a:prstGeom prst="rect">
            <a:avLst/>
          </a:prstGeom>
        </p:spPr>
        <p:txBody>
          <a:bodyPr wrap="square" lIns="0" tIns="0" rIns="0" bIns="0" rtlCol="0" anchor="t">
            <a:spAutoFit/>
          </a:bodyPr>
          <a:lstStyle/>
          <a:p>
            <a:pPr marL="0" marR="0" lvl="0" indent="0" algn="l" defTabSz="914400" rtl="0" eaLnBrk="1" fontAlgn="auto" latinLnBrk="0" hangingPunct="1">
              <a:lnSpc>
                <a:spcPts val="10920"/>
              </a:lnSpc>
              <a:spcBef>
                <a:spcPts val="0"/>
              </a:spcBef>
              <a:spcAft>
                <a:spcPts val="0"/>
              </a:spcAft>
              <a:buClrTx/>
              <a:buSzTx/>
              <a:buFontTx/>
              <a:buNone/>
              <a:tabLst/>
              <a:defRPr/>
            </a:pPr>
            <a:r>
              <a:rPr kumimoji="0" lang="en-US" sz="8000" b="1" i="0" u="none" strike="noStrike" kern="1200" cap="none" spc="0" normalizeH="0" baseline="0" noProof="0">
                <a:ln>
                  <a:noFill/>
                </a:ln>
                <a:solidFill>
                  <a:srgbClr val="FFFFFF"/>
                </a:solidFill>
                <a:effectLst/>
                <a:uLnTx/>
                <a:uFillTx/>
                <a:latin typeface="Proxima Nova"/>
                <a:ea typeface="+mn-ea"/>
                <a:cs typeface="+mn-cs"/>
              </a:rPr>
              <a:t>Governance of SDGs (key goals, budgeting, and reporting) </a:t>
            </a:r>
          </a:p>
        </p:txBody>
      </p:sp>
    </p:spTree>
    <p:extLst>
      <p:ext uri="{BB962C8B-B14F-4D97-AF65-F5344CB8AC3E}">
        <p14:creationId xmlns:p14="http://schemas.microsoft.com/office/powerpoint/2010/main" val="198367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2">
              <a:extLst>
                <a:ext uri="{96DAC541-7B7A-43D3-8B79-37D633B846F1}">
                  <asvg:svgBlip xmlns:asvg="http://schemas.microsoft.com/office/drawing/2016/SVG/main" r:embed="rId3"/>
                </a:ext>
              </a:extLst>
            </a:blip>
            <a:stretch>
              <a:fillRect t="-78185" b="-22556"/>
            </a:stretch>
          </a:blipFill>
        </p:spPr>
        <p:txBody>
          <a:bodyPr/>
          <a:lstStyle/>
          <a:p>
            <a:endParaRPr lang="en-MY"/>
          </a:p>
        </p:txBody>
      </p:sp>
      <p:sp>
        <p:nvSpPr>
          <p:cNvPr id="3" name="TextBox 3"/>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Programme     |     2</a:t>
            </a:r>
          </a:p>
        </p:txBody>
      </p:sp>
      <p:sp>
        <p:nvSpPr>
          <p:cNvPr id="7" name="TextBox 7"/>
          <p:cNvSpPr txBox="1"/>
          <p:nvPr/>
        </p:nvSpPr>
        <p:spPr>
          <a:xfrm>
            <a:off x="4266218" y="5162606"/>
            <a:ext cx="9095" cy="851367"/>
          </a:xfrm>
          <a:prstGeom prst="rect">
            <a:avLst/>
          </a:prstGeom>
        </p:spPr>
        <p:txBody>
          <a:bodyPr lIns="0" tIns="0" rIns="0" bIns="0" rtlCol="0" anchor="t">
            <a:spAutoFit/>
          </a:bodyPr>
          <a:lstStyle/>
          <a:p>
            <a:pPr algn="l">
              <a:lnSpc>
                <a:spcPts val="6951"/>
              </a:lnSpc>
            </a:pPr>
            <a:endParaRPr/>
          </a:p>
        </p:txBody>
      </p:sp>
      <p:sp>
        <p:nvSpPr>
          <p:cNvPr id="8" name="TextBox 8"/>
          <p:cNvSpPr txBox="1"/>
          <p:nvPr/>
        </p:nvSpPr>
        <p:spPr>
          <a:xfrm>
            <a:off x="1681390" y="905685"/>
            <a:ext cx="4457486" cy="704850"/>
          </a:xfrm>
          <a:prstGeom prst="rect">
            <a:avLst/>
          </a:prstGeom>
        </p:spPr>
        <p:txBody>
          <a:bodyPr lIns="0" tIns="0" rIns="0" bIns="0" rtlCol="0" anchor="t">
            <a:spAutoFit/>
          </a:bodyPr>
          <a:lstStyle/>
          <a:p>
            <a:pPr algn="l">
              <a:lnSpc>
                <a:spcPts val="5696"/>
              </a:lnSpc>
            </a:pPr>
            <a:r>
              <a:rPr lang="en-US" sz="4747">
                <a:solidFill>
                  <a:srgbClr val="0468B1"/>
                </a:solidFill>
                <a:latin typeface="Proxima Nova Bold"/>
              </a:rPr>
              <a:t>Content</a:t>
            </a:r>
          </a:p>
        </p:txBody>
      </p:sp>
      <p:sp>
        <p:nvSpPr>
          <p:cNvPr id="9" name="TextBox 9"/>
          <p:cNvSpPr txBox="1"/>
          <p:nvPr/>
        </p:nvSpPr>
        <p:spPr>
          <a:xfrm>
            <a:off x="1681390" y="2680217"/>
            <a:ext cx="13598593" cy="5816144"/>
          </a:xfrm>
          <a:prstGeom prst="rect">
            <a:avLst/>
          </a:prstGeom>
        </p:spPr>
        <p:txBody>
          <a:bodyPr wrap="square" lIns="0" tIns="0" rIns="0" bIns="0" rtlCol="0" anchor="t">
            <a:spAutoFit/>
          </a:bodyPr>
          <a:lstStyle/>
          <a:p>
            <a:pPr marL="457200" indent="-457200">
              <a:lnSpc>
                <a:spcPct val="150000"/>
              </a:lnSpc>
              <a:spcBef>
                <a:spcPct val="0"/>
              </a:spcBef>
              <a:buFont typeface="Arial" panose="020B0604020202020204" pitchFamily="34" charset="0"/>
              <a:buChar char="•"/>
            </a:pPr>
            <a:r>
              <a:rPr lang="en-US" sz="3200" dirty="0">
                <a:solidFill>
                  <a:srgbClr val="000000"/>
                </a:solidFill>
                <a:latin typeface="Proxima Nova Light"/>
              </a:rPr>
              <a:t>Introducing UNDP</a:t>
            </a:r>
          </a:p>
          <a:p>
            <a:pPr marL="457200" indent="-457200">
              <a:lnSpc>
                <a:spcPct val="150000"/>
              </a:lnSpc>
              <a:spcBef>
                <a:spcPct val="0"/>
              </a:spcBef>
              <a:buFont typeface="Arial" panose="020B0604020202020204" pitchFamily="34" charset="0"/>
              <a:buChar char="•"/>
            </a:pPr>
            <a:r>
              <a:rPr lang="en-US" sz="3200" dirty="0">
                <a:solidFill>
                  <a:srgbClr val="000000"/>
                </a:solidFill>
                <a:latin typeface="Proxima Nova Light"/>
              </a:rPr>
              <a:t>Introduction to Sustainable Development Goals (SDG) and SDG Progress Globally/Regionally</a:t>
            </a:r>
          </a:p>
          <a:p>
            <a:pPr marL="457200" indent="-457200" algn="l">
              <a:lnSpc>
                <a:spcPct val="150000"/>
              </a:lnSpc>
              <a:spcBef>
                <a:spcPct val="0"/>
              </a:spcBef>
              <a:buFont typeface="Arial" panose="020B0604020202020204" pitchFamily="34" charset="0"/>
              <a:buChar char="•"/>
            </a:pPr>
            <a:r>
              <a:rPr lang="en-US" sz="3200" dirty="0">
                <a:solidFill>
                  <a:srgbClr val="000000"/>
                </a:solidFill>
                <a:latin typeface="Proxima Nova Light"/>
              </a:rPr>
              <a:t>Governance of SDGs (key goals, budgeting, and reporting) </a:t>
            </a:r>
          </a:p>
          <a:p>
            <a:pPr marL="457200" indent="-457200">
              <a:lnSpc>
                <a:spcPct val="150000"/>
              </a:lnSpc>
              <a:spcBef>
                <a:spcPct val="0"/>
              </a:spcBef>
              <a:buFont typeface="Arial" panose="020B0604020202020204" pitchFamily="34" charset="0"/>
              <a:buChar char="•"/>
            </a:pPr>
            <a:r>
              <a:rPr lang="en-US" sz="3200" dirty="0">
                <a:solidFill>
                  <a:srgbClr val="000000"/>
                </a:solidFill>
                <a:latin typeface="Proxima Nova Light"/>
              </a:rPr>
              <a:t>The role of Accountants in supporting SDGs</a:t>
            </a:r>
          </a:p>
          <a:p>
            <a:pPr marL="457200" indent="-457200">
              <a:lnSpc>
                <a:spcPct val="150000"/>
              </a:lnSpc>
              <a:spcBef>
                <a:spcPct val="0"/>
              </a:spcBef>
              <a:buFont typeface="Arial" panose="020B0604020202020204" pitchFamily="34" charset="0"/>
              <a:buChar char="•"/>
            </a:pPr>
            <a:r>
              <a:rPr lang="en-US" sz="3200" dirty="0">
                <a:solidFill>
                  <a:srgbClr val="000000"/>
                </a:solidFill>
                <a:latin typeface="Proxima Nova Light"/>
              </a:rPr>
              <a:t>Question &amp; Answer session</a:t>
            </a:r>
            <a:endParaRPr lang="en-US" dirty="0"/>
          </a:p>
          <a:p>
            <a:pPr algn="l">
              <a:lnSpc>
                <a:spcPct val="150000"/>
              </a:lnSpc>
              <a:spcBef>
                <a:spcPct val="0"/>
              </a:spcBef>
            </a:pPr>
            <a:endParaRPr lang="en-US" sz="3200" dirty="0">
              <a:solidFill>
                <a:srgbClr val="000000"/>
              </a:solidFill>
              <a:latin typeface="Proxima Nova Light"/>
            </a:endParaRPr>
          </a:p>
          <a:p>
            <a:pPr algn="l">
              <a:lnSpc>
                <a:spcPct val="150000"/>
              </a:lnSpc>
              <a:spcBef>
                <a:spcPct val="0"/>
              </a:spcBef>
            </a:pPr>
            <a:endParaRPr lang="en-US" sz="3200" dirty="0">
              <a:solidFill>
                <a:srgbClr val="000000"/>
              </a:solidFill>
              <a:latin typeface="Proxima Nova Light"/>
            </a:endParaRPr>
          </a:p>
        </p:txBody>
      </p:sp>
      <p:sp>
        <p:nvSpPr>
          <p:cNvPr id="14" name="AutoShape 6">
            <a:extLst>
              <a:ext uri="{FF2B5EF4-FFF2-40B4-BE49-F238E27FC236}">
                <a16:creationId xmlns:a16="http://schemas.microsoft.com/office/drawing/2014/main" id="{436D1A51-8A5E-F535-1F97-E13BBEE9C1A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6" name="Freeform 9">
            <a:extLst>
              <a:ext uri="{FF2B5EF4-FFF2-40B4-BE49-F238E27FC236}">
                <a16:creationId xmlns:a16="http://schemas.microsoft.com/office/drawing/2014/main" id="{7970BA77-0C77-87BB-D113-00B83D0C87D2}"/>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4"/>
            <a:stretch>
              <a:fillRect/>
            </a:stretch>
          </a:blipFill>
        </p:spPr>
        <p:txBody>
          <a:bodyPr/>
          <a:lstStyle/>
          <a:p>
            <a:endParaRPr lang="en-MY"/>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94934"/>
          </a:xfrm>
          <a:prstGeom prst="rect">
            <a:avLst/>
          </a:prstGeom>
        </p:spPr>
        <p:txBody>
          <a:bodyPr wrap="square" lIns="0" tIns="0" rIns="0" bIns="0" rtlCol="0" anchor="t">
            <a:spAutoFit/>
          </a:bodyPr>
          <a:lstStyle/>
          <a:p>
            <a:pPr>
              <a:lnSpc>
                <a:spcPts val="5999"/>
              </a:lnSpc>
            </a:pPr>
            <a:r>
              <a:rPr lang="en-US" sz="3600" b="1" dirty="0">
                <a:solidFill>
                  <a:srgbClr val="FFFFFF"/>
                </a:solidFill>
                <a:latin typeface="Proxima Nova Bold"/>
              </a:rPr>
              <a:t>Implementing the SDGs at the national level</a:t>
            </a:r>
            <a:endParaRPr lang="en-US" sz="3600">
              <a:solidFill>
                <a:srgbClr val="FFFFFF"/>
              </a:solidFill>
              <a:latin typeface="Proxima Nova Bold"/>
            </a:endParaRP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grpSp>
        <p:nvGrpSpPr>
          <p:cNvPr id="7" name="Group 6">
            <a:extLst>
              <a:ext uri="{FF2B5EF4-FFF2-40B4-BE49-F238E27FC236}">
                <a16:creationId xmlns:a16="http://schemas.microsoft.com/office/drawing/2014/main" id="{106582D1-AE98-70E9-5612-FDF32F55F5A4}"/>
              </a:ext>
            </a:extLst>
          </p:cNvPr>
          <p:cNvGrpSpPr/>
          <p:nvPr/>
        </p:nvGrpSpPr>
        <p:grpSpPr>
          <a:xfrm>
            <a:off x="2833571" y="2301541"/>
            <a:ext cx="11275210" cy="7023637"/>
            <a:chOff x="593954" y="2488345"/>
            <a:chExt cx="11275210" cy="7023637"/>
          </a:xfrm>
        </p:grpSpPr>
        <p:graphicFrame>
          <p:nvGraphicFramePr>
            <p:cNvPr id="4" name="Diagram 3">
              <a:extLst>
                <a:ext uri="{FF2B5EF4-FFF2-40B4-BE49-F238E27FC236}">
                  <a16:creationId xmlns:a16="http://schemas.microsoft.com/office/drawing/2014/main" id="{11DBE8A0-E1CD-E6B6-4156-2B9679843A3A}"/>
                </a:ext>
              </a:extLst>
            </p:cNvPr>
            <p:cNvGraphicFramePr/>
            <p:nvPr>
              <p:extLst>
                <p:ext uri="{D42A27DB-BD31-4B8C-83A1-F6EECF244321}">
                  <p14:modId xmlns:p14="http://schemas.microsoft.com/office/powerpoint/2010/main" val="2555813725"/>
                </p:ext>
              </p:extLst>
            </p:nvPr>
          </p:nvGraphicFramePr>
          <p:xfrm>
            <a:off x="593954" y="2488345"/>
            <a:ext cx="11275210" cy="70236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descr="A colorful circle with black background&#10;&#10;Description automatically generated">
              <a:extLst>
                <a:ext uri="{FF2B5EF4-FFF2-40B4-BE49-F238E27FC236}">
                  <a16:creationId xmlns:a16="http://schemas.microsoft.com/office/drawing/2014/main" id="{02E5785A-CAAB-93DC-F7E0-005A19D511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0718" y="5143500"/>
              <a:ext cx="2244238" cy="2244238"/>
            </a:xfrm>
            <a:prstGeom prst="rect">
              <a:avLst/>
            </a:prstGeom>
          </p:spPr>
        </p:pic>
      </p:grpSp>
    </p:spTree>
    <p:extLst>
      <p:ext uri="{BB962C8B-B14F-4D97-AF65-F5344CB8AC3E}">
        <p14:creationId xmlns:p14="http://schemas.microsoft.com/office/powerpoint/2010/main" val="63529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a:solidFill>
                  <a:srgbClr val="FFFFFF"/>
                </a:solidFill>
                <a:latin typeface="Proxima Nova Bold"/>
              </a:rPr>
              <a:t>Malaysia’s Commitment to SDG</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 name="TextBox 2">
            <a:extLst>
              <a:ext uri="{FF2B5EF4-FFF2-40B4-BE49-F238E27FC236}">
                <a16:creationId xmlns:a16="http://schemas.microsoft.com/office/drawing/2014/main" id="{BD347315-CF1F-D0E6-8457-772E5BEC37D8}"/>
              </a:ext>
            </a:extLst>
          </p:cNvPr>
          <p:cNvSpPr txBox="1"/>
          <p:nvPr/>
        </p:nvSpPr>
        <p:spPr>
          <a:xfrm>
            <a:off x="4763146" y="2213007"/>
            <a:ext cx="12290155" cy="2677656"/>
          </a:xfrm>
          <a:prstGeom prst="rect">
            <a:avLst/>
          </a:prstGeom>
          <a:noFill/>
        </p:spPr>
        <p:txBody>
          <a:bodyPr wrap="square" rtlCol="0">
            <a:spAutoFit/>
          </a:bodyPr>
          <a:lstStyle/>
          <a:p>
            <a:pPr algn="just"/>
            <a:r>
              <a:rPr lang="en-GB" sz="2400" b="0" i="0" u="none" strike="noStrike" baseline="0">
                <a:solidFill>
                  <a:srgbClr val="221E1F"/>
                </a:solidFill>
                <a:latin typeface="Proxima Nova Rg" panose="02000506030000020004" pitchFamily="50" charset="0"/>
              </a:rPr>
              <a:t>Malaysia is committed to SDG by promoting sustainable development and enhancing international collaboration while addressing national challenges. SDG are implemented in three phases, with each phase lasting five years between 2016 and 2030. Phases I and II coincide with the Eleventh Malaysia Plan (11MP) and the Twelfth Malaysia Plan (12MP), respectively, while Phase III will correspond with the Thirteenth Malaysia Plan (13MP; 2026-2030). This phased approach provides flexibility to adapt and refocus strategies to achieve the desired outcomes for a sustainable future. </a:t>
            </a:r>
          </a:p>
        </p:txBody>
      </p:sp>
      <p:sp>
        <p:nvSpPr>
          <p:cNvPr id="5" name="TextBox 4">
            <a:extLst>
              <a:ext uri="{FF2B5EF4-FFF2-40B4-BE49-F238E27FC236}">
                <a16:creationId xmlns:a16="http://schemas.microsoft.com/office/drawing/2014/main" id="{E18A565D-4AF3-6C56-9766-44E9684D5B56}"/>
              </a:ext>
            </a:extLst>
          </p:cNvPr>
          <p:cNvSpPr txBox="1"/>
          <p:nvPr/>
        </p:nvSpPr>
        <p:spPr>
          <a:xfrm>
            <a:off x="957458" y="5516463"/>
            <a:ext cx="11601764" cy="4031873"/>
          </a:xfrm>
          <a:prstGeom prst="rect">
            <a:avLst/>
          </a:prstGeom>
          <a:noFill/>
        </p:spPr>
        <p:txBody>
          <a:bodyPr wrap="square">
            <a:spAutoFit/>
          </a:bodyPr>
          <a:lstStyle/>
          <a:p>
            <a:r>
              <a:rPr lang="en-MY" sz="4000" b="1" i="0" u="none" strike="noStrike" baseline="0">
                <a:solidFill>
                  <a:srgbClr val="242F68"/>
                </a:solidFill>
                <a:latin typeface="Proxima Nova Rg" panose="02000506030000020004" pitchFamily="50" charset="0"/>
              </a:rPr>
              <a:t>MADANI and SDG </a:t>
            </a:r>
            <a:endParaRPr lang="en-MY" sz="4000" b="0" i="0" u="none" strike="noStrike" baseline="0">
              <a:solidFill>
                <a:srgbClr val="242F68"/>
              </a:solidFill>
              <a:latin typeface="Proxima Nova Rg" panose="02000506030000020004" pitchFamily="50" charset="0"/>
            </a:endParaRPr>
          </a:p>
          <a:p>
            <a:pPr algn="just"/>
            <a:r>
              <a:rPr lang="en-GB" sz="2400" b="0" i="0" u="none" strike="noStrike" baseline="0">
                <a:solidFill>
                  <a:srgbClr val="221E1F"/>
                </a:solidFill>
                <a:latin typeface="Proxima Nova Rg" panose="02000506030000020004" pitchFamily="50" charset="0"/>
              </a:rPr>
              <a:t>SDG are in harmony with the MADANI policy framework on building a Sustainable and Prosperous Malaysia based on Care, Compassion, Respect, Innovation and Trust, where inclusiveness and equality are embraced by the whole nation. </a:t>
            </a:r>
            <a:endParaRPr lang="en-GB" sz="2400">
              <a:solidFill>
                <a:srgbClr val="221E1F"/>
              </a:solidFill>
              <a:latin typeface="Proxima Nova Rg" panose="02000506030000020004" pitchFamily="50" charset="0"/>
            </a:endParaRPr>
          </a:p>
          <a:p>
            <a:pPr algn="just"/>
            <a:r>
              <a:rPr lang="en-GB" sz="2400" b="0" i="0" u="none" strike="noStrike" baseline="0">
                <a:solidFill>
                  <a:srgbClr val="221E1F"/>
                </a:solidFill>
                <a:latin typeface="Proxima Nova Rg" panose="02000506030000020004" pitchFamily="50" charset="0"/>
              </a:rPr>
              <a:t>While SDG integrate the social, economic and environmental dimensions of development, MADANI pursues the complementary human-centric values which are needed to promote individual and collective action in addressing the challenges of sustainable development. Ultimately, a balanced inner development of the self and external development of Malaysia provides a stronger framework for SDG achievements </a:t>
            </a:r>
            <a:endParaRPr lang="en-MY" sz="2400"/>
          </a:p>
        </p:txBody>
      </p:sp>
      <p:pic>
        <p:nvPicPr>
          <p:cNvPr id="6" name="Picture 5">
            <a:extLst>
              <a:ext uri="{FF2B5EF4-FFF2-40B4-BE49-F238E27FC236}">
                <a16:creationId xmlns:a16="http://schemas.microsoft.com/office/drawing/2014/main" id="{429CFFFD-E4B8-95E1-629F-78EA6D868070}"/>
              </a:ext>
            </a:extLst>
          </p:cNvPr>
          <p:cNvPicPr>
            <a:picLocks noChangeAspect="1"/>
          </p:cNvPicPr>
          <p:nvPr/>
        </p:nvPicPr>
        <p:blipFill>
          <a:blip r:embed="rId6"/>
          <a:stretch>
            <a:fillRect/>
          </a:stretch>
        </p:blipFill>
        <p:spPr>
          <a:xfrm>
            <a:off x="13039669" y="6492727"/>
            <a:ext cx="4771320" cy="1699374"/>
          </a:xfrm>
          <a:prstGeom prst="rect">
            <a:avLst/>
          </a:prstGeom>
        </p:spPr>
      </p:pic>
      <p:pic>
        <p:nvPicPr>
          <p:cNvPr id="10" name="Picture 9">
            <a:extLst>
              <a:ext uri="{FF2B5EF4-FFF2-40B4-BE49-F238E27FC236}">
                <a16:creationId xmlns:a16="http://schemas.microsoft.com/office/drawing/2014/main" id="{05504929-D727-4963-00CB-93A794FB60AD}"/>
              </a:ext>
            </a:extLst>
          </p:cNvPr>
          <p:cNvPicPr>
            <a:picLocks noChangeAspect="1"/>
          </p:cNvPicPr>
          <p:nvPr/>
        </p:nvPicPr>
        <p:blipFill>
          <a:blip r:embed="rId7"/>
          <a:stretch>
            <a:fillRect/>
          </a:stretch>
        </p:blipFill>
        <p:spPr>
          <a:xfrm>
            <a:off x="1028700" y="1990381"/>
            <a:ext cx="3186839" cy="3186839"/>
          </a:xfrm>
          <a:prstGeom prst="rect">
            <a:avLst/>
          </a:prstGeom>
        </p:spPr>
      </p:pic>
    </p:spTree>
    <p:extLst>
      <p:ext uri="{BB962C8B-B14F-4D97-AF65-F5344CB8AC3E}">
        <p14:creationId xmlns:p14="http://schemas.microsoft.com/office/powerpoint/2010/main" val="33661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a:solidFill>
                  <a:srgbClr val="FFFFFF"/>
                </a:solidFill>
                <a:latin typeface="Proxima Nova Bold"/>
              </a:rPr>
              <a:t>Implementing SDGs in Malaysia </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2" name="TextBox 31">
            <a:extLst>
              <a:ext uri="{FF2B5EF4-FFF2-40B4-BE49-F238E27FC236}">
                <a16:creationId xmlns:a16="http://schemas.microsoft.com/office/drawing/2014/main" id="{8DB36941-AC86-3E5A-FA20-4E300CAA4686}"/>
              </a:ext>
            </a:extLst>
          </p:cNvPr>
          <p:cNvSpPr txBox="1"/>
          <p:nvPr/>
        </p:nvSpPr>
        <p:spPr>
          <a:xfrm>
            <a:off x="-31409" y="1957470"/>
            <a:ext cx="11131585" cy="553998"/>
          </a:xfrm>
          <a:prstGeom prst="rect">
            <a:avLst/>
          </a:prstGeom>
          <a:noFill/>
        </p:spPr>
        <p:txBody>
          <a:bodyPr wrap="square" lIns="91440" tIns="45720" rIns="91440" bIns="45720" anchor="t">
            <a:spAutoFit/>
          </a:bodyPr>
          <a:lstStyle/>
          <a:p>
            <a:pPr marL="1044575" lvl="1" defTabSz="1371600">
              <a:buClr>
                <a:srgbClr val="009EDB"/>
              </a:buClr>
              <a:defRPr/>
            </a:pPr>
            <a:r>
              <a:rPr lang="en-US" sz="3000" b="1" spc="30" dirty="0">
                <a:solidFill>
                  <a:srgbClr val="0070C0"/>
                </a:solidFill>
                <a:latin typeface="Proxima Nova"/>
                <a:ea typeface="Roboto"/>
                <a:cs typeface="Arial"/>
              </a:rPr>
              <a:t>Formulation of SDG Roadmap</a:t>
            </a:r>
            <a:endParaRPr lang="en-US" sz="3000" b="1" dirty="0">
              <a:solidFill>
                <a:srgbClr val="0070C0"/>
              </a:solidFill>
              <a:latin typeface="Proxima Nova" panose="020B0604020202020204" charset="0"/>
              <a:ea typeface="Roboto"/>
              <a:cs typeface="Arial" panose="020B0604020202020204" pitchFamily="34" charset="0"/>
            </a:endParaRPr>
          </a:p>
        </p:txBody>
      </p:sp>
      <p:sp>
        <p:nvSpPr>
          <p:cNvPr id="3" name="TextBox 2">
            <a:extLst>
              <a:ext uri="{FF2B5EF4-FFF2-40B4-BE49-F238E27FC236}">
                <a16:creationId xmlns:a16="http://schemas.microsoft.com/office/drawing/2014/main" id="{C40521DC-CC0B-D0ED-D254-17E9465AC389}"/>
              </a:ext>
            </a:extLst>
          </p:cNvPr>
          <p:cNvSpPr txBox="1"/>
          <p:nvPr/>
        </p:nvSpPr>
        <p:spPr>
          <a:xfrm>
            <a:off x="543971" y="3011296"/>
            <a:ext cx="9904852" cy="6986528"/>
          </a:xfrm>
          <a:prstGeom prst="rect">
            <a:avLst/>
          </a:prstGeom>
          <a:noFill/>
        </p:spPr>
        <p:txBody>
          <a:bodyPr wrap="square" rtlCol="0">
            <a:spAutoFit/>
          </a:bodyPr>
          <a:lstStyle/>
          <a:p>
            <a:pPr marL="1039495" lvl="1" indent="-342900" algn="just">
              <a:buClr>
                <a:srgbClr val="009EDB"/>
              </a:buClr>
              <a:buFont typeface="Arial" panose="020B0604020202020204" pitchFamily="34" charset="0"/>
              <a:buChar char="•"/>
            </a:pPr>
            <a:r>
              <a:rPr lang="en-US" sz="2800" spc="20">
                <a:latin typeface="Proxima Nova" panose="020B0604020202020204" charset="0"/>
                <a:ea typeface="Roboto"/>
                <a:cs typeface="Arial" panose="020B0604020202020204" pitchFamily="34" charset="0"/>
              </a:rPr>
              <a:t>The SDG Roadmaps follow 5-year Malaysia Plan: 11MP (SDG Roadmap Phase I), 12MP (SDG Roadmap Phase II), 13MP (SDG Roadmap Phase III)</a:t>
            </a:r>
          </a:p>
          <a:p>
            <a:pPr marL="1039495" lvl="1" indent="-342900" algn="just">
              <a:buClr>
                <a:srgbClr val="009EDB"/>
              </a:buClr>
              <a:buFont typeface="Arial" panose="020B0604020202020204" pitchFamily="34" charset="0"/>
              <a:buChar char="•"/>
            </a:pPr>
            <a:r>
              <a:rPr lang="en-US" sz="2800" spc="20">
                <a:latin typeface="Proxima Nova" panose="020B0604020202020204" charset="0"/>
                <a:ea typeface="Roboto"/>
                <a:cs typeface="Arial" panose="020B0604020202020204" pitchFamily="34" charset="0"/>
              </a:rPr>
              <a:t>Purpose of the Roadmaps: </a:t>
            </a:r>
          </a:p>
          <a:p>
            <a:pPr marL="1668145" lvl="2" indent="-514350" algn="just">
              <a:buClr>
                <a:srgbClr val="009EDB"/>
              </a:buClr>
              <a:buFont typeface="+mj-lt"/>
              <a:buAutoNum type="arabicPeriod"/>
            </a:pPr>
            <a:r>
              <a:rPr lang="en-US" sz="2800" spc="20" err="1">
                <a:latin typeface="Proxima Nova" panose="020B0604020202020204" charset="0"/>
                <a:ea typeface="Roboto"/>
                <a:cs typeface="Arial" panose="020B0604020202020204" pitchFamily="34" charset="0"/>
              </a:rPr>
              <a:t>Localising</a:t>
            </a:r>
            <a:r>
              <a:rPr lang="en-US" sz="2800" spc="20">
                <a:latin typeface="Proxima Nova" panose="020B0604020202020204" charset="0"/>
                <a:ea typeface="Roboto"/>
                <a:cs typeface="Arial" panose="020B0604020202020204" pitchFamily="34" charset="0"/>
              </a:rPr>
              <a:t> SDGs at sub-national levels by replicating the national multi-stakeholder governance structure at state levels</a:t>
            </a:r>
          </a:p>
          <a:p>
            <a:pPr marL="1668145" lvl="2" indent="-514350" algn="just">
              <a:buClr>
                <a:srgbClr val="009EDB"/>
              </a:buClr>
              <a:buFont typeface="+mj-lt"/>
              <a:buAutoNum type="arabicPeriod"/>
            </a:pPr>
            <a:r>
              <a:rPr lang="en-US" sz="2800" spc="20" err="1">
                <a:latin typeface="Proxima Nova" panose="020B0604020202020204" charset="0"/>
                <a:ea typeface="Roboto"/>
                <a:cs typeface="Arial" panose="020B0604020202020204" pitchFamily="34" charset="0"/>
              </a:rPr>
              <a:t>Mobilising</a:t>
            </a:r>
            <a:r>
              <a:rPr lang="en-US" sz="2800" spc="20">
                <a:latin typeface="Proxima Nova" panose="020B0604020202020204" charset="0"/>
                <a:ea typeface="Roboto"/>
                <a:cs typeface="Arial" panose="020B0604020202020204" pitchFamily="34" charset="0"/>
              </a:rPr>
              <a:t> resources and funding through partnerships with stakeholders including, crowdsourcing, social entrepreneurship and Corporate Social Responsibility </a:t>
            </a:r>
            <a:r>
              <a:rPr lang="en-US" sz="2800" spc="20" err="1">
                <a:latin typeface="Proxima Nova" panose="020B0604020202020204" charset="0"/>
                <a:ea typeface="Roboto"/>
                <a:cs typeface="Arial" panose="020B0604020202020204" pitchFamily="34" charset="0"/>
              </a:rPr>
              <a:t>programmes</a:t>
            </a:r>
            <a:r>
              <a:rPr lang="en-US" sz="2800" spc="20">
                <a:latin typeface="Proxima Nova" panose="020B0604020202020204" charset="0"/>
                <a:ea typeface="Roboto"/>
                <a:cs typeface="Arial" panose="020B0604020202020204" pitchFamily="34" charset="0"/>
              </a:rPr>
              <a:t> besides public sector funding under 11MP; and</a:t>
            </a:r>
            <a:endParaRPr lang="en-US" sz="2800">
              <a:latin typeface="Proxima Nova" panose="020B0604020202020204" charset="0"/>
              <a:ea typeface="Roboto"/>
              <a:cs typeface="Arial" panose="020B0604020202020204" pitchFamily="34" charset="0"/>
            </a:endParaRPr>
          </a:p>
          <a:p>
            <a:pPr marL="1668145" lvl="2" indent="-514350" algn="just">
              <a:buClr>
                <a:srgbClr val="009EDB"/>
              </a:buClr>
              <a:buFont typeface="+mj-lt"/>
              <a:buAutoNum type="arabicPeriod"/>
            </a:pPr>
            <a:r>
              <a:rPr lang="en-US" sz="2800" spc="20">
                <a:latin typeface="Proxima Nova" panose="020B0604020202020204" charset="0"/>
                <a:ea typeface="Roboto"/>
                <a:cs typeface="Arial" panose="020B0604020202020204" pitchFamily="34" charset="0"/>
              </a:rPr>
              <a:t>Strengthening data readiness and filling data gaps to develop a comprehensive dataset for SDG implementation</a:t>
            </a:r>
            <a:endParaRPr lang="en-US" sz="2800">
              <a:latin typeface="Proxima Nova" panose="020B0604020202020204" charset="0"/>
              <a:ea typeface="Roboto"/>
              <a:cs typeface="Arial" panose="020B0604020202020204" pitchFamily="34" charset="0"/>
            </a:endParaRPr>
          </a:p>
          <a:p>
            <a:endParaRPr lang="en-MY" sz="2800">
              <a:latin typeface="Proxima Nova" panose="020B0604020202020204" charset="0"/>
            </a:endParaRPr>
          </a:p>
        </p:txBody>
      </p:sp>
      <p:pic>
        <p:nvPicPr>
          <p:cNvPr id="13" name="Picture 12">
            <a:extLst>
              <a:ext uri="{FF2B5EF4-FFF2-40B4-BE49-F238E27FC236}">
                <a16:creationId xmlns:a16="http://schemas.microsoft.com/office/drawing/2014/main" id="{1033A9E5-8438-F7AD-D725-C6F5FBD8EDB0}"/>
              </a:ext>
            </a:extLst>
          </p:cNvPr>
          <p:cNvPicPr>
            <a:picLocks noChangeAspect="1"/>
          </p:cNvPicPr>
          <p:nvPr/>
        </p:nvPicPr>
        <p:blipFill>
          <a:blip r:embed="rId6"/>
          <a:stretch>
            <a:fillRect/>
          </a:stretch>
        </p:blipFill>
        <p:spPr>
          <a:xfrm>
            <a:off x="10825448" y="1990107"/>
            <a:ext cx="7112350" cy="7230889"/>
          </a:xfrm>
          <a:prstGeom prst="rect">
            <a:avLst/>
          </a:prstGeom>
        </p:spPr>
      </p:pic>
    </p:spTree>
    <p:extLst>
      <p:ext uri="{BB962C8B-B14F-4D97-AF65-F5344CB8AC3E}">
        <p14:creationId xmlns:p14="http://schemas.microsoft.com/office/powerpoint/2010/main" val="200031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a:solidFill>
                  <a:srgbClr val="FFFFFF"/>
                </a:solidFill>
                <a:latin typeface="Proxima Nova Bold"/>
              </a:rPr>
              <a:t>Implementing SDGs in Malaysia </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2" name="TextBox 31">
            <a:extLst>
              <a:ext uri="{FF2B5EF4-FFF2-40B4-BE49-F238E27FC236}">
                <a16:creationId xmlns:a16="http://schemas.microsoft.com/office/drawing/2014/main" id="{8DB36941-AC86-3E5A-FA20-4E300CAA4686}"/>
              </a:ext>
            </a:extLst>
          </p:cNvPr>
          <p:cNvSpPr txBox="1"/>
          <p:nvPr/>
        </p:nvSpPr>
        <p:spPr>
          <a:xfrm>
            <a:off x="-31409" y="1957470"/>
            <a:ext cx="13002711" cy="553998"/>
          </a:xfrm>
          <a:prstGeom prst="rect">
            <a:avLst/>
          </a:prstGeom>
          <a:noFill/>
        </p:spPr>
        <p:txBody>
          <a:bodyPr wrap="square">
            <a:spAutoFit/>
          </a:bodyPr>
          <a:lstStyle/>
          <a:p>
            <a:pPr marL="1044893" lvl="1" defTabSz="1371600">
              <a:buClr>
                <a:srgbClr val="009EDB"/>
              </a:buClr>
              <a:defRPr/>
            </a:pPr>
            <a:r>
              <a:rPr lang="en-US" sz="3000" b="1" spc="30" dirty="0">
                <a:solidFill>
                  <a:srgbClr val="0070C0"/>
                </a:solidFill>
                <a:latin typeface="Proxima Nova" panose="020B0604020202020204" charset="0"/>
                <a:ea typeface="Roboto"/>
                <a:cs typeface="Arial" panose="020B0604020202020204" pitchFamily="34" charset="0"/>
              </a:rPr>
              <a:t>National SDG Progress Monitoring System (SDG Dashboard) </a:t>
            </a:r>
            <a:endParaRPr lang="en-US" sz="3000" b="1" dirty="0">
              <a:solidFill>
                <a:srgbClr val="0070C0"/>
              </a:solidFill>
              <a:latin typeface="Proxima Nova" panose="020B0604020202020204" charset="0"/>
              <a:ea typeface="Roboto"/>
              <a:cs typeface="Arial" panose="020B0604020202020204" pitchFamily="34" charset="0"/>
            </a:endParaRPr>
          </a:p>
        </p:txBody>
      </p:sp>
      <p:pic>
        <p:nvPicPr>
          <p:cNvPr id="4" name="Picture 3">
            <a:extLst>
              <a:ext uri="{FF2B5EF4-FFF2-40B4-BE49-F238E27FC236}">
                <a16:creationId xmlns:a16="http://schemas.microsoft.com/office/drawing/2014/main" id="{A9799EE3-3031-463F-22E4-7B909CC30A3B}"/>
              </a:ext>
            </a:extLst>
          </p:cNvPr>
          <p:cNvPicPr>
            <a:picLocks noChangeAspect="1"/>
          </p:cNvPicPr>
          <p:nvPr/>
        </p:nvPicPr>
        <p:blipFill rotWithShape="1">
          <a:blip r:embed="rId6"/>
          <a:srcRect t="1510"/>
          <a:stretch/>
        </p:blipFill>
        <p:spPr>
          <a:xfrm>
            <a:off x="578455" y="2919722"/>
            <a:ext cx="13945622" cy="6461282"/>
          </a:xfrm>
          <a:prstGeom prst="rect">
            <a:avLst/>
          </a:prstGeom>
        </p:spPr>
      </p:pic>
      <p:pic>
        <p:nvPicPr>
          <p:cNvPr id="6" name="Picture 5">
            <a:extLst>
              <a:ext uri="{FF2B5EF4-FFF2-40B4-BE49-F238E27FC236}">
                <a16:creationId xmlns:a16="http://schemas.microsoft.com/office/drawing/2014/main" id="{1ACA0AD2-315A-D1A2-CDD3-56EBC87CD7BB}"/>
              </a:ext>
            </a:extLst>
          </p:cNvPr>
          <p:cNvPicPr>
            <a:picLocks noChangeAspect="1"/>
          </p:cNvPicPr>
          <p:nvPr/>
        </p:nvPicPr>
        <p:blipFill rotWithShape="1">
          <a:blip r:embed="rId7"/>
          <a:srcRect r="11718"/>
          <a:stretch/>
        </p:blipFill>
        <p:spPr>
          <a:xfrm>
            <a:off x="5227134" y="2511467"/>
            <a:ext cx="11844204" cy="7406587"/>
          </a:xfrm>
          <a:prstGeom prst="rect">
            <a:avLst/>
          </a:prstGeom>
        </p:spPr>
      </p:pic>
    </p:spTree>
    <p:extLst>
      <p:ext uri="{BB962C8B-B14F-4D97-AF65-F5344CB8AC3E}">
        <p14:creationId xmlns:p14="http://schemas.microsoft.com/office/powerpoint/2010/main" val="159642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a:solidFill>
                  <a:srgbClr val="FFFFFF"/>
                </a:solidFill>
                <a:latin typeface="Proxima Nova Bold"/>
              </a:rPr>
              <a:t>Implementing SDGs in Malaysia </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2" name="TextBox 31">
            <a:extLst>
              <a:ext uri="{FF2B5EF4-FFF2-40B4-BE49-F238E27FC236}">
                <a16:creationId xmlns:a16="http://schemas.microsoft.com/office/drawing/2014/main" id="{8DB36941-AC86-3E5A-FA20-4E300CAA4686}"/>
              </a:ext>
            </a:extLst>
          </p:cNvPr>
          <p:cNvSpPr txBox="1"/>
          <p:nvPr/>
        </p:nvSpPr>
        <p:spPr>
          <a:xfrm>
            <a:off x="-31409" y="1957470"/>
            <a:ext cx="16093044" cy="1015663"/>
          </a:xfrm>
          <a:prstGeom prst="rect">
            <a:avLst/>
          </a:prstGeom>
          <a:noFill/>
        </p:spPr>
        <p:txBody>
          <a:bodyPr wrap="square" lIns="91440" tIns="45720" rIns="91440" bIns="45720" anchor="t">
            <a:spAutoFit/>
          </a:bodyPr>
          <a:lstStyle/>
          <a:p>
            <a:pPr marL="1044575" lvl="1" defTabSz="1371600">
              <a:buClr>
                <a:srgbClr val="009EDB"/>
              </a:buClr>
              <a:defRPr/>
            </a:pPr>
            <a:r>
              <a:rPr lang="en-US" sz="3000" b="1" spc="30" dirty="0">
                <a:solidFill>
                  <a:srgbClr val="0070C0"/>
                </a:solidFill>
                <a:latin typeface="Proxima Nova"/>
                <a:ea typeface="Roboto"/>
                <a:cs typeface="Arial"/>
              </a:rPr>
              <a:t>SDG Budgeting </a:t>
            </a:r>
            <a:endParaRPr lang="en-US" sz="3000" b="1" dirty="0">
              <a:solidFill>
                <a:srgbClr val="0070C0"/>
              </a:solidFill>
              <a:latin typeface="Proxima Nova"/>
              <a:ea typeface="Roboto"/>
              <a:cs typeface="Arial"/>
            </a:endParaRPr>
          </a:p>
          <a:p>
            <a:pPr marL="1044575" lvl="1" defTabSz="1371600">
              <a:buClr>
                <a:srgbClr val="009EDB"/>
              </a:buClr>
              <a:defRPr/>
            </a:pPr>
            <a:endParaRPr lang="en-US" sz="3000" b="1" dirty="0">
              <a:solidFill>
                <a:srgbClr val="0070C0"/>
              </a:solidFill>
              <a:latin typeface="Proxima Nova" panose="020B0604020202020204" charset="0"/>
              <a:ea typeface="Roboto"/>
              <a:cs typeface="Arial" panose="020B0604020202020204" pitchFamily="34" charset="0"/>
            </a:endParaRPr>
          </a:p>
        </p:txBody>
      </p:sp>
      <p:sp>
        <p:nvSpPr>
          <p:cNvPr id="4" name="TextBox 3">
            <a:extLst>
              <a:ext uri="{FF2B5EF4-FFF2-40B4-BE49-F238E27FC236}">
                <a16:creationId xmlns:a16="http://schemas.microsoft.com/office/drawing/2014/main" id="{5A8EE1A4-92FB-313A-F63F-ED4396639E91}"/>
              </a:ext>
            </a:extLst>
          </p:cNvPr>
          <p:cNvSpPr txBox="1"/>
          <p:nvPr/>
        </p:nvSpPr>
        <p:spPr>
          <a:xfrm>
            <a:off x="869895" y="2618676"/>
            <a:ext cx="16548210" cy="2308324"/>
          </a:xfrm>
          <a:prstGeom prst="rect">
            <a:avLst/>
          </a:prstGeom>
          <a:noFill/>
        </p:spPr>
        <p:txBody>
          <a:bodyPr wrap="square">
            <a:spAutoFit/>
          </a:bodyPr>
          <a:lstStyle/>
          <a:p>
            <a:pPr algn="just"/>
            <a:r>
              <a:rPr lang="en-GB" sz="2400">
                <a:effectLst/>
                <a:latin typeface="Proxima Nova Rg" panose="02000506030000020004" pitchFamily="50" charset="0"/>
                <a:ea typeface="Batang" panose="02030600000101010101" pitchFamily="18" charset="-127"/>
                <a:cs typeface="Times New Roman" panose="02020603050405020304" pitchFamily="18" charset="0"/>
              </a:rPr>
              <a:t>In the Outcome Based Budgeting (OBB) process, the </a:t>
            </a:r>
            <a:r>
              <a:rPr lang="en-GB" sz="2400" err="1">
                <a:effectLst/>
                <a:latin typeface="Proxima Nova Rg" panose="02000506030000020004" pitchFamily="50" charset="0"/>
                <a:ea typeface="Batang" panose="02030600000101010101" pitchFamily="18" charset="-127"/>
                <a:cs typeface="Times New Roman" panose="02020603050405020304" pitchFamily="18" charset="0"/>
              </a:rPr>
              <a:t>MyResults</a:t>
            </a:r>
            <a:r>
              <a:rPr lang="en-GB" sz="2400">
                <a:effectLst/>
                <a:latin typeface="Proxima Nova Rg" panose="02000506030000020004" pitchFamily="50" charset="0"/>
                <a:ea typeface="Batang" panose="02030600000101010101" pitchFamily="18" charset="-127"/>
                <a:cs typeface="Times New Roman" panose="02020603050405020304" pitchFamily="18" charset="0"/>
              </a:rPr>
              <a:t> platform is a key budgeting management information system, directly linked to the Integrated Government Financial Management Accounting System (</a:t>
            </a:r>
            <a:r>
              <a:rPr lang="en-GB" sz="2400" err="1">
                <a:effectLst/>
                <a:latin typeface="Proxima Nova Rg" panose="02000506030000020004" pitchFamily="50" charset="0"/>
                <a:ea typeface="Batang" panose="02030600000101010101" pitchFamily="18" charset="-127"/>
                <a:cs typeface="Times New Roman" panose="02020603050405020304" pitchFamily="18" charset="0"/>
              </a:rPr>
              <a:t>iGFMAS</a:t>
            </a:r>
            <a:r>
              <a:rPr lang="en-GB" sz="2400">
                <a:effectLst/>
                <a:latin typeface="Proxima Nova Rg" panose="02000506030000020004" pitchFamily="50" charset="0"/>
                <a:ea typeface="Batang" panose="02030600000101010101" pitchFamily="18" charset="-127"/>
                <a:cs typeface="Times New Roman" panose="02020603050405020304" pitchFamily="18" charset="0"/>
              </a:rPr>
              <a:t>) under the Accountant General’s Department and the Project Monitoring System II (SPP II) under the Implementation Coordination Unit of the Prime Minister’s Department. </a:t>
            </a:r>
          </a:p>
          <a:p>
            <a:pPr algn="just"/>
            <a:r>
              <a:rPr lang="en-GB" sz="2400">
                <a:effectLst/>
                <a:latin typeface="Proxima Nova Rg" panose="02000506030000020004" pitchFamily="50" charset="0"/>
                <a:ea typeface="Batang" panose="02030600000101010101" pitchFamily="18" charset="-127"/>
                <a:cs typeface="Times New Roman" panose="02020603050405020304" pitchFamily="18" charset="0"/>
              </a:rPr>
              <a:t>Under the current set-up, in the </a:t>
            </a:r>
            <a:r>
              <a:rPr lang="en-GB" sz="2400" err="1">
                <a:effectLst/>
                <a:latin typeface="Proxima Nova Rg" panose="02000506030000020004" pitchFamily="50" charset="0"/>
                <a:ea typeface="Batang" panose="02030600000101010101" pitchFamily="18" charset="-127"/>
                <a:cs typeface="Times New Roman" panose="02020603050405020304" pitchFamily="18" charset="0"/>
              </a:rPr>
              <a:t>MyResults</a:t>
            </a:r>
            <a:r>
              <a:rPr lang="en-GB" sz="2400">
                <a:effectLst/>
                <a:latin typeface="Proxima Nova Rg" panose="02000506030000020004" pitchFamily="50" charset="0"/>
                <a:ea typeface="Batang" panose="02030600000101010101" pitchFamily="18" charset="-127"/>
                <a:cs typeface="Times New Roman" panose="02020603050405020304" pitchFamily="18" charset="0"/>
              </a:rPr>
              <a:t>, each activity or project can be mapped to a minimum of 1 and a maximum of 3 SDGs. As a result, it is possible for all activities and projects to be mapped and reported against the SDGs </a:t>
            </a:r>
            <a:endParaRPr lang="en-MY" sz="2400">
              <a:effectLst/>
              <a:latin typeface="Proxima Nova Rg" panose="02000506030000020004" pitchFamily="50" charset="0"/>
              <a:ea typeface="Batang" panose="02030600000101010101" pitchFamily="18" charset="-127"/>
              <a:cs typeface="Times New Roman" panose="02020603050405020304" pitchFamily="18" charset="0"/>
            </a:endParaRPr>
          </a:p>
        </p:txBody>
      </p:sp>
      <p:grpSp>
        <p:nvGrpSpPr>
          <p:cNvPr id="7" name="Group 6">
            <a:extLst>
              <a:ext uri="{FF2B5EF4-FFF2-40B4-BE49-F238E27FC236}">
                <a16:creationId xmlns:a16="http://schemas.microsoft.com/office/drawing/2014/main" id="{9FE4A7EE-5BC9-DE27-A4C9-6B9113F60EEE}"/>
              </a:ext>
            </a:extLst>
          </p:cNvPr>
          <p:cNvGrpSpPr/>
          <p:nvPr/>
        </p:nvGrpSpPr>
        <p:grpSpPr>
          <a:xfrm>
            <a:off x="593954" y="5279861"/>
            <a:ext cx="9204188" cy="4663896"/>
            <a:chOff x="-104993" y="0"/>
            <a:chExt cx="6591201" cy="2803159"/>
          </a:xfrm>
        </p:grpSpPr>
        <p:pic>
          <p:nvPicPr>
            <p:cNvPr id="10" name="Picture 9">
              <a:extLst>
                <a:ext uri="{FF2B5EF4-FFF2-40B4-BE49-F238E27FC236}">
                  <a16:creationId xmlns:a16="http://schemas.microsoft.com/office/drawing/2014/main" id="{224D255E-3786-3F8D-D7B4-4E10DACB2D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88" y="357800"/>
              <a:ext cx="6409420" cy="2076532"/>
            </a:xfrm>
            <a:prstGeom prst="rect">
              <a:avLst/>
            </a:prstGeom>
          </p:spPr>
        </p:pic>
        <p:sp>
          <p:nvSpPr>
            <p:cNvPr id="13" name="Text Box 866742089">
              <a:extLst>
                <a:ext uri="{FF2B5EF4-FFF2-40B4-BE49-F238E27FC236}">
                  <a16:creationId xmlns:a16="http://schemas.microsoft.com/office/drawing/2014/main" id="{B095641B-1289-8A62-9979-3B85A4E9E7C9}"/>
                </a:ext>
              </a:extLst>
            </p:cNvPr>
            <p:cNvSpPr txBox="1"/>
            <p:nvPr/>
          </p:nvSpPr>
          <p:spPr>
            <a:xfrm>
              <a:off x="140599" y="0"/>
              <a:ext cx="5963920" cy="18605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GB" sz="2400">
                  <a:effectLst/>
                  <a:latin typeface="Proxima Nova Rg" panose="02000506030000020004" pitchFamily="50" charset="0"/>
                  <a:ea typeface="Batang" panose="02030600000101010101" pitchFamily="18" charset="-127"/>
                  <a:cs typeface="Times New Roman" panose="02020603050405020304" pitchFamily="18" charset="0"/>
                </a:rPr>
                <a:t>All Activities are Mapped to the SDGs</a:t>
              </a:r>
              <a:endParaRPr lang="en-MY" sz="2400">
                <a:effectLst/>
                <a:latin typeface="Proxima Nova Rg" panose="02000506030000020004" pitchFamily="50" charset="0"/>
                <a:ea typeface="Batang" panose="02030600000101010101" pitchFamily="18" charset="-127"/>
                <a:cs typeface="Times New Roman" panose="02020603050405020304" pitchFamily="18" charset="0"/>
              </a:endParaRPr>
            </a:p>
          </p:txBody>
        </p:sp>
        <p:sp>
          <p:nvSpPr>
            <p:cNvPr id="14" name="Text Box 2">
              <a:extLst>
                <a:ext uri="{FF2B5EF4-FFF2-40B4-BE49-F238E27FC236}">
                  <a16:creationId xmlns:a16="http://schemas.microsoft.com/office/drawing/2014/main" id="{4926097C-3AE6-CBEF-D5C7-15BD72A989B1}"/>
                </a:ext>
              </a:extLst>
            </p:cNvPr>
            <p:cNvSpPr txBox="1">
              <a:spLocks noChangeArrowheads="1"/>
            </p:cNvSpPr>
            <p:nvPr/>
          </p:nvSpPr>
          <p:spPr bwMode="auto">
            <a:xfrm>
              <a:off x="-104993" y="2494394"/>
              <a:ext cx="3983990" cy="308765"/>
            </a:xfrm>
            <a:prstGeom prst="rect">
              <a:avLst/>
            </a:prstGeom>
            <a:noFill/>
            <a:ln w="9525">
              <a:noFill/>
              <a:miter lim="800000"/>
              <a:headEnd/>
              <a:tailEnd/>
            </a:ln>
          </p:spPr>
          <p:txBody>
            <a:bodyPr rot="0" vert="horz" wrap="square" lIns="91440" tIns="45720" rIns="91440" bIns="45720" anchor="t" anchorCtr="0">
              <a:noAutofit/>
            </a:bodyPr>
            <a:lstStyle/>
            <a:p>
              <a:pPr marL="457200"/>
              <a:r>
                <a:rPr lang="en-US" sz="1500">
                  <a:effectLst/>
                  <a:latin typeface="Proxima Nova Rg" panose="02000506030000020004" pitchFamily="50" charset="0"/>
                  <a:ea typeface="Batang" panose="02030600000101010101" pitchFamily="18" charset="-127"/>
                  <a:cs typeface="Times New Roman" panose="02020603050405020304" pitchFamily="18" charset="0"/>
                </a:rPr>
                <a:t>Source: Ministry of Finance Treasury Department</a:t>
              </a:r>
              <a:endParaRPr lang="en-MY" sz="1500">
                <a:effectLst/>
                <a:latin typeface="Proxima Nova Rg" panose="02000506030000020004" pitchFamily="50" charset="0"/>
                <a:ea typeface="Batang" panose="02030600000101010101" pitchFamily="18" charset="-127"/>
                <a:cs typeface="Times New Roman" panose="02020603050405020304" pitchFamily="18" charset="0"/>
              </a:endParaRPr>
            </a:p>
          </p:txBody>
        </p:sp>
      </p:grpSp>
      <p:pic>
        <p:nvPicPr>
          <p:cNvPr id="15" name="Picture 14">
            <a:extLst>
              <a:ext uri="{FF2B5EF4-FFF2-40B4-BE49-F238E27FC236}">
                <a16:creationId xmlns:a16="http://schemas.microsoft.com/office/drawing/2014/main" id="{F0317567-35B4-D168-9FA5-7EE49EEBA6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8822" y="5826689"/>
            <a:ext cx="6881720" cy="3570240"/>
          </a:xfrm>
          <a:prstGeom prst="rect">
            <a:avLst/>
          </a:prstGeom>
        </p:spPr>
      </p:pic>
      <p:sp>
        <p:nvSpPr>
          <p:cNvPr id="16" name="Text Box 866742089">
            <a:extLst>
              <a:ext uri="{FF2B5EF4-FFF2-40B4-BE49-F238E27FC236}">
                <a16:creationId xmlns:a16="http://schemas.microsoft.com/office/drawing/2014/main" id="{8E044E8E-7DF4-40F8-FB0D-1CCC75FC28AF}"/>
              </a:ext>
            </a:extLst>
          </p:cNvPr>
          <p:cNvSpPr txBox="1"/>
          <p:nvPr/>
        </p:nvSpPr>
        <p:spPr>
          <a:xfrm>
            <a:off x="10448822" y="5324748"/>
            <a:ext cx="4683351" cy="362405"/>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GB" sz="2400">
                <a:latin typeface="Proxima Nova Rg" panose="02000506030000020004" pitchFamily="50" charset="0"/>
                <a:ea typeface="Batang" panose="02030600000101010101" pitchFamily="18" charset="-127"/>
                <a:cs typeface="Times New Roman" panose="02020603050405020304" pitchFamily="18" charset="0"/>
              </a:rPr>
              <a:t>Total SDG Spending (2021) </a:t>
            </a:r>
            <a:endParaRPr lang="en-MY" sz="2400">
              <a:effectLst/>
              <a:latin typeface="Proxima Nova Rg" panose="02000506030000020004" pitchFamily="50"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08809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3420" y="10100103"/>
            <a:ext cx="1155344" cy="224997"/>
          </a:xfrm>
          <a:custGeom>
            <a:avLst/>
            <a:gdLst/>
            <a:ahLst/>
            <a:cxnLst/>
            <a:rect l="l" t="t" r="r" b="b"/>
            <a:pathLst>
              <a:path w="1155344" h="1155344">
                <a:moveTo>
                  <a:pt x="0" y="0"/>
                </a:moveTo>
                <a:lnTo>
                  <a:pt x="1155344" y="0"/>
                </a:lnTo>
                <a:lnTo>
                  <a:pt x="1155344" y="1155345"/>
                </a:lnTo>
                <a:lnTo>
                  <a:pt x="0" y="1155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18921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26000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3079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40158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547237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54316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613957"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684748"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755539"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826330"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89712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96791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403870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10949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725107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618028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utoShape 6">
            <a:extLst>
              <a:ext uri="{FF2B5EF4-FFF2-40B4-BE49-F238E27FC236}">
                <a16:creationId xmlns:a16="http://schemas.microsoft.com/office/drawing/2014/main" id="{A1FA8891-BF3D-B2FA-78B4-BDE43B4FFF0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22">
            <a:extLst>
              <a:ext uri="{FF2B5EF4-FFF2-40B4-BE49-F238E27FC236}">
                <a16:creationId xmlns:a16="http://schemas.microsoft.com/office/drawing/2014/main" id="{AB180A9F-E629-3FB0-C640-E3F3B3ED4BBA}"/>
              </a:ext>
            </a:extLst>
          </p:cNvPr>
          <p:cNvSpPr txBox="1"/>
          <p:nvPr/>
        </p:nvSpPr>
        <p:spPr>
          <a:xfrm>
            <a:off x="847945" y="4461094"/>
            <a:ext cx="16737385" cy="2674963"/>
          </a:xfrm>
          <a:prstGeom prst="rect">
            <a:avLst/>
          </a:prstGeom>
        </p:spPr>
        <p:txBody>
          <a:bodyPr wrap="square" lIns="0" tIns="0" rIns="0" bIns="0" rtlCol="0" anchor="t">
            <a:spAutoFit/>
          </a:bodyPr>
          <a:lstStyle/>
          <a:p>
            <a:pPr>
              <a:lnSpc>
                <a:spcPts val="10920"/>
              </a:lnSpc>
              <a:defRPr/>
            </a:pPr>
            <a:r>
              <a:rPr lang="en-US" sz="8000" b="1" dirty="0">
                <a:solidFill>
                  <a:srgbClr val="FFFFFF"/>
                </a:solidFill>
                <a:latin typeface="Proxima Nova"/>
              </a:rPr>
              <a:t>The role of Accountants in supporting SDGs</a:t>
            </a:r>
          </a:p>
        </p:txBody>
      </p:sp>
    </p:spTree>
    <p:extLst>
      <p:ext uri="{BB962C8B-B14F-4D97-AF65-F5344CB8AC3E}">
        <p14:creationId xmlns:p14="http://schemas.microsoft.com/office/powerpoint/2010/main" val="366581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371574" y="830459"/>
            <a:ext cx="10845141" cy="657168"/>
          </a:xfrm>
          <a:prstGeom prst="rect">
            <a:avLst/>
          </a:prstGeom>
        </p:spPr>
        <p:txBody>
          <a:bodyPr wrap="square" lIns="0" tIns="0" rIns="0" bIns="0" rtlCol="0" anchor="t">
            <a:spAutoFit/>
          </a:bodyPr>
          <a:lstStyle/>
          <a:p>
            <a:pPr>
              <a:lnSpc>
                <a:spcPts val="5999"/>
              </a:lnSpc>
            </a:pPr>
            <a:r>
              <a:rPr lang="en-US" sz="2800" dirty="0">
                <a:solidFill>
                  <a:srgbClr val="FFFFFF"/>
                </a:solidFill>
                <a:latin typeface="Proxima Nova Bold"/>
              </a:rPr>
              <a:t>The value that accountants can deliver in achieving the SDGs</a:t>
            </a: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5"/>
            <a:stretch>
              <a:fillRect/>
            </a:stretch>
          </a:blipFill>
        </p:spPr>
        <p:txBody>
          <a:bodyPr/>
          <a:lstStyle/>
          <a:p>
            <a:endParaRPr lang="en-MY"/>
          </a:p>
        </p:txBody>
      </p:sp>
      <p:sp>
        <p:nvSpPr>
          <p:cNvPr id="3" name="TextBox 2">
            <a:extLst>
              <a:ext uri="{FF2B5EF4-FFF2-40B4-BE49-F238E27FC236}">
                <a16:creationId xmlns:a16="http://schemas.microsoft.com/office/drawing/2014/main" id="{0250AA01-3D81-3D34-866F-91A49D61883D}"/>
              </a:ext>
            </a:extLst>
          </p:cNvPr>
          <p:cNvSpPr txBox="1"/>
          <p:nvPr/>
        </p:nvSpPr>
        <p:spPr>
          <a:xfrm>
            <a:off x="2352503" y="8833955"/>
            <a:ext cx="12633960" cy="523220"/>
          </a:xfrm>
          <a:prstGeom prst="rect">
            <a:avLst/>
          </a:prstGeom>
          <a:solidFill>
            <a:srgbClr val="FFFF00"/>
          </a:solidFill>
        </p:spPr>
        <p:txBody>
          <a:bodyPr wrap="square" rtlCol="0">
            <a:spAutoFit/>
          </a:bodyPr>
          <a:lstStyle/>
          <a:p>
            <a:pPr algn="ctr"/>
            <a:r>
              <a:rPr lang="en-US" sz="2800" b="1" dirty="0"/>
              <a:t>Everyone can play a role in achieving the SDGs</a:t>
            </a:r>
            <a:endParaRPr lang="en-MY" sz="2800" b="1" dirty="0"/>
          </a:p>
        </p:txBody>
      </p:sp>
      <p:graphicFrame>
        <p:nvGraphicFramePr>
          <p:cNvPr id="5" name="Diagram 4">
            <a:extLst>
              <a:ext uri="{FF2B5EF4-FFF2-40B4-BE49-F238E27FC236}">
                <a16:creationId xmlns:a16="http://schemas.microsoft.com/office/drawing/2014/main" id="{89CE16C8-D455-416D-CFD2-7D23B8903CA9}"/>
              </a:ext>
            </a:extLst>
          </p:cNvPr>
          <p:cNvGraphicFramePr/>
          <p:nvPr>
            <p:extLst>
              <p:ext uri="{D42A27DB-BD31-4B8C-83A1-F6EECF244321}">
                <p14:modId xmlns:p14="http://schemas.microsoft.com/office/powerpoint/2010/main" val="2818294798"/>
              </p:ext>
            </p:extLst>
          </p:nvPr>
        </p:nvGraphicFramePr>
        <p:xfrm>
          <a:off x="3122123" y="1943605"/>
          <a:ext cx="11094720" cy="66866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115B8C21-26B9-4C2F-C3CD-85289B2BB699}"/>
              </a:ext>
            </a:extLst>
          </p:cNvPr>
          <p:cNvSpPr txBox="1"/>
          <p:nvPr/>
        </p:nvSpPr>
        <p:spPr>
          <a:xfrm>
            <a:off x="10241938" y="1980712"/>
            <a:ext cx="3154022" cy="1569660"/>
          </a:xfrm>
          <a:prstGeom prst="rect">
            <a:avLst/>
          </a:prstGeom>
          <a:noFill/>
        </p:spPr>
        <p:txBody>
          <a:bodyPr wrap="square" rtlCol="0">
            <a:spAutoFit/>
          </a:bodyPr>
          <a:lstStyle/>
          <a:p>
            <a:pPr algn="ctr"/>
            <a:r>
              <a:rPr lang="en-US" sz="2400" b="1" dirty="0"/>
              <a:t>Raising awareness of sustainability matters, especially within the profession</a:t>
            </a:r>
            <a:endParaRPr lang="en-MY" sz="2400" b="1" dirty="0"/>
          </a:p>
        </p:txBody>
      </p:sp>
      <p:sp>
        <p:nvSpPr>
          <p:cNvPr id="7" name="TextBox 6">
            <a:extLst>
              <a:ext uri="{FF2B5EF4-FFF2-40B4-BE49-F238E27FC236}">
                <a16:creationId xmlns:a16="http://schemas.microsoft.com/office/drawing/2014/main" id="{E782E11C-D947-DB2C-5C78-BD1FDB8BCF83}"/>
              </a:ext>
            </a:extLst>
          </p:cNvPr>
          <p:cNvSpPr txBox="1"/>
          <p:nvPr/>
        </p:nvSpPr>
        <p:spPr>
          <a:xfrm>
            <a:off x="12390778" y="4277262"/>
            <a:ext cx="3154022" cy="1200329"/>
          </a:xfrm>
          <a:prstGeom prst="rect">
            <a:avLst/>
          </a:prstGeom>
          <a:noFill/>
        </p:spPr>
        <p:txBody>
          <a:bodyPr wrap="square" rtlCol="0">
            <a:spAutoFit/>
          </a:bodyPr>
          <a:lstStyle/>
          <a:p>
            <a:pPr algn="ctr"/>
            <a:r>
              <a:rPr lang="en-US" sz="2400" b="1" dirty="0"/>
              <a:t>Develop methodology to understand opportunities and risks</a:t>
            </a:r>
            <a:endParaRPr lang="en-MY" sz="2400" b="1" dirty="0"/>
          </a:p>
        </p:txBody>
      </p:sp>
      <p:sp>
        <p:nvSpPr>
          <p:cNvPr id="10" name="TextBox 9">
            <a:extLst>
              <a:ext uri="{FF2B5EF4-FFF2-40B4-BE49-F238E27FC236}">
                <a16:creationId xmlns:a16="http://schemas.microsoft.com/office/drawing/2014/main" id="{346838D9-F9D9-3D36-D120-92A03CA03A59}"/>
              </a:ext>
            </a:extLst>
          </p:cNvPr>
          <p:cNvSpPr txBox="1"/>
          <p:nvPr/>
        </p:nvSpPr>
        <p:spPr>
          <a:xfrm>
            <a:off x="11380811" y="7043776"/>
            <a:ext cx="3949162" cy="1200329"/>
          </a:xfrm>
          <a:prstGeom prst="rect">
            <a:avLst/>
          </a:prstGeom>
          <a:noFill/>
        </p:spPr>
        <p:txBody>
          <a:bodyPr wrap="square" rtlCol="0">
            <a:spAutoFit/>
          </a:bodyPr>
          <a:lstStyle/>
          <a:p>
            <a:pPr algn="ctr"/>
            <a:r>
              <a:rPr lang="en-US" sz="2400" b="1" dirty="0"/>
              <a:t>Create framework for reporting, financial accounting techniques</a:t>
            </a:r>
            <a:endParaRPr lang="en-MY" sz="2400" b="1" dirty="0"/>
          </a:p>
        </p:txBody>
      </p:sp>
      <p:sp>
        <p:nvSpPr>
          <p:cNvPr id="13" name="TextBox 12">
            <a:extLst>
              <a:ext uri="{FF2B5EF4-FFF2-40B4-BE49-F238E27FC236}">
                <a16:creationId xmlns:a16="http://schemas.microsoft.com/office/drawing/2014/main" id="{8D399447-A32F-8274-9677-E9044D0E6F8A}"/>
              </a:ext>
            </a:extLst>
          </p:cNvPr>
          <p:cNvSpPr txBox="1"/>
          <p:nvPr/>
        </p:nvSpPr>
        <p:spPr>
          <a:xfrm>
            <a:off x="2591786" y="7027678"/>
            <a:ext cx="3154022" cy="1200329"/>
          </a:xfrm>
          <a:prstGeom prst="rect">
            <a:avLst/>
          </a:prstGeom>
          <a:noFill/>
        </p:spPr>
        <p:txBody>
          <a:bodyPr wrap="square" rtlCol="0">
            <a:spAutoFit/>
          </a:bodyPr>
          <a:lstStyle/>
          <a:p>
            <a:pPr algn="ctr"/>
            <a:r>
              <a:rPr lang="en-US" sz="2400" b="1" dirty="0"/>
              <a:t>Support in the change of implementation models</a:t>
            </a:r>
            <a:endParaRPr lang="en-MY" sz="2400" b="1" dirty="0"/>
          </a:p>
        </p:txBody>
      </p:sp>
      <p:sp>
        <p:nvSpPr>
          <p:cNvPr id="14" name="TextBox 13">
            <a:extLst>
              <a:ext uri="{FF2B5EF4-FFF2-40B4-BE49-F238E27FC236}">
                <a16:creationId xmlns:a16="http://schemas.microsoft.com/office/drawing/2014/main" id="{BF21A7A2-6F91-11DB-26EE-916E8FCB18B5}"/>
              </a:ext>
            </a:extLst>
          </p:cNvPr>
          <p:cNvSpPr txBox="1"/>
          <p:nvPr/>
        </p:nvSpPr>
        <p:spPr>
          <a:xfrm>
            <a:off x="1794166" y="4086616"/>
            <a:ext cx="3154022" cy="1200329"/>
          </a:xfrm>
          <a:prstGeom prst="rect">
            <a:avLst/>
          </a:prstGeom>
          <a:noFill/>
        </p:spPr>
        <p:txBody>
          <a:bodyPr wrap="square" rtlCol="0">
            <a:spAutoFit/>
          </a:bodyPr>
          <a:lstStyle/>
          <a:p>
            <a:pPr algn="ctr"/>
            <a:r>
              <a:rPr lang="en-US" sz="2400" b="1" dirty="0"/>
              <a:t>Review achievements for transparency and accountability</a:t>
            </a:r>
            <a:endParaRPr lang="en-MY" sz="2400" b="1" dirty="0"/>
          </a:p>
        </p:txBody>
      </p:sp>
    </p:spTree>
    <p:extLst>
      <p:ext uri="{BB962C8B-B14F-4D97-AF65-F5344CB8AC3E}">
        <p14:creationId xmlns:p14="http://schemas.microsoft.com/office/powerpoint/2010/main" val="43422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3420" y="10100103"/>
            <a:ext cx="1155344" cy="224997"/>
          </a:xfrm>
          <a:custGeom>
            <a:avLst/>
            <a:gdLst/>
            <a:ahLst/>
            <a:cxnLst/>
            <a:rect l="l" t="t" r="r" b="b"/>
            <a:pathLst>
              <a:path w="1155344" h="1155344">
                <a:moveTo>
                  <a:pt x="0" y="0"/>
                </a:moveTo>
                <a:lnTo>
                  <a:pt x="1155344" y="0"/>
                </a:lnTo>
                <a:lnTo>
                  <a:pt x="1155344" y="1155345"/>
                </a:lnTo>
                <a:lnTo>
                  <a:pt x="0" y="1155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18921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26000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3079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40158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547237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54316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613957"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684748"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755539"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826330"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89712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96791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403870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10949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725107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618028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utoShape 6">
            <a:extLst>
              <a:ext uri="{FF2B5EF4-FFF2-40B4-BE49-F238E27FC236}">
                <a16:creationId xmlns:a16="http://schemas.microsoft.com/office/drawing/2014/main" id="{A1FA8891-BF3D-B2FA-78B4-BDE43B4FFF0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22">
            <a:extLst>
              <a:ext uri="{FF2B5EF4-FFF2-40B4-BE49-F238E27FC236}">
                <a16:creationId xmlns:a16="http://schemas.microsoft.com/office/drawing/2014/main" id="{AB180A9F-E629-3FB0-C640-E3F3B3ED4BBA}"/>
              </a:ext>
            </a:extLst>
          </p:cNvPr>
          <p:cNvSpPr txBox="1"/>
          <p:nvPr/>
        </p:nvSpPr>
        <p:spPr>
          <a:xfrm>
            <a:off x="847945" y="4461094"/>
            <a:ext cx="16737385" cy="1277144"/>
          </a:xfrm>
          <a:prstGeom prst="rect">
            <a:avLst/>
          </a:prstGeom>
        </p:spPr>
        <p:txBody>
          <a:bodyPr wrap="square" lIns="0" tIns="0" rIns="0" bIns="0" rtlCol="0" anchor="t">
            <a:spAutoFit/>
          </a:bodyPr>
          <a:lstStyle/>
          <a:p>
            <a:pPr marL="0" marR="0" lvl="0" indent="0" algn="l" defTabSz="914400" rtl="0" eaLnBrk="1" fontAlgn="auto" latinLnBrk="0" hangingPunct="1">
              <a:lnSpc>
                <a:spcPts val="10920"/>
              </a:lnSpc>
              <a:spcBef>
                <a:spcPts val="0"/>
              </a:spcBef>
              <a:spcAft>
                <a:spcPts val="0"/>
              </a:spcAft>
              <a:buClrTx/>
              <a:buSzTx/>
              <a:buFontTx/>
              <a:buNone/>
              <a:tabLst/>
              <a:defRPr/>
            </a:pPr>
            <a:r>
              <a:rPr kumimoji="0" lang="en-US" sz="8000" b="1" i="0" u="none" strike="noStrike" kern="1200" cap="none" spc="0" normalizeH="0" baseline="0" noProof="0">
                <a:ln>
                  <a:noFill/>
                </a:ln>
                <a:solidFill>
                  <a:srgbClr val="FFFFFF"/>
                </a:solidFill>
                <a:effectLst/>
                <a:uLnTx/>
                <a:uFillTx/>
                <a:latin typeface="Proxima Nova"/>
                <a:ea typeface="+mn-ea"/>
                <a:cs typeface="+mn-cs"/>
              </a:rPr>
              <a:t>Question &amp; Answer session</a:t>
            </a:r>
          </a:p>
        </p:txBody>
      </p:sp>
    </p:spTree>
    <p:extLst>
      <p:ext uri="{BB962C8B-B14F-4D97-AF65-F5344CB8AC3E}">
        <p14:creationId xmlns:p14="http://schemas.microsoft.com/office/powerpoint/2010/main" val="141409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3420" y="10100103"/>
            <a:ext cx="1155344" cy="224997"/>
          </a:xfrm>
          <a:custGeom>
            <a:avLst/>
            <a:gdLst/>
            <a:ahLst/>
            <a:cxnLst/>
            <a:rect l="l" t="t" r="r" b="b"/>
            <a:pathLst>
              <a:path w="1155344" h="1155344">
                <a:moveTo>
                  <a:pt x="0" y="0"/>
                </a:moveTo>
                <a:lnTo>
                  <a:pt x="1155344" y="0"/>
                </a:lnTo>
                <a:lnTo>
                  <a:pt x="1155344" y="1155345"/>
                </a:lnTo>
                <a:lnTo>
                  <a:pt x="0" y="1155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MY"/>
          </a:p>
        </p:txBody>
      </p:sp>
      <p:sp>
        <p:nvSpPr>
          <p:cNvPr id="3" name="Freeform 3"/>
          <p:cNvSpPr/>
          <p:nvPr/>
        </p:nvSpPr>
        <p:spPr>
          <a:xfrm>
            <a:off x="118921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4" name="Freeform 4"/>
          <p:cNvSpPr/>
          <p:nvPr/>
        </p:nvSpPr>
        <p:spPr>
          <a:xfrm>
            <a:off x="226000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5" name="Freeform 5"/>
          <p:cNvSpPr/>
          <p:nvPr/>
        </p:nvSpPr>
        <p:spPr>
          <a:xfrm>
            <a:off x="333079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6" name="Freeform 6"/>
          <p:cNvSpPr/>
          <p:nvPr/>
        </p:nvSpPr>
        <p:spPr>
          <a:xfrm>
            <a:off x="440158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7" name="Freeform 7"/>
          <p:cNvSpPr/>
          <p:nvPr/>
        </p:nvSpPr>
        <p:spPr>
          <a:xfrm>
            <a:off x="547237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8" name="Freeform 8"/>
          <p:cNvSpPr/>
          <p:nvPr/>
        </p:nvSpPr>
        <p:spPr>
          <a:xfrm>
            <a:off x="654316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sp>
        <p:nvSpPr>
          <p:cNvPr id="9" name="Freeform 9"/>
          <p:cNvSpPr/>
          <p:nvPr/>
        </p:nvSpPr>
        <p:spPr>
          <a:xfrm>
            <a:off x="7613957"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10" name="Freeform 10"/>
          <p:cNvSpPr/>
          <p:nvPr/>
        </p:nvSpPr>
        <p:spPr>
          <a:xfrm>
            <a:off x="8684748"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11" name="Freeform 11"/>
          <p:cNvSpPr/>
          <p:nvPr/>
        </p:nvSpPr>
        <p:spPr>
          <a:xfrm>
            <a:off x="9755539"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12" name="Freeform 12"/>
          <p:cNvSpPr/>
          <p:nvPr/>
        </p:nvSpPr>
        <p:spPr>
          <a:xfrm>
            <a:off x="10826330"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13" name="Freeform 13"/>
          <p:cNvSpPr/>
          <p:nvPr/>
        </p:nvSpPr>
        <p:spPr>
          <a:xfrm>
            <a:off x="1189712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MY"/>
          </a:p>
        </p:txBody>
      </p:sp>
      <p:sp>
        <p:nvSpPr>
          <p:cNvPr id="14" name="Freeform 14"/>
          <p:cNvSpPr/>
          <p:nvPr/>
        </p:nvSpPr>
        <p:spPr>
          <a:xfrm>
            <a:off x="1296791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15" name="Freeform 15"/>
          <p:cNvSpPr/>
          <p:nvPr/>
        </p:nvSpPr>
        <p:spPr>
          <a:xfrm>
            <a:off x="1403870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MY"/>
          </a:p>
        </p:txBody>
      </p:sp>
      <p:sp>
        <p:nvSpPr>
          <p:cNvPr id="16" name="Freeform 16"/>
          <p:cNvSpPr/>
          <p:nvPr/>
        </p:nvSpPr>
        <p:spPr>
          <a:xfrm>
            <a:off x="1510949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MY"/>
          </a:p>
        </p:txBody>
      </p:sp>
      <p:sp>
        <p:nvSpPr>
          <p:cNvPr id="17" name="Freeform 17"/>
          <p:cNvSpPr/>
          <p:nvPr/>
        </p:nvSpPr>
        <p:spPr>
          <a:xfrm>
            <a:off x="1725107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18" name="Freeform 18"/>
          <p:cNvSpPr/>
          <p:nvPr/>
        </p:nvSpPr>
        <p:spPr>
          <a:xfrm>
            <a:off x="1618028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MY"/>
          </a:p>
        </p:txBody>
      </p:sp>
      <p:sp>
        <p:nvSpPr>
          <p:cNvPr id="22" name="TextBox 22"/>
          <p:cNvSpPr txBox="1"/>
          <p:nvPr/>
        </p:nvSpPr>
        <p:spPr>
          <a:xfrm>
            <a:off x="783732" y="5771050"/>
            <a:ext cx="16737385" cy="1310230"/>
          </a:xfrm>
          <a:prstGeom prst="rect">
            <a:avLst/>
          </a:prstGeom>
        </p:spPr>
        <p:txBody>
          <a:bodyPr wrap="square" lIns="0" tIns="0" rIns="0" bIns="0" rtlCol="0" anchor="t">
            <a:spAutoFit/>
          </a:bodyPr>
          <a:lstStyle/>
          <a:p>
            <a:pPr>
              <a:lnSpc>
                <a:spcPts val="10920"/>
              </a:lnSpc>
            </a:pPr>
            <a:r>
              <a:rPr lang="en-US" sz="8000">
                <a:solidFill>
                  <a:srgbClr val="FFFFFF"/>
                </a:solidFill>
                <a:latin typeface="Proxima Nova Bold"/>
              </a:rPr>
              <a:t>Thank you</a:t>
            </a:r>
            <a:endParaRPr lang="en-US"/>
          </a:p>
        </p:txBody>
      </p:sp>
      <p:sp>
        <p:nvSpPr>
          <p:cNvPr id="25" name="AutoShape 6">
            <a:extLst>
              <a:ext uri="{FF2B5EF4-FFF2-40B4-BE49-F238E27FC236}">
                <a16:creationId xmlns:a16="http://schemas.microsoft.com/office/drawing/2014/main" id="{A1FA8891-BF3D-B2FA-78B4-BDE43B4FFF0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21" name="TextBox 23">
            <a:extLst>
              <a:ext uri="{FF2B5EF4-FFF2-40B4-BE49-F238E27FC236}">
                <a16:creationId xmlns:a16="http://schemas.microsoft.com/office/drawing/2014/main" id="{BB461068-D6CB-1734-8719-4DB2A3FEB8DB}"/>
              </a:ext>
            </a:extLst>
          </p:cNvPr>
          <p:cNvSpPr txBox="1"/>
          <p:nvPr/>
        </p:nvSpPr>
        <p:spPr>
          <a:xfrm>
            <a:off x="783732" y="8217245"/>
            <a:ext cx="17518392" cy="1215717"/>
          </a:xfrm>
          <a:prstGeom prst="rect">
            <a:avLst/>
          </a:prstGeom>
        </p:spPr>
        <p:txBody>
          <a:bodyPr wrap="square" lIns="0" tIns="0" rIns="0" bIns="0" rtlCol="0" anchor="t">
            <a:spAutoFit/>
          </a:bodyPr>
          <a:lstStyle/>
          <a:p>
            <a:pPr>
              <a:spcAft>
                <a:spcPts val="600"/>
              </a:spcAft>
            </a:pPr>
            <a:r>
              <a:rPr lang="en-US" sz="2300" dirty="0">
                <a:solidFill>
                  <a:srgbClr val="FFFFFF"/>
                </a:solidFill>
                <a:latin typeface="proxima_novaregular"/>
              </a:rPr>
              <a:t>For enquiries, contact: </a:t>
            </a:r>
          </a:p>
          <a:p>
            <a:pPr marL="342900" indent="-342900">
              <a:spcAft>
                <a:spcPts val="600"/>
              </a:spcAft>
              <a:buFont typeface="Arial" panose="020B0604020202020204" pitchFamily="34" charset="0"/>
              <a:buChar char="•"/>
            </a:pPr>
            <a:r>
              <a:rPr lang="en-US" sz="2300" b="1" dirty="0">
                <a:solidFill>
                  <a:srgbClr val="FFFFFF"/>
                </a:solidFill>
                <a:latin typeface="proxima_novaregular"/>
              </a:rPr>
              <a:t>Manon Bernier, Deputy Resident Representative, UNDP Malaysia, Singapore &amp; Brunei Darussalam (manon.bernier@undp.org) </a:t>
            </a:r>
          </a:p>
          <a:p>
            <a:pPr marL="342900" indent="-342900">
              <a:spcAft>
                <a:spcPts val="600"/>
              </a:spcAft>
              <a:buFont typeface="Arial" panose="020B0604020202020204" pitchFamily="34" charset="0"/>
              <a:buChar char="•"/>
            </a:pPr>
            <a:r>
              <a:rPr lang="en-US" sz="2300" b="1" dirty="0">
                <a:solidFill>
                  <a:srgbClr val="FFFFFF"/>
                </a:solidFill>
                <a:latin typeface="proxima_novaregular"/>
              </a:rPr>
              <a:t>Adam Phillion, Chief, Financial Performance Management and Reporting, UNDP Global Shared Services Centre (adam.phillion@undp.org) </a:t>
            </a:r>
            <a:endParaRPr lang="en-US" sz="2300" dirty="0">
              <a:latin typeface="proxima_novaregular"/>
            </a:endParaRPr>
          </a:p>
        </p:txBody>
      </p:sp>
    </p:spTree>
    <p:extLst>
      <p:ext uri="{BB962C8B-B14F-4D97-AF65-F5344CB8AC3E}">
        <p14:creationId xmlns:p14="http://schemas.microsoft.com/office/powerpoint/2010/main" val="233252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3420" y="10100103"/>
            <a:ext cx="1155344" cy="224997"/>
          </a:xfrm>
          <a:custGeom>
            <a:avLst/>
            <a:gdLst/>
            <a:ahLst/>
            <a:cxnLst/>
            <a:rect l="l" t="t" r="r" b="b"/>
            <a:pathLst>
              <a:path w="1155344" h="1155344">
                <a:moveTo>
                  <a:pt x="0" y="0"/>
                </a:moveTo>
                <a:lnTo>
                  <a:pt x="1155344" y="0"/>
                </a:lnTo>
                <a:lnTo>
                  <a:pt x="1155344" y="1155345"/>
                </a:lnTo>
                <a:lnTo>
                  <a:pt x="0" y="1155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MY"/>
          </a:p>
        </p:txBody>
      </p:sp>
      <p:sp>
        <p:nvSpPr>
          <p:cNvPr id="3" name="Freeform 3"/>
          <p:cNvSpPr/>
          <p:nvPr/>
        </p:nvSpPr>
        <p:spPr>
          <a:xfrm>
            <a:off x="118921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4" name="Freeform 4"/>
          <p:cNvSpPr/>
          <p:nvPr/>
        </p:nvSpPr>
        <p:spPr>
          <a:xfrm>
            <a:off x="226000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5" name="Freeform 5"/>
          <p:cNvSpPr/>
          <p:nvPr/>
        </p:nvSpPr>
        <p:spPr>
          <a:xfrm>
            <a:off x="333079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6" name="Freeform 6"/>
          <p:cNvSpPr/>
          <p:nvPr/>
        </p:nvSpPr>
        <p:spPr>
          <a:xfrm>
            <a:off x="440158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7" name="Freeform 7"/>
          <p:cNvSpPr/>
          <p:nvPr/>
        </p:nvSpPr>
        <p:spPr>
          <a:xfrm>
            <a:off x="547237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8" name="Freeform 8"/>
          <p:cNvSpPr/>
          <p:nvPr/>
        </p:nvSpPr>
        <p:spPr>
          <a:xfrm>
            <a:off x="654316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sp>
        <p:nvSpPr>
          <p:cNvPr id="9" name="Freeform 9"/>
          <p:cNvSpPr/>
          <p:nvPr/>
        </p:nvSpPr>
        <p:spPr>
          <a:xfrm>
            <a:off x="7613957"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10" name="Freeform 10"/>
          <p:cNvSpPr/>
          <p:nvPr/>
        </p:nvSpPr>
        <p:spPr>
          <a:xfrm>
            <a:off x="8684748"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11" name="Freeform 11"/>
          <p:cNvSpPr/>
          <p:nvPr/>
        </p:nvSpPr>
        <p:spPr>
          <a:xfrm>
            <a:off x="9755539"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12" name="Freeform 12"/>
          <p:cNvSpPr/>
          <p:nvPr/>
        </p:nvSpPr>
        <p:spPr>
          <a:xfrm>
            <a:off x="10826330"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13" name="Freeform 13"/>
          <p:cNvSpPr/>
          <p:nvPr/>
        </p:nvSpPr>
        <p:spPr>
          <a:xfrm>
            <a:off x="1189712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MY"/>
          </a:p>
        </p:txBody>
      </p:sp>
      <p:sp>
        <p:nvSpPr>
          <p:cNvPr id="14" name="Freeform 14"/>
          <p:cNvSpPr/>
          <p:nvPr/>
        </p:nvSpPr>
        <p:spPr>
          <a:xfrm>
            <a:off x="1296791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15" name="Freeform 15"/>
          <p:cNvSpPr/>
          <p:nvPr/>
        </p:nvSpPr>
        <p:spPr>
          <a:xfrm>
            <a:off x="1403870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MY"/>
          </a:p>
        </p:txBody>
      </p:sp>
      <p:sp>
        <p:nvSpPr>
          <p:cNvPr id="16" name="Freeform 16"/>
          <p:cNvSpPr/>
          <p:nvPr/>
        </p:nvSpPr>
        <p:spPr>
          <a:xfrm>
            <a:off x="1510949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MY"/>
          </a:p>
        </p:txBody>
      </p:sp>
      <p:sp>
        <p:nvSpPr>
          <p:cNvPr id="17" name="Freeform 17"/>
          <p:cNvSpPr/>
          <p:nvPr/>
        </p:nvSpPr>
        <p:spPr>
          <a:xfrm>
            <a:off x="1725107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18" name="Freeform 18"/>
          <p:cNvSpPr/>
          <p:nvPr/>
        </p:nvSpPr>
        <p:spPr>
          <a:xfrm>
            <a:off x="1618028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MY"/>
          </a:p>
        </p:txBody>
      </p:sp>
      <p:sp>
        <p:nvSpPr>
          <p:cNvPr id="25" name="AutoShape 6">
            <a:extLst>
              <a:ext uri="{FF2B5EF4-FFF2-40B4-BE49-F238E27FC236}">
                <a16:creationId xmlns:a16="http://schemas.microsoft.com/office/drawing/2014/main" id="{A1FA8891-BF3D-B2FA-78B4-BDE43B4FFF0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20" name="TextBox 4">
            <a:extLst>
              <a:ext uri="{FF2B5EF4-FFF2-40B4-BE49-F238E27FC236}">
                <a16:creationId xmlns:a16="http://schemas.microsoft.com/office/drawing/2014/main" id="{A1CF7D9D-ABCF-3AFB-DF44-A106DB9C97E4}"/>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16</a:t>
            </a:r>
          </a:p>
        </p:txBody>
      </p:sp>
      <p:sp>
        <p:nvSpPr>
          <p:cNvPr id="19" name="TextBox 22">
            <a:extLst>
              <a:ext uri="{FF2B5EF4-FFF2-40B4-BE49-F238E27FC236}">
                <a16:creationId xmlns:a16="http://schemas.microsoft.com/office/drawing/2014/main" id="{AB180A9F-E629-3FB0-C640-E3F3B3ED4BBA}"/>
              </a:ext>
            </a:extLst>
          </p:cNvPr>
          <p:cNvSpPr txBox="1"/>
          <p:nvPr/>
        </p:nvSpPr>
        <p:spPr>
          <a:xfrm>
            <a:off x="847945" y="4461094"/>
            <a:ext cx="16737385" cy="1277144"/>
          </a:xfrm>
          <a:prstGeom prst="rect">
            <a:avLst/>
          </a:prstGeom>
        </p:spPr>
        <p:txBody>
          <a:bodyPr wrap="square" lIns="0" tIns="0" rIns="0" bIns="0" rtlCol="0" anchor="t">
            <a:spAutoFit/>
          </a:bodyPr>
          <a:lstStyle/>
          <a:p>
            <a:pPr>
              <a:lnSpc>
                <a:spcPts val="10920"/>
              </a:lnSpc>
            </a:pPr>
            <a:r>
              <a:rPr lang="en-US" sz="8000" b="1">
                <a:solidFill>
                  <a:srgbClr val="FFFFFF"/>
                </a:solidFill>
                <a:latin typeface="Proxima Nova"/>
              </a:rPr>
              <a:t>Introducing UNDP</a:t>
            </a:r>
          </a:p>
        </p:txBody>
      </p:sp>
    </p:spTree>
    <p:extLst>
      <p:ext uri="{BB962C8B-B14F-4D97-AF65-F5344CB8AC3E}">
        <p14:creationId xmlns:p14="http://schemas.microsoft.com/office/powerpoint/2010/main" val="35676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3</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9" name="Freeform 9"/>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3"/>
            <a:stretch>
              <a:fillRect/>
            </a:stretch>
          </a:blipFill>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4">
              <a:extLst>
                <a:ext uri="{96DAC541-7B7A-43D3-8B79-37D633B846F1}">
                  <asvg:svgBlip xmlns:asvg="http://schemas.microsoft.com/office/drawing/2016/SVG/main" r:embed="rId5"/>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94934"/>
          </a:xfrm>
          <a:prstGeom prst="rect">
            <a:avLst/>
          </a:prstGeom>
        </p:spPr>
        <p:txBody>
          <a:bodyPr lIns="0" tIns="0" rIns="0" bIns="0" rtlCol="0" anchor="t">
            <a:spAutoFit/>
          </a:bodyPr>
          <a:lstStyle/>
          <a:p>
            <a:pPr>
              <a:lnSpc>
                <a:spcPts val="5999"/>
              </a:lnSpc>
            </a:pPr>
            <a:r>
              <a:rPr lang="en-US" sz="3600">
                <a:solidFill>
                  <a:srgbClr val="FFFFFF"/>
                </a:solidFill>
                <a:latin typeface="Proxima Nova Bold"/>
              </a:rPr>
              <a:t>Introducing UNDP</a:t>
            </a:r>
            <a:endParaRPr lang="en-US">
              <a:solidFill>
                <a:srgbClr val="000000"/>
              </a:solidFill>
              <a:latin typeface="Calibri"/>
              <a:cs typeface="Calibri"/>
            </a:endParaRPr>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4">
              <a:extLst>
                <a:ext uri="{96DAC541-7B7A-43D3-8B79-37D633B846F1}">
                  <asvg:svgBlip xmlns:asvg="http://schemas.microsoft.com/office/drawing/2016/SVG/main" r:embed="rId5"/>
                </a:ext>
              </a:extLst>
            </a:blip>
            <a:stretch>
              <a:fillRect t="-78185" b="-22556"/>
            </a:stretch>
          </a:blipFill>
        </p:spPr>
        <p:txBody>
          <a:bodyPr/>
          <a:lstStyle/>
          <a:p>
            <a:endParaRPr lang="en-MY"/>
          </a:p>
        </p:txBody>
      </p:sp>
      <p:sp>
        <p:nvSpPr>
          <p:cNvPr id="50" name="TextBox 49">
            <a:extLst>
              <a:ext uri="{FF2B5EF4-FFF2-40B4-BE49-F238E27FC236}">
                <a16:creationId xmlns:a16="http://schemas.microsoft.com/office/drawing/2014/main" id="{BFE046E2-8BD6-36E0-C982-ED05FAB04237}"/>
              </a:ext>
            </a:extLst>
          </p:cNvPr>
          <p:cNvSpPr txBox="1"/>
          <p:nvPr/>
        </p:nvSpPr>
        <p:spPr>
          <a:xfrm>
            <a:off x="1326056" y="2124785"/>
            <a:ext cx="15330064" cy="1569660"/>
          </a:xfrm>
          <a:prstGeom prst="rect">
            <a:avLst/>
          </a:prstGeom>
          <a:noFill/>
        </p:spPr>
        <p:txBody>
          <a:bodyPr wrap="square" lIns="91440" tIns="45720" rIns="91440" bIns="45720" numCol="1" rtlCol="0" anchor="t">
            <a:spAutoFit/>
          </a:bodyPr>
          <a:lstStyle/>
          <a:p>
            <a:pPr algn="just">
              <a:defRPr/>
            </a:pPr>
            <a:r>
              <a:rPr kumimoji="0" lang="en-US" sz="2400" i="0" strike="noStrike" kern="1200" cap="none" spc="0" normalizeH="0" baseline="0" noProof="0">
                <a:ln>
                  <a:noFill/>
                </a:ln>
                <a:solidFill>
                  <a:prstClr val="black"/>
                </a:solidFill>
                <a:effectLst/>
                <a:uLnTx/>
                <a:uFillTx/>
                <a:latin typeface="Proxima Nova Rg"/>
              </a:rPr>
              <a:t>UNDP is the </a:t>
            </a:r>
            <a:r>
              <a:rPr lang="en-US" sz="2400">
                <a:solidFill>
                  <a:prstClr val="black"/>
                </a:solidFill>
                <a:latin typeface="Proxima Nova Rg"/>
              </a:rPr>
              <a:t>United Nation's development</a:t>
            </a:r>
            <a:r>
              <a:rPr kumimoji="0" lang="en-US" sz="2400" i="0" strike="noStrike" kern="1200" cap="none" spc="0" normalizeH="0" baseline="0" noProof="0">
                <a:ln>
                  <a:noFill/>
                </a:ln>
                <a:solidFill>
                  <a:prstClr val="black"/>
                </a:solidFill>
                <a:effectLst/>
                <a:uLnTx/>
                <a:uFillTx/>
                <a:latin typeface="Proxima Nova Rg"/>
              </a:rPr>
              <a:t> </a:t>
            </a:r>
            <a:r>
              <a:rPr lang="en-US" sz="2400">
                <a:solidFill>
                  <a:prstClr val="black"/>
                </a:solidFill>
                <a:latin typeface="Proxima Nova Rg"/>
              </a:rPr>
              <a:t>arm that</a:t>
            </a:r>
            <a:r>
              <a:rPr kumimoji="0" lang="en-US" sz="2400" i="0" strike="noStrike" kern="1200" cap="none" spc="0" normalizeH="0" baseline="0" noProof="0">
                <a:ln>
                  <a:noFill/>
                </a:ln>
                <a:solidFill>
                  <a:prstClr val="black"/>
                </a:solidFill>
                <a:effectLst/>
                <a:uLnTx/>
                <a:uFillTx/>
                <a:latin typeface="Proxima Nova Rg"/>
              </a:rPr>
              <a:t> advocates for change and connects countries to knowledge, experience and resources to help people build a better life</a:t>
            </a:r>
            <a:r>
              <a:rPr lang="en-US" sz="2400">
                <a:solidFill>
                  <a:prstClr val="black"/>
                </a:solidFill>
                <a:latin typeface="Proxima Nova Rg"/>
              </a:rPr>
              <a:t>. UNDP emanated from the merging of the United Nations Expanded </a:t>
            </a:r>
            <a:r>
              <a:rPr lang="en-US" sz="2400" err="1">
                <a:solidFill>
                  <a:prstClr val="black"/>
                </a:solidFill>
                <a:latin typeface="Proxima Nova Rg"/>
              </a:rPr>
              <a:t>Programme</a:t>
            </a:r>
            <a:r>
              <a:rPr lang="en-US" sz="2400">
                <a:solidFill>
                  <a:prstClr val="black"/>
                </a:solidFill>
                <a:latin typeface="Proxima Nova Rg"/>
              </a:rPr>
              <a:t> of Technical Assistance (1949) and the United Nations Special Fund (1958). </a:t>
            </a:r>
            <a:r>
              <a:rPr lang="en-US" sz="2400">
                <a:solidFill>
                  <a:prstClr val="black"/>
                </a:solidFill>
                <a:latin typeface="Proxima Nova Rg"/>
                <a:ea typeface="+mn-lt"/>
                <a:cs typeface="+mn-lt"/>
              </a:rPr>
              <a:t>UNDP, as we know it now, was established in 1966 by the General Assembly of the United Nations.</a:t>
            </a:r>
            <a:endParaRPr lang="en-US" sz="2400" b="0" i="0" u="none" strike="noStrike" kern="1200" cap="none" spc="0" normalizeH="0" baseline="0" noProof="0">
              <a:ln>
                <a:noFill/>
              </a:ln>
              <a:solidFill>
                <a:prstClr val="black"/>
              </a:solidFill>
              <a:effectLst/>
              <a:uLnTx/>
              <a:uFillTx/>
              <a:ea typeface="+mn-lt"/>
              <a:cs typeface="+mn-lt"/>
            </a:endParaRPr>
          </a:p>
        </p:txBody>
      </p:sp>
      <p:sp>
        <p:nvSpPr>
          <p:cNvPr id="3" name="Freeform 15">
            <a:extLst>
              <a:ext uri="{FF2B5EF4-FFF2-40B4-BE49-F238E27FC236}">
                <a16:creationId xmlns:a16="http://schemas.microsoft.com/office/drawing/2014/main" id="{DE896FAA-C920-7709-B1E6-A286D3FAC3DA}"/>
              </a:ext>
            </a:extLst>
          </p:cNvPr>
          <p:cNvSpPr/>
          <p:nvPr/>
        </p:nvSpPr>
        <p:spPr>
          <a:xfrm>
            <a:off x="5461570" y="4722539"/>
            <a:ext cx="7049412" cy="3544075"/>
          </a:xfrm>
          <a:custGeom>
            <a:avLst/>
            <a:gdLst/>
            <a:ahLst/>
            <a:cxnLst/>
            <a:rect l="l" t="t" r="r" b="b"/>
            <a:pathLst>
              <a:path w="7601644" h="4083466">
                <a:moveTo>
                  <a:pt x="0" y="0"/>
                </a:moveTo>
                <a:lnTo>
                  <a:pt x="7601644" y="0"/>
                </a:lnTo>
                <a:lnTo>
                  <a:pt x="7601644" y="4083466"/>
                </a:lnTo>
                <a:lnTo>
                  <a:pt x="0" y="40834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pic>
        <p:nvPicPr>
          <p:cNvPr id="14" name="Picture 16" descr="Return Of Investment Icon Vector Isolated On White Background.. Royalty  Free Cliparts, Vectors, And Stock Illustration. Image 106829201.">
            <a:extLst>
              <a:ext uri="{FF2B5EF4-FFF2-40B4-BE49-F238E27FC236}">
                <a16:creationId xmlns:a16="http://schemas.microsoft.com/office/drawing/2014/main" id="{E4972D7A-674C-A43B-F18E-808685CAE1DF}"/>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6077" y1="19462" x2="46077" y2="19462"/>
                        <a14:foregroundMark x1="56154" y1="18846" x2="56154" y2="18846"/>
                        <a14:foregroundMark x1="50769" y1="36615" x2="50769" y2="36615"/>
                        <a14:foregroundMark x1="50923" y1="44923" x2="50923" y2="44923"/>
                        <a14:foregroundMark x1="47538" y1="63769" x2="47538" y2="63769"/>
                        <a14:foregroundMark x1="26231" y1="71077" x2="26231" y2="71077"/>
                        <a14:foregroundMark x1="70385" y1="73846" x2="70385" y2="73846"/>
                      </a14:backgroundRemoval>
                    </a14:imgEffect>
                  </a14:imgLayer>
                </a14:imgProps>
              </a:ext>
              <a:ext uri="{28A0092B-C50C-407E-A947-70E740481C1C}">
                <a14:useLocalDpi xmlns:a14="http://schemas.microsoft.com/office/drawing/2010/main" val="0"/>
              </a:ext>
            </a:extLst>
          </a:blip>
          <a:srcRect/>
          <a:stretch>
            <a:fillRect/>
          </a:stretch>
        </p:blipFill>
        <p:spPr bwMode="auto">
          <a:xfrm>
            <a:off x="14522386" y="3700174"/>
            <a:ext cx="1305902" cy="12848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F5018AE-7FEB-BE90-673D-A6264E70024F}"/>
              </a:ext>
            </a:extLst>
          </p:cNvPr>
          <p:cNvSpPr/>
          <p:nvPr/>
        </p:nvSpPr>
        <p:spPr>
          <a:xfrm>
            <a:off x="13417894" y="4620745"/>
            <a:ext cx="3412145" cy="1640161"/>
          </a:xfrm>
          <a:prstGeom prst="rect">
            <a:avLst/>
          </a:prstGeom>
          <a:no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algn="ctr" defTabSz="342900">
              <a:defRPr/>
            </a:pPr>
            <a:r>
              <a:rPr kumimoji="0" lang="en-MY" sz="2400" b="0" i="0" u="none" strike="noStrike" kern="0" cap="none" spc="0" normalizeH="0" baseline="0" noProof="0">
                <a:ln>
                  <a:noFill/>
                </a:ln>
                <a:solidFill>
                  <a:prstClr val="black"/>
                </a:solidFill>
                <a:effectLst/>
                <a:uLnTx/>
                <a:uFillTx/>
                <a:latin typeface="Proxima Nova"/>
                <a:sym typeface="Arial"/>
              </a:rPr>
              <a:t>Investing more than</a:t>
            </a:r>
            <a:r>
              <a:rPr lang="en-MY" sz="2400" kern="0">
                <a:solidFill>
                  <a:prstClr val="black"/>
                </a:solidFill>
                <a:latin typeface="Proxima Nova"/>
                <a:sym typeface="Arial"/>
              </a:rPr>
              <a:t> </a:t>
            </a:r>
            <a:endParaRPr lang="en-MY" sz="2400" b="0" i="0" u="none" strike="noStrike" kern="0" cap="none" spc="0" normalizeH="0" baseline="0" noProof="0">
              <a:ln>
                <a:noFill/>
              </a:ln>
              <a:solidFill>
                <a:prstClr val="black"/>
              </a:solidFill>
              <a:effectLst/>
              <a:uLnTx/>
              <a:uFillTx/>
              <a:latin typeface="Proxima Nova" panose="020B0604020202020204" charset="0"/>
            </a:endParaRPr>
          </a:p>
          <a:p>
            <a:pPr algn="ctr" defTabSz="342900">
              <a:defRPr/>
            </a:pPr>
            <a:r>
              <a:rPr kumimoji="0" lang="en-MY" sz="2400" b="1" i="0" u="none" strike="noStrike" kern="0" cap="none" spc="0" normalizeH="0" baseline="0" noProof="0">
                <a:ln>
                  <a:noFill/>
                </a:ln>
                <a:solidFill>
                  <a:prstClr val="black"/>
                </a:solidFill>
                <a:effectLst/>
                <a:uLnTx/>
                <a:uFillTx/>
                <a:latin typeface="Proxima Nova"/>
                <a:sym typeface="Arial"/>
              </a:rPr>
              <a:t>$6B</a:t>
            </a:r>
            <a:r>
              <a:rPr lang="en-MY" sz="2400" b="1" kern="0">
                <a:solidFill>
                  <a:prstClr val="black"/>
                </a:solidFill>
                <a:latin typeface="Proxima Nova"/>
                <a:sym typeface="Arial"/>
              </a:rPr>
              <a:t> </a:t>
            </a:r>
            <a:r>
              <a:rPr kumimoji="0" lang="en-MY" sz="2400" b="0" i="0" u="none" strike="noStrike" kern="0" cap="none" spc="0" normalizeH="0" baseline="0" noProof="0">
                <a:ln>
                  <a:noFill/>
                </a:ln>
                <a:solidFill>
                  <a:prstClr val="black"/>
                </a:solidFill>
                <a:effectLst/>
                <a:uLnTx/>
                <a:uFillTx/>
                <a:latin typeface="Proxima Nova"/>
                <a:sym typeface="Arial"/>
              </a:rPr>
              <a:t>in development </a:t>
            </a:r>
            <a:r>
              <a:rPr lang="en-MY" sz="2400" kern="0">
                <a:solidFill>
                  <a:prstClr val="black"/>
                </a:solidFill>
                <a:latin typeface="Proxima Nova"/>
                <a:sym typeface="Arial"/>
              </a:rPr>
              <a:t>progress</a:t>
            </a:r>
            <a:endParaRPr lang="en-MY" sz="2400" kern="0">
              <a:solidFill>
                <a:prstClr val="black"/>
              </a:solidFill>
              <a:latin typeface="Proxima Nova" panose="020B0604020202020204" charset="0"/>
            </a:endParaRPr>
          </a:p>
        </p:txBody>
      </p:sp>
      <p:sp>
        <p:nvSpPr>
          <p:cNvPr id="17" name="Rectangle 16">
            <a:extLst>
              <a:ext uri="{FF2B5EF4-FFF2-40B4-BE49-F238E27FC236}">
                <a16:creationId xmlns:a16="http://schemas.microsoft.com/office/drawing/2014/main" id="{2787E1C6-C367-0B54-DEA8-9E2CE45E940E}"/>
              </a:ext>
            </a:extLst>
          </p:cNvPr>
          <p:cNvSpPr/>
          <p:nvPr/>
        </p:nvSpPr>
        <p:spPr>
          <a:xfrm>
            <a:off x="13494950" y="6970958"/>
            <a:ext cx="3412145" cy="1640161"/>
          </a:xfrm>
          <a:prstGeom prst="rect">
            <a:avLst/>
          </a:prstGeom>
          <a:no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algn="ctr" defTabSz="342900">
              <a:defRPr/>
            </a:pPr>
            <a:endParaRPr lang="en-MY" sz="2200" kern="0">
              <a:solidFill>
                <a:prstClr val="black"/>
              </a:solidFill>
              <a:latin typeface="Proxima Nova" panose="020B0604020202020204" charset="0"/>
            </a:endParaRPr>
          </a:p>
        </p:txBody>
      </p:sp>
      <p:sp>
        <p:nvSpPr>
          <p:cNvPr id="21" name="Rectangle 20">
            <a:extLst>
              <a:ext uri="{FF2B5EF4-FFF2-40B4-BE49-F238E27FC236}">
                <a16:creationId xmlns:a16="http://schemas.microsoft.com/office/drawing/2014/main" id="{36DE7C6C-D6D4-E23C-528F-17ED20199DC8}"/>
              </a:ext>
            </a:extLst>
          </p:cNvPr>
          <p:cNvSpPr/>
          <p:nvPr/>
        </p:nvSpPr>
        <p:spPr>
          <a:xfrm>
            <a:off x="5943886" y="6498168"/>
            <a:ext cx="2080738" cy="1118403"/>
          </a:xfrm>
          <a:prstGeom prst="rect">
            <a:avLst/>
          </a:prstGeom>
          <a:no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lang="en-MY" sz="3200" b="0" i="0" u="none" strike="noStrike" kern="0" cap="none" spc="0" normalizeH="0" baseline="0" noProof="0">
              <a:ln>
                <a:noFill/>
              </a:ln>
              <a:solidFill>
                <a:prstClr val="black"/>
              </a:solidFill>
              <a:effectLst/>
              <a:uLnTx/>
              <a:uFillTx/>
              <a:latin typeface="Proxima Nova "/>
            </a:endParaRPr>
          </a:p>
        </p:txBody>
      </p:sp>
      <p:sp>
        <p:nvSpPr>
          <p:cNvPr id="2" name="Rectangle 1">
            <a:extLst>
              <a:ext uri="{FF2B5EF4-FFF2-40B4-BE49-F238E27FC236}">
                <a16:creationId xmlns:a16="http://schemas.microsoft.com/office/drawing/2014/main" id="{CF8FA707-8F91-F45E-FE2E-AB9CDE0A94D3}"/>
              </a:ext>
            </a:extLst>
          </p:cNvPr>
          <p:cNvSpPr/>
          <p:nvPr/>
        </p:nvSpPr>
        <p:spPr>
          <a:xfrm>
            <a:off x="13469264" y="7279183"/>
            <a:ext cx="3412145" cy="1640161"/>
          </a:xfrm>
          <a:prstGeom prst="rect">
            <a:avLst/>
          </a:prstGeom>
          <a:no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algn="ctr" defTabSz="342900">
              <a:defRPr/>
            </a:pPr>
            <a:r>
              <a:rPr lang="en-MY" sz="2400" kern="0">
                <a:solidFill>
                  <a:prstClr val="black"/>
                </a:solidFill>
                <a:latin typeface="Proxima Nova"/>
                <a:sym typeface="Arial"/>
              </a:rPr>
              <a:t>On </a:t>
            </a:r>
            <a:r>
              <a:rPr lang="en-MY" sz="2400" b="1" kern="0">
                <a:solidFill>
                  <a:prstClr val="black"/>
                </a:solidFill>
                <a:latin typeface="Proxima Nova"/>
                <a:sym typeface="Arial"/>
              </a:rPr>
              <a:t>4,685</a:t>
            </a:r>
            <a:r>
              <a:rPr lang="en-MY" sz="2400" kern="0">
                <a:solidFill>
                  <a:prstClr val="black"/>
                </a:solidFill>
                <a:latin typeface="Proxima Nova"/>
                <a:sym typeface="Arial"/>
              </a:rPr>
              <a:t> projects</a:t>
            </a:r>
            <a:endParaRPr lang="en-US" sz="2400">
              <a:solidFill>
                <a:prstClr val="black"/>
              </a:solidFill>
            </a:endParaRPr>
          </a:p>
        </p:txBody>
      </p:sp>
      <p:sp>
        <p:nvSpPr>
          <p:cNvPr id="7" name="Freeform 44">
            <a:extLst>
              <a:ext uri="{FF2B5EF4-FFF2-40B4-BE49-F238E27FC236}">
                <a16:creationId xmlns:a16="http://schemas.microsoft.com/office/drawing/2014/main" id="{42283182-A1D9-7FD3-C147-2D6CC86C3669}"/>
              </a:ext>
            </a:extLst>
          </p:cNvPr>
          <p:cNvSpPr/>
          <p:nvPr/>
        </p:nvSpPr>
        <p:spPr>
          <a:xfrm>
            <a:off x="14726726" y="6723574"/>
            <a:ext cx="906211" cy="825487"/>
          </a:xfrm>
          <a:custGeom>
            <a:avLst/>
            <a:gdLst/>
            <a:ahLst/>
            <a:cxnLst/>
            <a:rect l="l" t="t" r="r" b="b"/>
            <a:pathLst>
              <a:path w="1008952" h="992442">
                <a:moveTo>
                  <a:pt x="0" y="0"/>
                </a:moveTo>
                <a:lnTo>
                  <a:pt x="1008951" y="0"/>
                </a:lnTo>
                <a:lnTo>
                  <a:pt x="1008951" y="992441"/>
                </a:lnTo>
                <a:lnTo>
                  <a:pt x="0" y="9924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MY"/>
          </a:p>
        </p:txBody>
      </p:sp>
      <p:cxnSp>
        <p:nvCxnSpPr>
          <p:cNvPr id="15" name="Straight Arrow Connector 14">
            <a:extLst>
              <a:ext uri="{FF2B5EF4-FFF2-40B4-BE49-F238E27FC236}">
                <a16:creationId xmlns:a16="http://schemas.microsoft.com/office/drawing/2014/main" id="{D68D6B16-00F0-1913-7E99-40D6F7F7BB92}"/>
              </a:ext>
            </a:extLst>
          </p:cNvPr>
          <p:cNvCxnSpPr/>
          <p:nvPr/>
        </p:nvCxnSpPr>
        <p:spPr>
          <a:xfrm>
            <a:off x="12701426" y="6228708"/>
            <a:ext cx="1515439" cy="12842"/>
          </a:xfrm>
          <a:prstGeom prst="straightConnector1">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19" name="Picture 18" descr="A group of blue people&#10;&#10;Description automatically generated">
            <a:extLst>
              <a:ext uri="{FF2B5EF4-FFF2-40B4-BE49-F238E27FC236}">
                <a16:creationId xmlns:a16="http://schemas.microsoft.com/office/drawing/2014/main" id="{FDAD5B7A-2511-10DF-D6BA-E81FDC30F93D}"/>
              </a:ext>
            </a:extLst>
          </p:cNvPr>
          <p:cNvPicPr>
            <a:picLocks noChangeAspect="1"/>
          </p:cNvPicPr>
          <p:nvPr/>
        </p:nvPicPr>
        <p:blipFill>
          <a:blip r:embed="rId12"/>
          <a:stretch>
            <a:fillRect/>
          </a:stretch>
        </p:blipFill>
        <p:spPr>
          <a:xfrm>
            <a:off x="1974352" y="4169211"/>
            <a:ext cx="2000992" cy="1405108"/>
          </a:xfrm>
          <a:prstGeom prst="rect">
            <a:avLst/>
          </a:prstGeom>
        </p:spPr>
      </p:pic>
      <p:sp>
        <p:nvSpPr>
          <p:cNvPr id="23" name="Rectangle 22">
            <a:extLst>
              <a:ext uri="{FF2B5EF4-FFF2-40B4-BE49-F238E27FC236}">
                <a16:creationId xmlns:a16="http://schemas.microsoft.com/office/drawing/2014/main" id="{29A8255E-0418-4FF2-8928-16B982D8CE94}"/>
              </a:ext>
            </a:extLst>
          </p:cNvPr>
          <p:cNvSpPr/>
          <p:nvPr/>
        </p:nvSpPr>
        <p:spPr>
          <a:xfrm>
            <a:off x="872003" y="4857816"/>
            <a:ext cx="4384940" cy="1144088"/>
          </a:xfrm>
          <a:prstGeom prst="rect">
            <a:avLst/>
          </a:prstGeom>
          <a:no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algn="ctr" defTabSz="342900">
              <a:defRPr/>
            </a:pPr>
            <a:r>
              <a:rPr lang="en-MY" sz="2400" b="1" kern="0">
                <a:solidFill>
                  <a:prstClr val="black"/>
                </a:solidFill>
                <a:latin typeface="Proxima Nova "/>
                <a:sym typeface="Arial"/>
              </a:rPr>
              <a:t>&gt; 20,000 </a:t>
            </a:r>
            <a:r>
              <a:rPr lang="en-MY" sz="2400" kern="0">
                <a:solidFill>
                  <a:prstClr val="black"/>
                </a:solidFill>
                <a:latin typeface="Proxima Nova "/>
                <a:sym typeface="Arial"/>
              </a:rPr>
              <a:t>people</a:t>
            </a:r>
            <a:endParaRPr lang="en-MY" sz="2400" b="1" i="0" u="none" strike="noStrike" kern="0" cap="none" spc="0" normalizeH="0" baseline="0" noProof="0">
              <a:ln>
                <a:noFill/>
              </a:ln>
              <a:solidFill>
                <a:prstClr val="black"/>
              </a:solidFill>
              <a:effectLst/>
              <a:uLnTx/>
              <a:uFillTx/>
              <a:latin typeface="Proxima Nova "/>
            </a:endParaRPr>
          </a:p>
        </p:txBody>
      </p:sp>
      <p:pic>
        <p:nvPicPr>
          <p:cNvPr id="25" name="Picture 24" descr="A blue and white logo&#10;&#10;Description automatically generated">
            <a:extLst>
              <a:ext uri="{FF2B5EF4-FFF2-40B4-BE49-F238E27FC236}">
                <a16:creationId xmlns:a16="http://schemas.microsoft.com/office/drawing/2014/main" id="{A314E0FE-EAFB-4189-23BE-6BF796F58FBD}"/>
              </a:ext>
            </a:extLst>
          </p:cNvPr>
          <p:cNvPicPr>
            <a:picLocks noChangeAspect="1"/>
          </p:cNvPicPr>
          <p:nvPr/>
        </p:nvPicPr>
        <p:blipFill>
          <a:blip r:embed="rId13"/>
          <a:stretch>
            <a:fillRect/>
          </a:stretch>
        </p:blipFill>
        <p:spPr>
          <a:xfrm>
            <a:off x="2306929" y="6551253"/>
            <a:ext cx="1381875" cy="1211727"/>
          </a:xfrm>
          <a:prstGeom prst="rect">
            <a:avLst/>
          </a:prstGeom>
        </p:spPr>
      </p:pic>
      <p:sp>
        <p:nvSpPr>
          <p:cNvPr id="27" name="Rectangle 26">
            <a:extLst>
              <a:ext uri="{FF2B5EF4-FFF2-40B4-BE49-F238E27FC236}">
                <a16:creationId xmlns:a16="http://schemas.microsoft.com/office/drawing/2014/main" id="{89F5329C-8C10-529B-0D41-07016E5D9EB0}"/>
              </a:ext>
            </a:extLst>
          </p:cNvPr>
          <p:cNvSpPr/>
          <p:nvPr/>
        </p:nvSpPr>
        <p:spPr>
          <a:xfrm>
            <a:off x="1514136" y="7541938"/>
            <a:ext cx="2985088" cy="1105561"/>
          </a:xfrm>
          <a:prstGeom prst="rect">
            <a:avLst/>
          </a:prstGeom>
          <a:no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algn="ctr" defTabSz="342900">
              <a:defRPr/>
            </a:pPr>
            <a:r>
              <a:rPr lang="en-MY" sz="2400" kern="0">
                <a:solidFill>
                  <a:prstClr val="black"/>
                </a:solidFill>
                <a:latin typeface="Proxima Nova "/>
              </a:rPr>
              <a:t>In nearly </a:t>
            </a:r>
            <a:r>
              <a:rPr lang="en-MY" sz="2400" b="1" kern="0">
                <a:solidFill>
                  <a:prstClr val="black"/>
                </a:solidFill>
                <a:latin typeface="Proxima Nova "/>
              </a:rPr>
              <a:t>170 countries</a:t>
            </a:r>
          </a:p>
        </p:txBody>
      </p:sp>
      <p:cxnSp>
        <p:nvCxnSpPr>
          <p:cNvPr id="28" name="Straight Arrow Connector 27">
            <a:extLst>
              <a:ext uri="{FF2B5EF4-FFF2-40B4-BE49-F238E27FC236}">
                <a16:creationId xmlns:a16="http://schemas.microsoft.com/office/drawing/2014/main" id="{22AB8580-E83E-9792-A08B-DE11B7007F72}"/>
              </a:ext>
            </a:extLst>
          </p:cNvPr>
          <p:cNvCxnSpPr>
            <a:cxnSpLocks/>
          </p:cNvCxnSpPr>
          <p:nvPr/>
        </p:nvCxnSpPr>
        <p:spPr>
          <a:xfrm>
            <a:off x="4186718" y="6164494"/>
            <a:ext cx="1515439" cy="12842"/>
          </a:xfrm>
          <a:prstGeom prst="straightConnector1">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77E456-CF82-4343-B2A8-39B176E5481F}"/>
              </a:ext>
            </a:extLst>
          </p:cNvPr>
          <p:cNvGraphicFramePr/>
          <p:nvPr>
            <p:extLst>
              <p:ext uri="{D42A27DB-BD31-4B8C-83A1-F6EECF244321}">
                <p14:modId xmlns:p14="http://schemas.microsoft.com/office/powerpoint/2010/main" val="2796306375"/>
              </p:ext>
            </p:extLst>
          </p:nvPr>
        </p:nvGraphicFramePr>
        <p:xfrm>
          <a:off x="4978581" y="1934228"/>
          <a:ext cx="11092492" cy="739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4">
            <a:extLst>
              <a:ext uri="{FF2B5EF4-FFF2-40B4-BE49-F238E27FC236}">
                <a16:creationId xmlns:a16="http://schemas.microsoft.com/office/drawing/2014/main" id="{D01DA693-263E-8A81-CBAD-9D6576280F78}"/>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14</a:t>
            </a:r>
          </a:p>
        </p:txBody>
      </p:sp>
      <p:sp>
        <p:nvSpPr>
          <p:cNvPr id="8" name="Freeform 2">
            <a:extLst>
              <a:ext uri="{FF2B5EF4-FFF2-40B4-BE49-F238E27FC236}">
                <a16:creationId xmlns:a16="http://schemas.microsoft.com/office/drawing/2014/main" id="{CF76FBDD-E682-F0BB-8CE3-6D7F02B8DB20}"/>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8">
              <a:extLst>
                <a:ext uri="{96DAC541-7B7A-43D3-8B79-37D633B846F1}">
                  <asvg:svgBlip xmlns:asvg="http://schemas.microsoft.com/office/drawing/2016/SVG/main" r:embed="rId9"/>
                </a:ext>
              </a:extLst>
            </a:blip>
            <a:stretch>
              <a:fillRect t="-78185" b="-22556"/>
            </a:stretch>
          </a:blipFill>
        </p:spPr>
        <p:txBody>
          <a:bodyPr/>
          <a:lstStyle/>
          <a:p>
            <a:endParaRPr lang="en-MY"/>
          </a:p>
        </p:txBody>
      </p:sp>
      <p:sp>
        <p:nvSpPr>
          <p:cNvPr id="9" name="AutoShape 6">
            <a:extLst>
              <a:ext uri="{FF2B5EF4-FFF2-40B4-BE49-F238E27FC236}">
                <a16:creationId xmlns:a16="http://schemas.microsoft.com/office/drawing/2014/main" id="{31221429-CD75-A747-D542-536314094518}"/>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1" name="Freeform 4">
            <a:extLst>
              <a:ext uri="{FF2B5EF4-FFF2-40B4-BE49-F238E27FC236}">
                <a16:creationId xmlns:a16="http://schemas.microsoft.com/office/drawing/2014/main" id="{1E13E0F6-8AAA-DA46-1CCE-06670893AA50}"/>
              </a:ext>
            </a:extLst>
          </p:cNvPr>
          <p:cNvSpPr/>
          <p:nvPr/>
        </p:nvSpPr>
        <p:spPr>
          <a:xfrm flipH="1" flipV="1">
            <a:off x="-2" y="893134"/>
            <a:ext cx="10668002"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8">
              <a:extLst>
                <a:ext uri="{96DAC541-7B7A-43D3-8B79-37D633B846F1}">
                  <asvg:svgBlip xmlns:asvg="http://schemas.microsoft.com/office/drawing/2016/SVG/main" r:embed="rId9"/>
                </a:ext>
              </a:extLst>
            </a:blip>
            <a:stretch>
              <a:fillRect t="-78185" b="-22556"/>
            </a:stretch>
          </a:blipFill>
        </p:spPr>
        <p:txBody>
          <a:bodyPr/>
          <a:lstStyle/>
          <a:p>
            <a:endParaRPr lang="en-MY"/>
          </a:p>
        </p:txBody>
      </p:sp>
      <p:sp>
        <p:nvSpPr>
          <p:cNvPr id="12" name="TextBox 5">
            <a:extLst>
              <a:ext uri="{FF2B5EF4-FFF2-40B4-BE49-F238E27FC236}">
                <a16:creationId xmlns:a16="http://schemas.microsoft.com/office/drawing/2014/main" id="{8BAC3390-5B94-3BB9-D466-5F82720D9EF0}"/>
              </a:ext>
            </a:extLst>
          </p:cNvPr>
          <p:cNvSpPr txBox="1"/>
          <p:nvPr/>
        </p:nvSpPr>
        <p:spPr>
          <a:xfrm>
            <a:off x="919335" y="893137"/>
            <a:ext cx="9529487" cy="680058"/>
          </a:xfrm>
          <a:prstGeom prst="rect">
            <a:avLst/>
          </a:prstGeom>
        </p:spPr>
        <p:txBody>
          <a:bodyPr wrap="square" lIns="0" tIns="0" rIns="0" bIns="0" rtlCol="0" anchor="t">
            <a:spAutoFit/>
          </a:bodyPr>
          <a:lstStyle/>
          <a:p>
            <a:pPr>
              <a:lnSpc>
                <a:spcPts val="5999"/>
              </a:lnSpc>
            </a:pPr>
            <a:r>
              <a:rPr lang="en-US" sz="3600">
                <a:solidFill>
                  <a:srgbClr val="FFFFFF"/>
                </a:solidFill>
                <a:latin typeface="Proxima Nova Bold"/>
              </a:rPr>
              <a:t>Our Role: UNDP as a development partner</a:t>
            </a:r>
          </a:p>
        </p:txBody>
      </p:sp>
      <p:pic>
        <p:nvPicPr>
          <p:cNvPr id="39" name="Picture 38" descr="A colorful circle with many rectangles&#10;&#10;Description automatically generated">
            <a:extLst>
              <a:ext uri="{FF2B5EF4-FFF2-40B4-BE49-F238E27FC236}">
                <a16:creationId xmlns:a16="http://schemas.microsoft.com/office/drawing/2014/main" id="{AEF8757B-65DA-B2B0-B88A-1D2F5735CB84}"/>
              </a:ext>
            </a:extLst>
          </p:cNvPr>
          <p:cNvPicPr>
            <a:picLocks noChangeAspect="1"/>
          </p:cNvPicPr>
          <p:nvPr/>
        </p:nvPicPr>
        <p:blipFill>
          <a:blip r:embed="rId10"/>
          <a:stretch>
            <a:fillRect/>
          </a:stretch>
        </p:blipFill>
        <p:spPr>
          <a:xfrm>
            <a:off x="982787" y="3090435"/>
            <a:ext cx="4500563" cy="4486275"/>
          </a:xfrm>
          <a:prstGeom prst="rect">
            <a:avLst/>
          </a:prstGeom>
        </p:spPr>
      </p:pic>
      <p:sp>
        <p:nvSpPr>
          <p:cNvPr id="53" name="TextBox 52">
            <a:extLst>
              <a:ext uri="{FF2B5EF4-FFF2-40B4-BE49-F238E27FC236}">
                <a16:creationId xmlns:a16="http://schemas.microsoft.com/office/drawing/2014/main" id="{61A01FB6-E094-B781-9D6C-2F396CC74212}"/>
              </a:ext>
            </a:extLst>
          </p:cNvPr>
          <p:cNvSpPr txBox="1"/>
          <p:nvPr/>
        </p:nvSpPr>
        <p:spPr>
          <a:xfrm>
            <a:off x="1828800" y="4786313"/>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MY" sz="3200" b="1">
                <a:latin typeface="Proxima Nova Re"/>
              </a:rPr>
              <a:t>SDG </a:t>
            </a:r>
            <a:endParaRPr lang="en-US" sz="3200">
              <a:latin typeface="Calibri"/>
              <a:ea typeface="Calibri"/>
              <a:cs typeface="Calibri"/>
            </a:endParaRPr>
          </a:p>
          <a:p>
            <a:pPr algn="ctr"/>
            <a:r>
              <a:rPr lang="en-MY" sz="3200" b="1">
                <a:latin typeface="Proxima Nova Re"/>
              </a:rPr>
              <a:t>Integrator</a:t>
            </a:r>
            <a:r>
              <a:rPr lang="en-US" sz="3200">
                <a:latin typeface="Proxima Nova Re"/>
              </a:rPr>
              <a:t>​</a:t>
            </a:r>
            <a:endParaRPr lang="en-US" sz="3200">
              <a:ea typeface="Calibri"/>
              <a:cs typeface="Calibri"/>
            </a:endParaRPr>
          </a:p>
        </p:txBody>
      </p:sp>
      <p:sp>
        <p:nvSpPr>
          <p:cNvPr id="378" name="Freeform 9">
            <a:extLst>
              <a:ext uri="{FF2B5EF4-FFF2-40B4-BE49-F238E27FC236}">
                <a16:creationId xmlns:a16="http://schemas.microsoft.com/office/drawing/2014/main" id="{96462DD5-4EC1-5C6F-C566-9B58EE031613}"/>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11"/>
            <a:stretch>
              <a:fillRect/>
            </a:stretch>
          </a:blipFill>
        </p:spPr>
        <p:txBody>
          <a:bodyPr/>
          <a:lstStyle/>
          <a:p>
            <a:endParaRPr lang="en-MY"/>
          </a:p>
        </p:txBody>
      </p:sp>
    </p:spTree>
    <p:extLst>
      <p:ext uri="{BB962C8B-B14F-4D97-AF65-F5344CB8AC3E}">
        <p14:creationId xmlns:p14="http://schemas.microsoft.com/office/powerpoint/2010/main" val="186923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A41CA2D-3C13-A7A9-8338-CBA1FDDF994F}"/>
              </a:ext>
            </a:extLst>
          </p:cNvPr>
          <p:cNvSpPr/>
          <p:nvPr/>
        </p:nvSpPr>
        <p:spPr>
          <a:xfrm>
            <a:off x="6506835" y="6442879"/>
            <a:ext cx="5274329" cy="14864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ectangle: Rounded Corners 26">
            <a:extLst>
              <a:ext uri="{FF2B5EF4-FFF2-40B4-BE49-F238E27FC236}">
                <a16:creationId xmlns:a16="http://schemas.microsoft.com/office/drawing/2014/main" id="{AAA93BD9-0D8D-09CF-F79F-84361ADD5408}"/>
              </a:ext>
            </a:extLst>
          </p:cNvPr>
          <p:cNvSpPr/>
          <p:nvPr/>
        </p:nvSpPr>
        <p:spPr>
          <a:xfrm>
            <a:off x="867965" y="6442879"/>
            <a:ext cx="5274329" cy="15559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Rounded Corners 12">
            <a:extLst>
              <a:ext uri="{FF2B5EF4-FFF2-40B4-BE49-F238E27FC236}">
                <a16:creationId xmlns:a16="http://schemas.microsoft.com/office/drawing/2014/main" id="{F9D5F879-7349-C972-3C37-D887B2D7A42F}"/>
              </a:ext>
            </a:extLst>
          </p:cNvPr>
          <p:cNvSpPr/>
          <p:nvPr/>
        </p:nvSpPr>
        <p:spPr>
          <a:xfrm>
            <a:off x="873826" y="4460736"/>
            <a:ext cx="5347258" cy="15559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4</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8175730" cy="828364"/>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94934"/>
          </a:xfrm>
          <a:prstGeom prst="rect">
            <a:avLst/>
          </a:prstGeom>
        </p:spPr>
        <p:txBody>
          <a:bodyPr lIns="0" tIns="0" rIns="0" bIns="0" rtlCol="0" anchor="t">
            <a:spAutoFit/>
          </a:bodyPr>
          <a:lstStyle/>
          <a:p>
            <a:pPr>
              <a:lnSpc>
                <a:spcPts val="5999"/>
              </a:lnSpc>
            </a:pPr>
            <a:r>
              <a:rPr lang="en-US" sz="3600" dirty="0">
                <a:solidFill>
                  <a:srgbClr val="FFFFFF"/>
                </a:solidFill>
                <a:latin typeface="Proxima Nova Bold"/>
              </a:rPr>
              <a:t>UNDP</a:t>
            </a:r>
            <a:r>
              <a:rPr lang="en-US" sz="3600">
                <a:solidFill>
                  <a:srgbClr val="FFFFFF"/>
                </a:solidFill>
                <a:latin typeface="Proxima Nova Bold"/>
              </a:rPr>
              <a:t> Global Targets</a:t>
            </a:r>
            <a:endParaRPr lang="en-US"/>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5" name="TextBox 4">
            <a:extLst>
              <a:ext uri="{FF2B5EF4-FFF2-40B4-BE49-F238E27FC236}">
                <a16:creationId xmlns:a16="http://schemas.microsoft.com/office/drawing/2014/main" id="{164B3EDD-BFB6-2084-41F9-BDC66461B8F9}"/>
              </a:ext>
            </a:extLst>
          </p:cNvPr>
          <p:cNvSpPr txBox="1"/>
          <p:nvPr/>
        </p:nvSpPr>
        <p:spPr>
          <a:xfrm>
            <a:off x="940777" y="2355952"/>
            <a:ext cx="11082528" cy="1477328"/>
          </a:xfrm>
          <a:prstGeom prst="rect">
            <a:avLst/>
          </a:prstGeom>
          <a:noFill/>
        </p:spPr>
        <p:txBody>
          <a:bodyPr wrap="square" lIns="91440" tIns="45720" rIns="91440" bIns="45720" rtlCol="0" anchor="t">
            <a:spAutoFit/>
          </a:bodyPr>
          <a:lstStyle/>
          <a:p>
            <a:pPr algn="just">
              <a:defRPr/>
            </a:pPr>
            <a:r>
              <a:rPr lang="en-US" sz="2400">
                <a:solidFill>
                  <a:prstClr val="black"/>
                </a:solidFill>
                <a:latin typeface="Proxima Nova Rg"/>
              </a:rPr>
              <a:t>The UNDP</a:t>
            </a:r>
            <a:r>
              <a:rPr kumimoji="0" lang="en-US" sz="2400" i="0" strike="noStrike" kern="1200" cap="none" spc="0" normalizeH="0" baseline="0" noProof="0">
                <a:ln>
                  <a:noFill/>
                </a:ln>
                <a:solidFill>
                  <a:prstClr val="black"/>
                </a:solidFill>
                <a:effectLst/>
                <a:uLnTx/>
                <a:uFillTx/>
                <a:latin typeface="Proxima Nova Rg"/>
              </a:rPr>
              <a:t> </a:t>
            </a:r>
            <a:r>
              <a:rPr kumimoji="0" lang="en-US" sz="2400" i="0" strike="noStrike" kern="1200" cap="none" spc="0" normalizeH="0" baseline="0" noProof="0">
                <a:ln>
                  <a:noFill/>
                </a:ln>
                <a:solidFill>
                  <a:prstClr val="black"/>
                </a:solidFill>
                <a:effectLst/>
                <a:uLnTx/>
                <a:uFillTx/>
                <a:latin typeface="Proxima Nova "/>
              </a:rPr>
              <a:t>Strategic</a:t>
            </a:r>
            <a:r>
              <a:rPr kumimoji="0" lang="en-US" sz="2400" i="0" strike="noStrike" kern="1200" cap="none" spc="0" normalizeH="0" baseline="0" noProof="0">
                <a:ln>
                  <a:noFill/>
                </a:ln>
                <a:solidFill>
                  <a:prstClr val="black"/>
                </a:solidFill>
                <a:effectLst/>
                <a:uLnTx/>
                <a:uFillTx/>
                <a:latin typeface="Proxima Nova Rg"/>
              </a:rPr>
              <a:t> Plan 2022-2025</a:t>
            </a:r>
            <a:r>
              <a:rPr lang="en-US" sz="2400">
                <a:solidFill>
                  <a:prstClr val="black"/>
                </a:solidFill>
                <a:latin typeface="Proxima Nova Rg"/>
              </a:rPr>
              <a:t> </a:t>
            </a:r>
            <a:r>
              <a:rPr kumimoji="0" lang="en-US" sz="2400" i="0" strike="noStrike" kern="1200" cap="none" spc="0" normalizeH="0" baseline="0" noProof="0">
                <a:ln>
                  <a:noFill/>
                </a:ln>
                <a:solidFill>
                  <a:prstClr val="black"/>
                </a:solidFill>
                <a:effectLst/>
                <a:uLnTx/>
                <a:uFillTx/>
                <a:latin typeface="Proxima Nova Rg"/>
              </a:rPr>
              <a:t> </a:t>
            </a:r>
            <a:r>
              <a:rPr kumimoji="0" lang="en-US" sz="2400" b="0" i="0" strike="noStrike" kern="1200" cap="none" spc="0" normalizeH="0" baseline="0" noProof="0">
                <a:ln>
                  <a:noFill/>
                </a:ln>
                <a:solidFill>
                  <a:prstClr val="black"/>
                </a:solidFill>
                <a:effectLst/>
                <a:uLnTx/>
                <a:uFillTx/>
                <a:latin typeface="Proxima Nova Rg"/>
              </a:rPr>
              <a:t>sets out the direction for a new UNDP, optimized to help countries achieve the 2030 Agenda for Sustainable Development.</a:t>
            </a:r>
            <a:r>
              <a:rPr lang="en-US" sz="2400">
                <a:solidFill>
                  <a:prstClr val="black"/>
                </a:solidFill>
                <a:latin typeface="Proxima Nova Rg"/>
              </a:rPr>
              <a:t> </a:t>
            </a:r>
            <a:endParaRPr lang="en-US" sz="2400" b="0" i="0" strike="noStrike" kern="1200" cap="none" spc="0" normalizeH="0" baseline="0" noProof="0">
              <a:ln>
                <a:noFill/>
              </a:ln>
              <a:solidFill>
                <a:prstClr val="black"/>
              </a:solidFill>
              <a:effectLst/>
              <a:uLnTx/>
              <a:uFillTx/>
              <a:latin typeface="Proxima Nova Rg" panose="02000506030000020004" pitchFamily="50"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a:ln>
                <a:noFill/>
              </a:ln>
              <a:solidFill>
                <a:prstClr val="black"/>
              </a:solidFill>
              <a:effectLst/>
              <a:uLnTx/>
              <a:uFillTx/>
              <a:latin typeface="Proxima Nova Rg" panose="02000506030000020004" pitchFamily="50" charset="0"/>
            </a:endParaRPr>
          </a:p>
        </p:txBody>
      </p:sp>
      <p:pic>
        <p:nvPicPr>
          <p:cNvPr id="2" name="Picture 1">
            <a:extLst>
              <a:ext uri="{FF2B5EF4-FFF2-40B4-BE49-F238E27FC236}">
                <a16:creationId xmlns:a16="http://schemas.microsoft.com/office/drawing/2014/main" id="{D2985947-7C5E-45CB-84EB-A3197493304C}"/>
              </a:ext>
            </a:extLst>
          </p:cNvPr>
          <p:cNvPicPr>
            <a:picLocks noChangeAspect="1"/>
          </p:cNvPicPr>
          <p:nvPr/>
        </p:nvPicPr>
        <p:blipFill>
          <a:blip r:embed="rId5"/>
          <a:stretch>
            <a:fillRect/>
          </a:stretch>
        </p:blipFill>
        <p:spPr>
          <a:xfrm>
            <a:off x="12344400" y="2552700"/>
            <a:ext cx="4508533" cy="5823523"/>
          </a:xfrm>
          <a:prstGeom prst="rect">
            <a:avLst/>
          </a:prstGeom>
        </p:spPr>
      </p:pic>
      <p:sp>
        <p:nvSpPr>
          <p:cNvPr id="3" name="TextBox 2">
            <a:extLst>
              <a:ext uri="{FF2B5EF4-FFF2-40B4-BE49-F238E27FC236}">
                <a16:creationId xmlns:a16="http://schemas.microsoft.com/office/drawing/2014/main" id="{E306F60A-7D4C-8FF2-3809-D762467D64E5}"/>
              </a:ext>
            </a:extLst>
          </p:cNvPr>
          <p:cNvSpPr txBox="1"/>
          <p:nvPr/>
        </p:nvSpPr>
        <p:spPr>
          <a:xfrm>
            <a:off x="919336" y="3766618"/>
            <a:ext cx="6674534" cy="738664"/>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prstClr val="black"/>
                </a:solidFill>
                <a:effectLst/>
                <a:uLnTx/>
                <a:uFillTx/>
                <a:latin typeface="Proxima Nova Rg"/>
              </a:rPr>
              <a:t>UNDP </a:t>
            </a:r>
            <a:r>
              <a:rPr kumimoji="0" lang="en-US" sz="2400" b="1" i="0" strike="noStrike" kern="1200" cap="none" spc="0" normalizeH="0" baseline="0" noProof="0">
                <a:ln>
                  <a:noFill/>
                </a:ln>
                <a:solidFill>
                  <a:prstClr val="black"/>
                </a:solidFill>
                <a:effectLst/>
                <a:uLnTx/>
                <a:uFillTx/>
                <a:latin typeface="Proxima Nova "/>
              </a:rPr>
              <a:t>Global</a:t>
            </a:r>
            <a:r>
              <a:rPr kumimoji="0" lang="en-US" sz="2400" b="1" i="0" strike="noStrike" kern="1200" cap="none" spc="0" normalizeH="0" baseline="0" noProof="0">
                <a:ln>
                  <a:noFill/>
                </a:ln>
                <a:solidFill>
                  <a:prstClr val="black"/>
                </a:solidFill>
                <a:effectLst/>
                <a:uLnTx/>
                <a:uFillTx/>
                <a:latin typeface="Proxima Nova Rg"/>
              </a:rPr>
              <a:t> </a:t>
            </a:r>
            <a:r>
              <a:rPr kumimoji="0" lang="en-US" sz="2400" b="1" i="0" strike="noStrike" kern="1200" cap="none" spc="0" normalizeH="0" baseline="0" noProof="0" dirty="0">
                <a:ln>
                  <a:noFill/>
                </a:ln>
                <a:solidFill>
                  <a:prstClr val="black"/>
                </a:solidFill>
                <a:effectLst/>
                <a:uLnTx/>
                <a:uFillTx/>
                <a:latin typeface="Proxima Nova Rg"/>
              </a:rPr>
              <a:t>Targets</a:t>
            </a:r>
            <a:r>
              <a:rPr kumimoji="0" lang="en-US" sz="2400" b="1" i="0" strike="noStrike" kern="1200" cap="none" spc="0" normalizeH="0" baseline="0" noProof="0">
                <a:ln>
                  <a:noFill/>
                </a:ln>
                <a:solidFill>
                  <a:prstClr val="black"/>
                </a:solidFill>
                <a:effectLst/>
                <a:uLnTx/>
                <a:uFillTx/>
                <a:latin typeface="Proxima Nova Rg"/>
              </a:rPr>
              <a:t>:</a:t>
            </a:r>
            <a:endParaRPr lang="en-US" sz="2400" b="1" i="0" strike="noStrike" kern="1200" cap="none" spc="0" normalizeH="0" baseline="0" noProof="0">
              <a:ln>
                <a:noFill/>
              </a:ln>
              <a:solidFill>
                <a:prstClr val="black"/>
              </a:solidFill>
              <a:effectLst/>
              <a:uLnTx/>
              <a:uFillTx/>
              <a:latin typeface="Proxima Nova Rg"/>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a:ln>
                <a:noFill/>
              </a:ln>
              <a:solidFill>
                <a:prstClr val="black"/>
              </a:solidFill>
              <a:effectLst/>
              <a:uLnTx/>
              <a:uFillTx/>
              <a:latin typeface="Proxima Nova Rg" panose="02000506030000020004" pitchFamily="50" charset="0"/>
            </a:endParaRPr>
          </a:p>
        </p:txBody>
      </p:sp>
      <p:sp>
        <p:nvSpPr>
          <p:cNvPr id="8" name="TextBox 7">
            <a:extLst>
              <a:ext uri="{FF2B5EF4-FFF2-40B4-BE49-F238E27FC236}">
                <a16:creationId xmlns:a16="http://schemas.microsoft.com/office/drawing/2014/main" id="{66B0B999-9E85-5456-96A6-386011D177D6}"/>
              </a:ext>
            </a:extLst>
          </p:cNvPr>
          <p:cNvSpPr txBox="1"/>
          <p:nvPr/>
        </p:nvSpPr>
        <p:spPr>
          <a:xfrm>
            <a:off x="2135284" y="4772271"/>
            <a:ext cx="39774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Helping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E51FB8"/>
                </a:solidFill>
                <a:effectLst/>
                <a:uLnTx/>
                <a:uFillTx/>
                <a:latin typeface="Proxima Nova Rg" panose="02000506030000020004" pitchFamily="50" charset="0"/>
              </a:rPr>
              <a:t>100 million people to escape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E51FB8"/>
                </a:solidFill>
                <a:effectLst/>
                <a:uLnTx/>
                <a:uFillTx/>
                <a:latin typeface="Proxima Nova Rg" panose="02000506030000020004" pitchFamily="50" charset="0"/>
              </a:rPr>
              <a:t> </a:t>
            </a:r>
            <a:r>
              <a:rPr kumimoji="0" lang="en-US" sz="2000" i="0" strike="noStrike" kern="1200" cap="none" spc="0" normalizeH="0" baseline="0" noProof="0">
                <a:ln>
                  <a:noFill/>
                </a:ln>
                <a:solidFill>
                  <a:prstClr val="black"/>
                </a:solidFill>
                <a:effectLst/>
                <a:uLnTx/>
                <a:uFillTx/>
                <a:latin typeface="Proxima Nova Rg" panose="02000506030000020004" pitchFamily="50" charset="0"/>
              </a:rPr>
              <a:t>multidimensional poverty</a:t>
            </a:r>
          </a:p>
        </p:txBody>
      </p:sp>
      <p:sp>
        <p:nvSpPr>
          <p:cNvPr id="16" name="TextBox 15">
            <a:extLst>
              <a:ext uri="{FF2B5EF4-FFF2-40B4-BE49-F238E27FC236}">
                <a16:creationId xmlns:a16="http://schemas.microsoft.com/office/drawing/2014/main" id="{EE7CEFDE-DC7B-4A30-836C-3B26DE564ECE}"/>
              </a:ext>
            </a:extLst>
          </p:cNvPr>
          <p:cNvSpPr txBox="1"/>
          <p:nvPr/>
        </p:nvSpPr>
        <p:spPr>
          <a:xfrm>
            <a:off x="2140248" y="6517378"/>
            <a:ext cx="382060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Supporting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 </a:t>
            </a:r>
            <a:r>
              <a:rPr kumimoji="0" lang="en-US" sz="2400" b="1" i="0" u="none" strike="noStrike" kern="1200" cap="none" spc="0" normalizeH="0" baseline="0" noProof="0">
                <a:ln>
                  <a:noFill/>
                </a:ln>
                <a:solidFill>
                  <a:srgbClr val="3B4AAC"/>
                </a:solidFill>
                <a:effectLst/>
                <a:uLnTx/>
                <a:uFillTx/>
                <a:latin typeface="Proxima Nova Rg" panose="02000506030000020004" pitchFamily="50" charset="0"/>
                <a:cs typeface="Arial" panose="020B0604020202020204" pitchFamily="34" charset="0"/>
              </a:rPr>
              <a:t>800 million people</a:t>
            </a:r>
            <a:endParaRPr kumimoji="0" lang="en-US" sz="2000" b="1" i="0" strike="noStrike" kern="1200" cap="none" spc="0" normalizeH="0" baseline="0" noProof="0">
              <a:ln>
                <a:noFill/>
              </a:ln>
              <a:solidFill>
                <a:srgbClr val="7E1D91"/>
              </a:solidFill>
              <a:effectLst/>
              <a:uLnTx/>
              <a:uFillTx/>
              <a:latin typeface="Proxima Nova Rg" panose="02000506030000020004"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to participate in elections, many for the first time</a:t>
            </a:r>
          </a:p>
        </p:txBody>
      </p:sp>
      <p:sp>
        <p:nvSpPr>
          <p:cNvPr id="19" name="TextBox 18">
            <a:extLst>
              <a:ext uri="{FF2B5EF4-FFF2-40B4-BE49-F238E27FC236}">
                <a16:creationId xmlns:a16="http://schemas.microsoft.com/office/drawing/2014/main" id="{9BE0A97E-8892-4217-C137-5522AEEE410F}"/>
              </a:ext>
            </a:extLst>
          </p:cNvPr>
          <p:cNvSpPr txBox="1"/>
          <p:nvPr/>
        </p:nvSpPr>
        <p:spPr>
          <a:xfrm>
            <a:off x="7810187" y="6485962"/>
            <a:ext cx="3853871" cy="1323439"/>
          </a:xfrm>
          <a:prstGeom prst="rect">
            <a:avLst/>
          </a:prstGeom>
          <a:noFill/>
        </p:spPr>
        <p:txBody>
          <a:bodyPr wrap="square" rtlCol="0">
            <a:spAutoFit/>
          </a:bodyPr>
          <a:lstStyle/>
          <a:p>
            <a:pPr algn="ctr">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Promoting </a:t>
            </a:r>
          </a:p>
          <a:p>
            <a:pPr algn="ctr">
              <a:defRPr/>
            </a:pPr>
            <a:r>
              <a:rPr kumimoji="0" lang="en-US" sz="2000" b="1" i="0" strike="noStrike" kern="1200" cap="none" spc="0" normalizeH="0" baseline="0" noProof="0">
                <a:ln>
                  <a:noFill/>
                </a:ln>
                <a:solidFill>
                  <a:srgbClr val="2AA9DE"/>
                </a:solidFill>
                <a:effectLst/>
                <a:uLnTx/>
                <a:uFillTx/>
                <a:latin typeface="Proxima Nova Rg" panose="02000506030000020004" pitchFamily="50" charset="0"/>
              </a:rPr>
              <a:t>over </a:t>
            </a:r>
            <a:r>
              <a:rPr kumimoji="0" lang="en-US" sz="2000" b="1" i="0" u="none" strike="noStrike" kern="1200" cap="none" spc="0" normalizeH="0" baseline="0" noProof="0">
                <a:ln>
                  <a:noFill/>
                </a:ln>
                <a:solidFill>
                  <a:srgbClr val="2AA9DE"/>
                </a:solidFill>
                <a:effectLst/>
                <a:uLnTx/>
                <a:uFillTx/>
                <a:latin typeface="Proxima Nova Rg" panose="02000506030000020004" pitchFamily="50" charset="0"/>
                <a:cs typeface="Arial" panose="020B0604020202020204" pitchFamily="34" charset="0"/>
              </a:rPr>
              <a:t>US</a:t>
            </a:r>
            <a:r>
              <a:rPr kumimoji="0" lang="en-US" sz="2000" b="1" i="0" u="none" strike="noStrike" kern="1200" cap="none" spc="0" normalizeH="0" baseline="0" noProof="0">
                <a:ln>
                  <a:noFill/>
                </a:ln>
                <a:solidFill>
                  <a:srgbClr val="2BACE2"/>
                </a:solidFill>
                <a:effectLst/>
                <a:uLnTx/>
                <a:uFillTx/>
                <a:latin typeface="Proxima Nova Rg" panose="02000506030000020004" pitchFamily="50" charset="0"/>
                <a:cs typeface="Arial" panose="020B0604020202020204" pitchFamily="34" charset="0"/>
              </a:rPr>
              <a:t>$1 trillion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of public expenditure and private capital investment in the SDGs</a:t>
            </a:r>
          </a:p>
        </p:txBody>
      </p:sp>
      <p:sp>
        <p:nvSpPr>
          <p:cNvPr id="20" name="Rectangle: Rounded Corners 19">
            <a:extLst>
              <a:ext uri="{FF2B5EF4-FFF2-40B4-BE49-F238E27FC236}">
                <a16:creationId xmlns:a16="http://schemas.microsoft.com/office/drawing/2014/main" id="{E57E478F-E6CF-82FA-A33A-398D75C9D9B2}"/>
              </a:ext>
            </a:extLst>
          </p:cNvPr>
          <p:cNvSpPr/>
          <p:nvPr/>
        </p:nvSpPr>
        <p:spPr>
          <a:xfrm>
            <a:off x="6433906" y="4536312"/>
            <a:ext cx="5347258" cy="14864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TextBox 21">
            <a:extLst>
              <a:ext uri="{FF2B5EF4-FFF2-40B4-BE49-F238E27FC236}">
                <a16:creationId xmlns:a16="http://schemas.microsoft.com/office/drawing/2014/main" id="{3B3EF220-6A88-C2C0-A0CD-7848AD80944A}"/>
              </a:ext>
            </a:extLst>
          </p:cNvPr>
          <p:cNvSpPr txBox="1"/>
          <p:nvPr/>
        </p:nvSpPr>
        <p:spPr>
          <a:xfrm>
            <a:off x="7765458" y="4795444"/>
            <a:ext cx="372616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Supporting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 </a:t>
            </a:r>
            <a:r>
              <a:rPr kumimoji="0" lang="en-US" sz="2000" b="1" i="0" u="none" strike="noStrike" kern="1200" cap="none" spc="0" normalizeH="0" baseline="0" noProof="0">
                <a:ln>
                  <a:noFill/>
                </a:ln>
                <a:solidFill>
                  <a:srgbClr val="A94E9D"/>
                </a:solidFill>
                <a:effectLst/>
                <a:uLnTx/>
                <a:uFillTx/>
                <a:latin typeface="Proxima Nova Rg" panose="02000506030000020004" pitchFamily="50" charset="0"/>
                <a:cs typeface="Arial" panose="020B0604020202020204" pitchFamily="34" charset="0"/>
              </a:rPr>
              <a:t>500 million people</a:t>
            </a:r>
            <a:endParaRPr kumimoji="0" lang="en-US" sz="2000" b="1" i="0" strike="noStrike" kern="1200" cap="none" spc="0" normalizeH="0" baseline="0" noProof="0">
              <a:ln>
                <a:noFill/>
              </a:ln>
              <a:solidFill>
                <a:srgbClr val="032C77"/>
              </a:solidFill>
              <a:effectLst/>
              <a:uLnTx/>
              <a:uFillTx/>
              <a:latin typeface="Proxima Nova Rg" panose="02000506030000020004"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1200" cap="none" spc="0" normalizeH="0" baseline="0" noProof="0">
                <a:ln>
                  <a:noFill/>
                </a:ln>
                <a:solidFill>
                  <a:prstClr val="black"/>
                </a:solidFill>
                <a:effectLst/>
                <a:uLnTx/>
                <a:uFillTx/>
                <a:latin typeface="Proxima Nova Rg" panose="02000506030000020004" pitchFamily="50" charset="0"/>
              </a:rPr>
              <a:t>to gain access to clean energy</a:t>
            </a:r>
          </a:p>
        </p:txBody>
      </p:sp>
      <p:pic>
        <p:nvPicPr>
          <p:cNvPr id="29" name="Picture 28" descr="Icon&#10;&#10;Description automatically generated">
            <a:extLst>
              <a:ext uri="{FF2B5EF4-FFF2-40B4-BE49-F238E27FC236}">
                <a16:creationId xmlns:a16="http://schemas.microsoft.com/office/drawing/2014/main" id="{760BDEB1-5F90-122D-0C9E-2965207E90B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0899" y="4581801"/>
            <a:ext cx="1113180" cy="1235790"/>
          </a:xfrm>
          <a:prstGeom prst="rect">
            <a:avLst/>
          </a:prstGeom>
          <a:effectLst>
            <a:outerShdw blurRad="172529" dist="38100" dir="2700000" sx="104000" sy="104000" algn="tl" rotWithShape="0">
              <a:prstClr val="black">
                <a:alpha val="40000"/>
              </a:prstClr>
            </a:outerShdw>
          </a:effectLst>
        </p:spPr>
      </p:pic>
      <p:pic>
        <p:nvPicPr>
          <p:cNvPr id="30" name="Picture 29" descr="Icon&#10;&#10;Description automatically generated">
            <a:extLst>
              <a:ext uri="{FF2B5EF4-FFF2-40B4-BE49-F238E27FC236}">
                <a16:creationId xmlns:a16="http://schemas.microsoft.com/office/drawing/2014/main" id="{5186288C-A806-9AD0-1348-36D78F260AE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11391" y="4630031"/>
            <a:ext cx="1135094" cy="1260117"/>
          </a:xfrm>
          <a:prstGeom prst="rect">
            <a:avLst/>
          </a:prstGeom>
          <a:effectLst>
            <a:outerShdw blurRad="172529" dist="38100" dir="2700000" sx="104000" sy="104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8E4E5145-E8E9-D9E6-8E88-AB3F25B9262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68023" y="6682972"/>
            <a:ext cx="1132687" cy="1257445"/>
          </a:xfrm>
          <a:prstGeom prst="rect">
            <a:avLst/>
          </a:prstGeom>
          <a:effectLst>
            <a:outerShdw blurRad="172529" dist="38100" dir="2700000" sx="104000" sy="104000" algn="tl" rotWithShape="0">
              <a:prstClr val="black">
                <a:alpha val="40000"/>
              </a:prstClr>
            </a:outerShdw>
          </a:effectLst>
        </p:spPr>
      </p:pic>
      <p:pic>
        <p:nvPicPr>
          <p:cNvPr id="32" name="Picture 31" descr="Logo, icon&#10;&#10;Description automatically generated">
            <a:extLst>
              <a:ext uri="{FF2B5EF4-FFF2-40B4-BE49-F238E27FC236}">
                <a16:creationId xmlns:a16="http://schemas.microsoft.com/office/drawing/2014/main" id="{DD9E4423-090A-B8A0-C4AD-E5A271EFB4E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31711" y="6712289"/>
            <a:ext cx="833747" cy="925578"/>
          </a:xfrm>
          <a:prstGeom prst="rect">
            <a:avLst/>
          </a:prstGeom>
          <a:effectLst>
            <a:outerShdw blurRad="172529" dist="38100" dir="2700000" sx="104000" sy="104000" algn="tl" rotWithShape="0">
              <a:prstClr val="black">
                <a:alpha val="40000"/>
              </a:prstClr>
            </a:outerShdw>
          </a:effectLst>
        </p:spPr>
      </p:pic>
      <p:sp>
        <p:nvSpPr>
          <p:cNvPr id="14" name="Freeform 9">
            <a:extLst>
              <a:ext uri="{FF2B5EF4-FFF2-40B4-BE49-F238E27FC236}">
                <a16:creationId xmlns:a16="http://schemas.microsoft.com/office/drawing/2014/main" id="{795FCF43-7FD6-1866-8438-C902D9CDBC15}"/>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10"/>
            <a:stretch>
              <a:fillRect/>
            </a:stretch>
          </a:blipFill>
        </p:spPr>
        <p:txBody>
          <a:bodyPr/>
          <a:lstStyle/>
          <a:p>
            <a:endParaRPr lang="en-MY"/>
          </a:p>
        </p:txBody>
      </p:sp>
    </p:spTree>
    <p:extLst>
      <p:ext uri="{BB962C8B-B14F-4D97-AF65-F5344CB8AC3E}">
        <p14:creationId xmlns:p14="http://schemas.microsoft.com/office/powerpoint/2010/main" val="183356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CD7B92-9E37-490B-ADA1-39A7683007B6}"/>
              </a:ext>
            </a:extLst>
          </p:cNvPr>
          <p:cNvSpPr/>
          <p:nvPr/>
        </p:nvSpPr>
        <p:spPr>
          <a:xfrm>
            <a:off x="7799468" y="3235718"/>
            <a:ext cx="2768065" cy="2185214"/>
          </a:xfrm>
          <a:prstGeom prst="rect">
            <a:avLst/>
          </a:prstGeom>
        </p:spPr>
        <p:txBody>
          <a:bodyPr wrap="square" lIns="137160" tIns="68580" rIns="137160" bIns="68580" anchor="t">
            <a:spAutoFit/>
          </a:bodyPr>
          <a:lstStyle/>
          <a:p>
            <a:pPr algn="ctr" defTabSz="1828755">
              <a:buClr>
                <a:srgbClr val="000000"/>
              </a:buClr>
              <a:defRPr/>
            </a:pPr>
            <a:r>
              <a:rPr lang="en" sz="13300" b="1" kern="0">
                <a:latin typeface="Proxima Nova Re"/>
                <a:ea typeface="Raleway ExtraBold"/>
                <a:cs typeface="Arial"/>
                <a:sym typeface="Raleway ExtraBold"/>
              </a:rPr>
              <a:t>66</a:t>
            </a:r>
            <a:endParaRPr lang="en" sz="13300" b="1" kern="0">
              <a:latin typeface="Proxima Nova Re"/>
              <a:ea typeface="Raleway ExtraBold"/>
              <a:cs typeface="Arial" panose="020B0604020202020204" pitchFamily="34" charset="0"/>
              <a:sym typeface="Raleway ExtraBold"/>
            </a:endParaRPr>
          </a:p>
        </p:txBody>
      </p:sp>
      <p:sp>
        <p:nvSpPr>
          <p:cNvPr id="20" name="Rectangle 19">
            <a:extLst>
              <a:ext uri="{FF2B5EF4-FFF2-40B4-BE49-F238E27FC236}">
                <a16:creationId xmlns:a16="http://schemas.microsoft.com/office/drawing/2014/main" id="{927E2C56-8E8C-4271-B66C-AB9BC8EDAB3D}"/>
              </a:ext>
            </a:extLst>
          </p:cNvPr>
          <p:cNvSpPr/>
          <p:nvPr/>
        </p:nvSpPr>
        <p:spPr>
          <a:xfrm>
            <a:off x="7736466" y="5479429"/>
            <a:ext cx="2773836" cy="1816395"/>
          </a:xfrm>
          <a:prstGeom prst="rect">
            <a:avLst/>
          </a:prstGeom>
        </p:spPr>
        <p:txBody>
          <a:bodyPr wrap="square">
            <a:spAutoFit/>
          </a:bodyPr>
          <a:lstStyle/>
          <a:p>
            <a:pPr algn="ctr" defTabSz="1828755">
              <a:buClr>
                <a:srgbClr val="000000"/>
              </a:buClr>
              <a:defRPr/>
            </a:pPr>
            <a:r>
              <a:rPr lang="en-GB" sz="2801" b="1" kern="0">
                <a:latin typeface="Proxima Nova Re"/>
                <a:ea typeface="Calibri" panose="020F0502020204030204" pitchFamily="34" charset="0"/>
                <a:cs typeface="Times New Roman" panose="02020603050405020304" pitchFamily="18" charset="0"/>
                <a:sym typeface="Arial"/>
              </a:rPr>
              <a:t>Years of </a:t>
            </a:r>
          </a:p>
          <a:p>
            <a:pPr algn="ctr" defTabSz="1828755">
              <a:buClr>
                <a:srgbClr val="000000"/>
              </a:buClr>
              <a:defRPr/>
            </a:pPr>
            <a:r>
              <a:rPr lang="en-GB" sz="2801" b="1" kern="0">
                <a:latin typeface="Proxima Nova Re"/>
                <a:ea typeface="Calibri" panose="020F0502020204030204" pitchFamily="34" charset="0"/>
                <a:cs typeface="Times New Roman" panose="02020603050405020304" pitchFamily="18" charset="0"/>
                <a:sym typeface="Arial"/>
              </a:rPr>
              <a:t>development partnership</a:t>
            </a:r>
            <a:endParaRPr lang="en-GB" sz="2400" b="1" kern="0">
              <a:latin typeface="Proxima Nova Re"/>
              <a:ea typeface="Calibri" panose="020F0502020204030204" pitchFamily="34" charset="0"/>
              <a:cs typeface="Times New Roman" panose="02020603050405020304" pitchFamily="18" charset="0"/>
              <a:sym typeface="Arial"/>
            </a:endParaRPr>
          </a:p>
          <a:p>
            <a:pPr algn="ctr" defTabSz="1828755">
              <a:buClr>
                <a:srgbClr val="000000"/>
              </a:buClr>
              <a:defRPr/>
            </a:pPr>
            <a:r>
              <a:rPr lang="en-US" sz="2801" i="1" kern="0">
                <a:latin typeface="Proxima Nova Re"/>
                <a:ea typeface="Calibri" panose="020F0502020204030204" pitchFamily="34" charset="0"/>
                <a:cs typeface="Times New Roman" panose="02020603050405020304" pitchFamily="18" charset="0"/>
                <a:sym typeface="Arial"/>
              </a:rPr>
              <a:t> </a:t>
            </a:r>
            <a:endParaRPr lang="en-GB" sz="2400" kern="0">
              <a:latin typeface="Proxima Nova Re"/>
              <a:ea typeface="Calibri" panose="020F0502020204030204" pitchFamily="34" charset="0"/>
              <a:cs typeface="Times New Roman" panose="02020603050405020304" pitchFamily="18" charset="0"/>
              <a:sym typeface="Arial"/>
            </a:endParaRPr>
          </a:p>
        </p:txBody>
      </p:sp>
      <p:sp>
        <p:nvSpPr>
          <p:cNvPr id="21" name="Rectangle 20">
            <a:extLst>
              <a:ext uri="{FF2B5EF4-FFF2-40B4-BE49-F238E27FC236}">
                <a16:creationId xmlns:a16="http://schemas.microsoft.com/office/drawing/2014/main" id="{AC270D5D-4E9E-4FC5-9B78-61A2CB976451}"/>
              </a:ext>
            </a:extLst>
          </p:cNvPr>
          <p:cNvSpPr/>
          <p:nvPr/>
        </p:nvSpPr>
        <p:spPr>
          <a:xfrm>
            <a:off x="689897" y="3999452"/>
            <a:ext cx="5720282" cy="4524315"/>
          </a:xfrm>
          <a:prstGeom prst="rect">
            <a:avLst/>
          </a:prstGeom>
        </p:spPr>
        <p:txBody>
          <a:bodyPr wrap="square">
            <a:spAutoFit/>
          </a:bodyPr>
          <a:lstStyle/>
          <a:p>
            <a:pPr algn="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Inclusive growth &amp; economic development</a:t>
            </a:r>
          </a:p>
          <a:p>
            <a:pPr algn="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algn="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Poverty eradication</a:t>
            </a:r>
          </a:p>
          <a:p>
            <a:pPr algn="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algn="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Gender empowerment</a:t>
            </a:r>
          </a:p>
          <a:p>
            <a:pPr algn="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algn="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Good governance &amp; anti-corruption</a:t>
            </a:r>
          </a:p>
          <a:p>
            <a:pPr algn="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algn="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Public sector reform</a:t>
            </a:r>
          </a:p>
          <a:p>
            <a:pPr algn="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algn="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Empowering persons with disabilities</a:t>
            </a:r>
          </a:p>
        </p:txBody>
      </p:sp>
      <p:sp>
        <p:nvSpPr>
          <p:cNvPr id="23" name="Rectangle 22">
            <a:extLst>
              <a:ext uri="{FF2B5EF4-FFF2-40B4-BE49-F238E27FC236}">
                <a16:creationId xmlns:a16="http://schemas.microsoft.com/office/drawing/2014/main" id="{F0934FB0-28AF-49DB-8FFD-1DDB33375247}"/>
              </a:ext>
            </a:extLst>
          </p:cNvPr>
          <p:cNvSpPr/>
          <p:nvPr/>
        </p:nvSpPr>
        <p:spPr>
          <a:xfrm>
            <a:off x="11890421" y="3627984"/>
            <a:ext cx="5803625" cy="4893647"/>
          </a:xfrm>
          <a:prstGeom prst="rect">
            <a:avLst/>
          </a:prstGeom>
        </p:spPr>
        <p:txBody>
          <a:bodyPr wrap="square">
            <a:spAutoFit/>
          </a:bodyPr>
          <a:lstStyle/>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Environmental management &amp; resilience to climate change</a:t>
            </a:r>
          </a:p>
          <a:p>
            <a:pP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Renewable energy &amp; energy efficiency</a:t>
            </a:r>
          </a:p>
          <a:p>
            <a:pP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Biodiversity &amp; ecosystems for livelihoods</a:t>
            </a:r>
          </a:p>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 </a:t>
            </a:r>
          </a:p>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Science &amp; technology for development</a:t>
            </a:r>
          </a:p>
          <a:p>
            <a:pP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National response to HIV/AIDS </a:t>
            </a:r>
          </a:p>
          <a:p>
            <a:pPr defTabSz="1828755">
              <a:buClr>
                <a:srgbClr val="000000"/>
              </a:buClr>
              <a:defRPr/>
            </a:pPr>
            <a:endParaRPr lang="en-US" sz="2400" b="1" kern="0">
              <a:latin typeface="Proxima Nova" panose="020B0604020202020204" charset="0"/>
              <a:ea typeface="Calibri" panose="020F0502020204030204" pitchFamily="34" charset="0"/>
              <a:cs typeface="Arial" panose="020B0604020202020204" pitchFamily="34" charset="0"/>
              <a:sym typeface="Arial"/>
            </a:endParaRPr>
          </a:p>
          <a:p>
            <a:pPr defTabSz="1828755">
              <a:buClr>
                <a:srgbClr val="000000"/>
              </a:buClr>
              <a:defRPr/>
            </a:pPr>
            <a:r>
              <a:rPr lang="en-US" sz="2400" b="1" kern="0">
                <a:latin typeface="Proxima Nova" panose="020B0604020202020204" charset="0"/>
                <a:ea typeface="Calibri" panose="020F0502020204030204" pitchFamily="34" charset="0"/>
                <a:cs typeface="Arial" panose="020B0604020202020204" pitchFamily="34" charset="0"/>
                <a:sym typeface="Arial"/>
              </a:rPr>
              <a:t>South-South Cooperation</a:t>
            </a:r>
            <a:endParaRPr lang="en-GB" sz="2400" b="1" kern="0">
              <a:latin typeface="Proxima Nova" panose="020B0604020202020204" charset="0"/>
              <a:ea typeface="Calibri" panose="020F0502020204030204" pitchFamily="34" charset="0"/>
              <a:cs typeface="Arial" panose="020B0604020202020204" pitchFamily="34" charset="0"/>
              <a:sym typeface="Arial"/>
            </a:endParaRPr>
          </a:p>
        </p:txBody>
      </p:sp>
      <p:sp>
        <p:nvSpPr>
          <p:cNvPr id="24" name="Double Brace 23">
            <a:extLst>
              <a:ext uri="{FF2B5EF4-FFF2-40B4-BE49-F238E27FC236}">
                <a16:creationId xmlns:a16="http://schemas.microsoft.com/office/drawing/2014/main" id="{5ABDC544-800D-4EFF-A61D-4FFA4F34F6B2}"/>
              </a:ext>
            </a:extLst>
          </p:cNvPr>
          <p:cNvSpPr/>
          <p:nvPr/>
        </p:nvSpPr>
        <p:spPr>
          <a:xfrm>
            <a:off x="6989619" y="3571048"/>
            <a:ext cx="4320074" cy="5384765"/>
          </a:xfrm>
          <a:prstGeom prst="bracePair">
            <a:avLst/>
          </a:prstGeom>
          <a:noFill/>
          <a:ln w="76200" cap="flat" cmpd="sng" algn="ctr">
            <a:solidFill>
              <a:srgbClr val="348EAF"/>
            </a:solidFill>
            <a:prstDash val="solid"/>
          </a:ln>
          <a:effectLst/>
        </p:spPr>
        <p:txBody>
          <a:bodyPr rtlCol="0" anchor="ctr"/>
          <a:lstStyle/>
          <a:p>
            <a:pPr algn="ctr" defTabSz="1828755">
              <a:buClr>
                <a:srgbClr val="000000"/>
              </a:buClr>
              <a:defRPr/>
            </a:pPr>
            <a:endParaRPr lang="en-GB" sz="2801" kern="0">
              <a:latin typeface="Arial"/>
              <a:sym typeface="Arial"/>
            </a:endParaRPr>
          </a:p>
        </p:txBody>
      </p:sp>
      <p:sp>
        <p:nvSpPr>
          <p:cNvPr id="2" name="AutoShape 6">
            <a:extLst>
              <a:ext uri="{FF2B5EF4-FFF2-40B4-BE49-F238E27FC236}">
                <a16:creationId xmlns:a16="http://schemas.microsoft.com/office/drawing/2014/main" id="{98DFCB90-4EA3-2A78-2DD5-86D68B57A4A9}"/>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4" name="Freeform 4">
            <a:extLst>
              <a:ext uri="{FF2B5EF4-FFF2-40B4-BE49-F238E27FC236}">
                <a16:creationId xmlns:a16="http://schemas.microsoft.com/office/drawing/2014/main" id="{5F377B27-945C-6D19-FF2C-0D8AD51F3811}"/>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5" name="TextBox 5">
            <a:extLst>
              <a:ext uri="{FF2B5EF4-FFF2-40B4-BE49-F238E27FC236}">
                <a16:creationId xmlns:a16="http://schemas.microsoft.com/office/drawing/2014/main" id="{40BBA4A9-27C3-5E89-D65B-EFA9F6382044}"/>
              </a:ext>
            </a:extLst>
          </p:cNvPr>
          <p:cNvSpPr txBox="1"/>
          <p:nvPr/>
        </p:nvSpPr>
        <p:spPr>
          <a:xfrm>
            <a:off x="867965" y="893137"/>
            <a:ext cx="6704093" cy="680058"/>
          </a:xfrm>
          <a:prstGeom prst="rect">
            <a:avLst/>
          </a:prstGeom>
        </p:spPr>
        <p:txBody>
          <a:bodyPr lIns="0" tIns="0" rIns="0" bIns="0" rtlCol="0" anchor="t">
            <a:spAutoFit/>
          </a:bodyPr>
          <a:lstStyle/>
          <a:p>
            <a:pPr algn="l">
              <a:lnSpc>
                <a:spcPts val="5999"/>
              </a:lnSpc>
            </a:pPr>
            <a:r>
              <a:rPr lang="en-US" sz="3600">
                <a:solidFill>
                  <a:srgbClr val="FFFFFF"/>
                </a:solidFill>
                <a:latin typeface="Proxima Nova Bold"/>
              </a:rPr>
              <a:t>UNDP in Malaysia </a:t>
            </a:r>
          </a:p>
        </p:txBody>
      </p:sp>
      <p:sp>
        <p:nvSpPr>
          <p:cNvPr id="6" name="TextBox 4">
            <a:extLst>
              <a:ext uri="{FF2B5EF4-FFF2-40B4-BE49-F238E27FC236}">
                <a16:creationId xmlns:a16="http://schemas.microsoft.com/office/drawing/2014/main" id="{6815CD2A-A6FB-4CF3-DC06-1DFE1E7C076D}"/>
              </a:ext>
            </a:extLst>
          </p:cNvPr>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11</a:t>
            </a:r>
          </a:p>
        </p:txBody>
      </p:sp>
      <p:sp>
        <p:nvSpPr>
          <p:cNvPr id="7" name="Freeform 2">
            <a:extLst>
              <a:ext uri="{FF2B5EF4-FFF2-40B4-BE49-F238E27FC236}">
                <a16:creationId xmlns:a16="http://schemas.microsoft.com/office/drawing/2014/main" id="{23E0DA88-E4C6-A64A-D064-D987600CDD88}"/>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3">
              <a:extLst>
                <a:ext uri="{96DAC541-7B7A-43D3-8B79-37D633B846F1}">
                  <asvg:svgBlip xmlns:asvg="http://schemas.microsoft.com/office/drawing/2016/SVG/main" r:embed="rId4"/>
                </a:ext>
              </a:extLst>
            </a:blip>
            <a:stretch>
              <a:fillRect t="-78185" b="-22556"/>
            </a:stretch>
          </a:blipFill>
        </p:spPr>
        <p:txBody>
          <a:bodyPr/>
          <a:lstStyle/>
          <a:p>
            <a:endParaRPr lang="en-MY"/>
          </a:p>
        </p:txBody>
      </p:sp>
      <p:sp>
        <p:nvSpPr>
          <p:cNvPr id="9" name="Freeform 38">
            <a:extLst>
              <a:ext uri="{FF2B5EF4-FFF2-40B4-BE49-F238E27FC236}">
                <a16:creationId xmlns:a16="http://schemas.microsoft.com/office/drawing/2014/main" id="{91A739D9-8FD9-4401-F3AD-F49606973C72}"/>
              </a:ext>
            </a:extLst>
          </p:cNvPr>
          <p:cNvSpPr/>
          <p:nvPr/>
        </p:nvSpPr>
        <p:spPr>
          <a:xfrm>
            <a:off x="8371659" y="7111664"/>
            <a:ext cx="1638638" cy="1541661"/>
          </a:xfrm>
          <a:custGeom>
            <a:avLst/>
            <a:gdLst/>
            <a:ahLst/>
            <a:cxnLst/>
            <a:rect l="l" t="t" r="r" b="b"/>
            <a:pathLst>
              <a:path w="1073559" h="925213">
                <a:moveTo>
                  <a:pt x="0" y="0"/>
                </a:moveTo>
                <a:lnTo>
                  <a:pt x="1073559" y="0"/>
                </a:lnTo>
                <a:lnTo>
                  <a:pt x="1073559" y="925214"/>
                </a:lnTo>
                <a:lnTo>
                  <a:pt x="0" y="9252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1" name="Freeform 9">
            <a:extLst>
              <a:ext uri="{FF2B5EF4-FFF2-40B4-BE49-F238E27FC236}">
                <a16:creationId xmlns:a16="http://schemas.microsoft.com/office/drawing/2014/main" id="{28E707A8-63CB-57C2-D997-51D07388F2C1}"/>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7"/>
            <a:stretch>
              <a:fillRect/>
            </a:stretch>
          </a:blipFill>
        </p:spPr>
        <p:txBody>
          <a:bodyPr/>
          <a:lstStyle/>
          <a:p>
            <a:endParaRPr lang="en-MY"/>
          </a:p>
        </p:txBody>
      </p:sp>
      <p:sp>
        <p:nvSpPr>
          <p:cNvPr id="3" name="TextBox 2">
            <a:extLst>
              <a:ext uri="{FF2B5EF4-FFF2-40B4-BE49-F238E27FC236}">
                <a16:creationId xmlns:a16="http://schemas.microsoft.com/office/drawing/2014/main" id="{0ECB3647-58FE-6A0A-29C2-8AD6C5C56C85}"/>
              </a:ext>
            </a:extLst>
          </p:cNvPr>
          <p:cNvSpPr txBox="1"/>
          <p:nvPr/>
        </p:nvSpPr>
        <p:spPr>
          <a:xfrm>
            <a:off x="867965" y="1924360"/>
            <a:ext cx="15997903" cy="1384995"/>
          </a:xfrm>
          <a:prstGeom prst="rect">
            <a:avLst/>
          </a:prstGeom>
          <a:noFill/>
        </p:spPr>
        <p:txBody>
          <a:bodyPr wrap="square" rtlCol="0">
            <a:spAutoFit/>
          </a:bodyPr>
          <a:lstStyle/>
          <a:p>
            <a:pPr marL="285750" indent="-285750">
              <a:buFont typeface="Arial" panose="020B0604020202020204" pitchFamily="34" charset="0"/>
              <a:buChar char="•"/>
            </a:pPr>
            <a:r>
              <a:rPr lang="en-MY" sz="2800"/>
              <a:t>UNDP’s presence in Malaysia – UNDP Country Office (Putrajaya) and UNDP Global Shared Services Centre (Cyberjaya)</a:t>
            </a:r>
          </a:p>
          <a:p>
            <a:pPr marL="285750" indent="-285750">
              <a:buFont typeface="Arial" panose="020B0604020202020204" pitchFamily="34" charset="0"/>
              <a:buChar char="•"/>
            </a:pPr>
            <a:r>
              <a:rPr lang="en-MY" sz="2800"/>
              <a:t>Thematically, the following areas have been worked on</a:t>
            </a:r>
            <a:r>
              <a:rPr lang="en-MY" sz="2800" dirty="0"/>
              <a:t> during our presence in Malaysia</a:t>
            </a:r>
            <a:r>
              <a:rPr lang="en-MY" sz="2800"/>
              <a:t>:</a:t>
            </a:r>
          </a:p>
        </p:txBody>
      </p:sp>
    </p:spTree>
    <p:extLst>
      <p:ext uri="{BB962C8B-B14F-4D97-AF65-F5344CB8AC3E}">
        <p14:creationId xmlns:p14="http://schemas.microsoft.com/office/powerpoint/2010/main" val="340283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86D0615-05AB-370F-EF5B-E20C093F2F70}"/>
              </a:ext>
            </a:extLst>
          </p:cNvPr>
          <p:cNvSpPr/>
          <p:nvPr/>
        </p:nvSpPr>
        <p:spPr>
          <a:xfrm>
            <a:off x="13604935" y="2929012"/>
            <a:ext cx="4089111" cy="811742"/>
          </a:xfrm>
          <a:prstGeom prst="rect">
            <a:avLst/>
          </a:prstGeom>
          <a:solidFill>
            <a:srgbClr val="0063AC"/>
          </a:solidFill>
          <a:ln>
            <a:solidFill>
              <a:srgbClr val="0063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Proxima Nova" panose="020B0604020202020204" charset="0"/>
              </a:rPr>
              <a:t>  Development Financing </a:t>
            </a:r>
            <a:endParaRPr lang="en-MY" sz="2000" b="1">
              <a:latin typeface="Proxima Nova" panose="020B0604020202020204" charset="0"/>
            </a:endParaRPr>
          </a:p>
        </p:txBody>
      </p:sp>
      <p:sp>
        <p:nvSpPr>
          <p:cNvPr id="4" name="TextBox 4"/>
          <p:cNvSpPr txBox="1"/>
          <p:nvPr/>
        </p:nvSpPr>
        <p:spPr>
          <a:xfrm>
            <a:off x="11047429" y="9391650"/>
            <a:ext cx="6646617" cy="240665"/>
          </a:xfrm>
          <a:prstGeom prst="rect">
            <a:avLst/>
          </a:prstGeom>
        </p:spPr>
        <p:txBody>
          <a:bodyPr lIns="0" tIns="0" rIns="0" bIns="0" rtlCol="0" anchor="t">
            <a:spAutoFit/>
          </a:bodyPr>
          <a:lstStyle/>
          <a:p>
            <a:pPr algn="r">
              <a:lnSpc>
                <a:spcPts val="1960"/>
              </a:lnSpc>
            </a:pPr>
            <a:r>
              <a:rPr lang="en-US" sz="1400">
                <a:solidFill>
                  <a:srgbClr val="0468B1"/>
                </a:solidFill>
                <a:latin typeface="Proxima Nova Bold"/>
              </a:rPr>
              <a:t>© 2024 United Nations Development </a:t>
            </a:r>
            <a:r>
              <a:rPr lang="en-US" sz="1400" err="1">
                <a:solidFill>
                  <a:srgbClr val="0468B1"/>
                </a:solidFill>
                <a:latin typeface="Proxima Nova Bold"/>
              </a:rPr>
              <a:t>Programme</a:t>
            </a:r>
            <a:r>
              <a:rPr lang="en-US" sz="1400">
                <a:solidFill>
                  <a:srgbClr val="0468B1"/>
                </a:solidFill>
                <a:latin typeface="Proxima Nova Bold"/>
              </a:rPr>
              <a:t>     |     12</a:t>
            </a:r>
          </a:p>
        </p:txBody>
      </p:sp>
      <p:sp>
        <p:nvSpPr>
          <p:cNvPr id="6" name="AutoShape 6"/>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endParaRPr lang="en-MY"/>
          </a:p>
        </p:txBody>
      </p:sp>
      <p:sp>
        <p:nvSpPr>
          <p:cNvPr id="10" name="Freeform 4">
            <a:extLst>
              <a:ext uri="{FF2B5EF4-FFF2-40B4-BE49-F238E27FC236}">
                <a16:creationId xmlns:a16="http://schemas.microsoft.com/office/drawing/2014/main" id="{EDCEC97A-BD00-454B-1CE3-0132BC885B5B}"/>
              </a:ext>
            </a:extLst>
          </p:cNvPr>
          <p:cNvSpPr/>
          <p:nvPr/>
        </p:nvSpPr>
        <p:spPr>
          <a:xfrm flipH="1" flipV="1">
            <a:off x="-1" y="893136"/>
            <a:ext cx="7084103" cy="815521"/>
          </a:xfrm>
          <a:custGeom>
            <a:avLst/>
            <a:gdLst/>
            <a:ahLst/>
            <a:cxnLst/>
            <a:rect l="l" t="t" r="r" b="b"/>
            <a:pathLst>
              <a:path w="9701292" h="815521">
                <a:moveTo>
                  <a:pt x="9701292" y="815521"/>
                </a:moveTo>
                <a:lnTo>
                  <a:pt x="0" y="815521"/>
                </a:lnTo>
                <a:lnTo>
                  <a:pt x="0" y="0"/>
                </a:lnTo>
                <a:lnTo>
                  <a:pt x="9701292" y="0"/>
                </a:lnTo>
                <a:lnTo>
                  <a:pt x="9701292" y="815521"/>
                </a:lnTo>
                <a:close/>
              </a:path>
            </a:pathLst>
          </a:custGeom>
          <a:blipFill>
            <a:blip r:embed="rId2">
              <a:extLst>
                <a:ext uri="{96DAC541-7B7A-43D3-8B79-37D633B846F1}">
                  <asvg:svgBlip xmlns:asvg="http://schemas.microsoft.com/office/drawing/2016/SVG/main" r:embed="rId3"/>
                </a:ext>
              </a:extLst>
            </a:blip>
            <a:stretch>
              <a:fillRect t="-78185" b="-22556"/>
            </a:stretch>
          </a:blipFill>
        </p:spPr>
        <p:txBody>
          <a:bodyPr/>
          <a:lstStyle/>
          <a:p>
            <a:endParaRPr lang="en-MY"/>
          </a:p>
        </p:txBody>
      </p:sp>
      <p:sp>
        <p:nvSpPr>
          <p:cNvPr id="11" name="TextBox 5">
            <a:extLst>
              <a:ext uri="{FF2B5EF4-FFF2-40B4-BE49-F238E27FC236}">
                <a16:creationId xmlns:a16="http://schemas.microsoft.com/office/drawing/2014/main" id="{6F69D6D8-A5E3-26FD-8031-7653BED0E384}"/>
              </a:ext>
            </a:extLst>
          </p:cNvPr>
          <p:cNvSpPr txBox="1"/>
          <p:nvPr/>
        </p:nvSpPr>
        <p:spPr>
          <a:xfrm>
            <a:off x="867965" y="893137"/>
            <a:ext cx="6704093" cy="680058"/>
          </a:xfrm>
          <a:prstGeom prst="rect">
            <a:avLst/>
          </a:prstGeom>
        </p:spPr>
        <p:txBody>
          <a:bodyPr lIns="0" tIns="0" rIns="0" bIns="0" rtlCol="0" anchor="t">
            <a:spAutoFit/>
          </a:bodyPr>
          <a:lstStyle/>
          <a:p>
            <a:pPr>
              <a:lnSpc>
                <a:spcPts val="5999"/>
              </a:lnSpc>
            </a:pPr>
            <a:r>
              <a:rPr lang="en-US" sz="3600">
                <a:solidFill>
                  <a:srgbClr val="FFFFFF"/>
                </a:solidFill>
                <a:latin typeface="Proxima Nova Bold"/>
              </a:rPr>
              <a:t>Action Areas in Malaysia</a:t>
            </a:r>
          </a:p>
        </p:txBody>
      </p:sp>
      <p:sp>
        <p:nvSpPr>
          <p:cNvPr id="12" name="Freeform 2">
            <a:extLst>
              <a:ext uri="{FF2B5EF4-FFF2-40B4-BE49-F238E27FC236}">
                <a16:creationId xmlns:a16="http://schemas.microsoft.com/office/drawing/2014/main" id="{AC943276-8698-E8EC-7FD4-7560BD046ACB}"/>
              </a:ext>
            </a:extLst>
          </p:cNvPr>
          <p:cNvSpPr/>
          <p:nvPr/>
        </p:nvSpPr>
        <p:spPr>
          <a:xfrm flipH="1">
            <a:off x="-1" y="9918065"/>
            <a:ext cx="11491619" cy="368935"/>
          </a:xfrm>
          <a:custGeom>
            <a:avLst/>
            <a:gdLst/>
            <a:ahLst/>
            <a:cxnLst/>
            <a:rect l="l" t="t" r="r" b="b"/>
            <a:pathLst>
              <a:path w="11491619" h="966022">
                <a:moveTo>
                  <a:pt x="11491619" y="0"/>
                </a:moveTo>
                <a:lnTo>
                  <a:pt x="0" y="0"/>
                </a:lnTo>
                <a:lnTo>
                  <a:pt x="0" y="966022"/>
                </a:lnTo>
                <a:lnTo>
                  <a:pt x="11491619" y="966022"/>
                </a:lnTo>
                <a:lnTo>
                  <a:pt x="11491619" y="0"/>
                </a:lnTo>
                <a:close/>
              </a:path>
            </a:pathLst>
          </a:custGeom>
          <a:blipFill>
            <a:blip r:embed="rId2">
              <a:extLst>
                <a:ext uri="{96DAC541-7B7A-43D3-8B79-37D633B846F1}">
                  <asvg:svgBlip xmlns:asvg="http://schemas.microsoft.com/office/drawing/2016/SVG/main" r:embed="rId3"/>
                </a:ext>
              </a:extLst>
            </a:blip>
            <a:stretch>
              <a:fillRect t="-78185" b="-22556"/>
            </a:stretch>
          </a:blipFill>
        </p:spPr>
        <p:txBody>
          <a:bodyPr/>
          <a:lstStyle/>
          <a:p>
            <a:endParaRPr lang="en-MY"/>
          </a:p>
        </p:txBody>
      </p:sp>
      <p:sp>
        <p:nvSpPr>
          <p:cNvPr id="5" name="TextBox 4">
            <a:extLst>
              <a:ext uri="{FF2B5EF4-FFF2-40B4-BE49-F238E27FC236}">
                <a16:creationId xmlns:a16="http://schemas.microsoft.com/office/drawing/2014/main" id="{93B29A9D-6A50-9CDA-45FE-00F78D0EC2ED}"/>
              </a:ext>
            </a:extLst>
          </p:cNvPr>
          <p:cNvSpPr txBox="1"/>
          <p:nvPr/>
        </p:nvSpPr>
        <p:spPr>
          <a:xfrm>
            <a:off x="464554" y="2051110"/>
            <a:ext cx="11491618" cy="461665"/>
          </a:xfrm>
          <a:prstGeom prst="rect">
            <a:avLst/>
          </a:prstGeom>
          <a:noFill/>
        </p:spPr>
        <p:txBody>
          <a:bodyPr wrap="square" lIns="91440" tIns="45720" rIns="91440" bIns="45720" rtlCol="0" anchor="t">
            <a:spAutoFit/>
          </a:bodyPr>
          <a:lstStyle/>
          <a:p>
            <a:r>
              <a:rPr lang="en-US" sz="2400">
                <a:latin typeface="Proxima Nova"/>
              </a:rPr>
              <a:t>In Malaysia, we are addressing development challenges and inequalities through:</a:t>
            </a:r>
            <a:endParaRPr lang="en-US" sz="2400">
              <a:latin typeface="Proxima Nova" panose="020B0604020202020204" charset="0"/>
            </a:endParaRPr>
          </a:p>
        </p:txBody>
      </p:sp>
      <p:sp>
        <p:nvSpPr>
          <p:cNvPr id="7" name="Rectangle 6">
            <a:extLst>
              <a:ext uri="{FF2B5EF4-FFF2-40B4-BE49-F238E27FC236}">
                <a16:creationId xmlns:a16="http://schemas.microsoft.com/office/drawing/2014/main" id="{5525B31A-0FEC-1049-640B-61AE808B2614}"/>
              </a:ext>
            </a:extLst>
          </p:cNvPr>
          <p:cNvSpPr/>
          <p:nvPr/>
        </p:nvSpPr>
        <p:spPr>
          <a:xfrm>
            <a:off x="625918" y="3371681"/>
            <a:ext cx="1068411" cy="591670"/>
          </a:xfrm>
          <a:prstGeom prst="rect">
            <a:avLst/>
          </a:prstGeom>
          <a:solidFill>
            <a:srgbClr val="0063AC"/>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01</a:t>
            </a:r>
            <a:endParaRPr lang="en-MY" b="1"/>
          </a:p>
        </p:txBody>
      </p:sp>
      <p:sp>
        <p:nvSpPr>
          <p:cNvPr id="8" name="TextBox 7">
            <a:extLst>
              <a:ext uri="{FF2B5EF4-FFF2-40B4-BE49-F238E27FC236}">
                <a16:creationId xmlns:a16="http://schemas.microsoft.com/office/drawing/2014/main" id="{53F8CF6C-8FC7-F8BE-A5C2-594E90A137A9}"/>
              </a:ext>
            </a:extLst>
          </p:cNvPr>
          <p:cNvSpPr txBox="1"/>
          <p:nvPr/>
        </p:nvSpPr>
        <p:spPr>
          <a:xfrm>
            <a:off x="464554" y="2595615"/>
            <a:ext cx="9862788" cy="461665"/>
          </a:xfrm>
          <a:prstGeom prst="rect">
            <a:avLst/>
          </a:prstGeom>
          <a:noFill/>
        </p:spPr>
        <p:txBody>
          <a:bodyPr wrap="square" rtlCol="0">
            <a:spAutoFit/>
          </a:bodyPr>
          <a:lstStyle/>
          <a:p>
            <a:r>
              <a:rPr lang="en-US" sz="2400">
                <a:solidFill>
                  <a:srgbClr val="0063AC"/>
                </a:solidFill>
                <a:latin typeface="Proxima Nova" panose="020B0604020202020204" charset="0"/>
              </a:rPr>
              <a:t>Four Action Areas: </a:t>
            </a:r>
            <a:endParaRPr lang="en-MY" sz="2400">
              <a:solidFill>
                <a:srgbClr val="0063AC"/>
              </a:solidFill>
              <a:latin typeface="Proxima Nova" panose="020B0604020202020204" charset="0"/>
            </a:endParaRPr>
          </a:p>
        </p:txBody>
      </p:sp>
      <p:sp>
        <p:nvSpPr>
          <p:cNvPr id="13" name="TextBox 12">
            <a:extLst>
              <a:ext uri="{FF2B5EF4-FFF2-40B4-BE49-F238E27FC236}">
                <a16:creationId xmlns:a16="http://schemas.microsoft.com/office/drawing/2014/main" id="{13461275-36F7-1E05-6386-623F32C4BFF0}"/>
              </a:ext>
            </a:extLst>
          </p:cNvPr>
          <p:cNvSpPr txBox="1"/>
          <p:nvPr/>
        </p:nvSpPr>
        <p:spPr>
          <a:xfrm>
            <a:off x="1842247" y="3164172"/>
            <a:ext cx="9862788" cy="1200329"/>
          </a:xfrm>
          <a:prstGeom prst="rect">
            <a:avLst/>
          </a:prstGeom>
          <a:noFill/>
        </p:spPr>
        <p:txBody>
          <a:bodyPr wrap="square" rtlCol="0">
            <a:spAutoFit/>
          </a:bodyPr>
          <a:lstStyle/>
          <a:p>
            <a:r>
              <a:rPr lang="en-US" sz="2400" b="1">
                <a:latin typeface="Proxima Nova" panose="020B0604020202020204" charset="0"/>
              </a:rPr>
              <a:t>Advancing Social Protection and Inclusive Growth </a:t>
            </a:r>
          </a:p>
          <a:p>
            <a:r>
              <a:rPr lang="en-US" sz="2400">
                <a:latin typeface="Proxima Nova" panose="020B0604020202020204" charset="0"/>
              </a:rPr>
              <a:t>Addressing structural gaps on social protection; efficient poverty reduction strategies, last-mile challenges </a:t>
            </a:r>
            <a:endParaRPr lang="en-MY" sz="2400">
              <a:latin typeface="Proxima Nova" panose="020B0604020202020204" charset="0"/>
            </a:endParaRPr>
          </a:p>
        </p:txBody>
      </p:sp>
      <p:sp>
        <p:nvSpPr>
          <p:cNvPr id="14" name="Rectangle 13">
            <a:extLst>
              <a:ext uri="{FF2B5EF4-FFF2-40B4-BE49-F238E27FC236}">
                <a16:creationId xmlns:a16="http://schemas.microsoft.com/office/drawing/2014/main" id="{4FCDD1C4-7D78-1FBF-E8FE-AB9EBDF084BC}"/>
              </a:ext>
            </a:extLst>
          </p:cNvPr>
          <p:cNvSpPr/>
          <p:nvPr/>
        </p:nvSpPr>
        <p:spPr>
          <a:xfrm>
            <a:off x="625917" y="4664407"/>
            <a:ext cx="1068411" cy="591670"/>
          </a:xfrm>
          <a:prstGeom prst="rect">
            <a:avLst/>
          </a:prstGeom>
          <a:solidFill>
            <a:srgbClr val="0063AC"/>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02</a:t>
            </a:r>
            <a:endParaRPr lang="en-MY" sz="2800" b="1"/>
          </a:p>
        </p:txBody>
      </p:sp>
      <p:sp>
        <p:nvSpPr>
          <p:cNvPr id="15" name="Rectangle 14">
            <a:extLst>
              <a:ext uri="{FF2B5EF4-FFF2-40B4-BE49-F238E27FC236}">
                <a16:creationId xmlns:a16="http://schemas.microsoft.com/office/drawing/2014/main" id="{B88A2504-4C4D-D85A-8B1E-85283BDFE00F}"/>
              </a:ext>
            </a:extLst>
          </p:cNvPr>
          <p:cNvSpPr/>
          <p:nvPr/>
        </p:nvSpPr>
        <p:spPr>
          <a:xfrm>
            <a:off x="625917" y="6138987"/>
            <a:ext cx="1068411" cy="591670"/>
          </a:xfrm>
          <a:prstGeom prst="rect">
            <a:avLst/>
          </a:prstGeom>
          <a:solidFill>
            <a:srgbClr val="0063AC"/>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03</a:t>
            </a:r>
            <a:endParaRPr lang="en-MY" b="1"/>
          </a:p>
        </p:txBody>
      </p:sp>
      <p:sp>
        <p:nvSpPr>
          <p:cNvPr id="16" name="Rectangle 15">
            <a:extLst>
              <a:ext uri="{FF2B5EF4-FFF2-40B4-BE49-F238E27FC236}">
                <a16:creationId xmlns:a16="http://schemas.microsoft.com/office/drawing/2014/main" id="{79AC5C3B-262D-F777-70FE-BDC4A60DF252}"/>
              </a:ext>
            </a:extLst>
          </p:cNvPr>
          <p:cNvSpPr/>
          <p:nvPr/>
        </p:nvSpPr>
        <p:spPr>
          <a:xfrm>
            <a:off x="625917" y="7552037"/>
            <a:ext cx="1068411" cy="591670"/>
          </a:xfrm>
          <a:prstGeom prst="rect">
            <a:avLst/>
          </a:prstGeom>
          <a:solidFill>
            <a:srgbClr val="0063AC"/>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04</a:t>
            </a:r>
            <a:endParaRPr lang="en-MY" b="1"/>
          </a:p>
        </p:txBody>
      </p:sp>
      <p:sp>
        <p:nvSpPr>
          <p:cNvPr id="17" name="TextBox 16">
            <a:extLst>
              <a:ext uri="{FF2B5EF4-FFF2-40B4-BE49-F238E27FC236}">
                <a16:creationId xmlns:a16="http://schemas.microsoft.com/office/drawing/2014/main" id="{9560801F-950F-3B4F-00A7-A20844600857}"/>
              </a:ext>
            </a:extLst>
          </p:cNvPr>
          <p:cNvSpPr txBox="1"/>
          <p:nvPr/>
        </p:nvSpPr>
        <p:spPr>
          <a:xfrm>
            <a:off x="1842247" y="4395835"/>
            <a:ext cx="9862788" cy="1200329"/>
          </a:xfrm>
          <a:prstGeom prst="rect">
            <a:avLst/>
          </a:prstGeom>
          <a:noFill/>
        </p:spPr>
        <p:txBody>
          <a:bodyPr wrap="square" rtlCol="0">
            <a:spAutoFit/>
          </a:bodyPr>
          <a:lstStyle/>
          <a:p>
            <a:r>
              <a:rPr lang="en-MY" sz="2400" b="1" i="0" u="none" strike="noStrike" baseline="0">
                <a:solidFill>
                  <a:srgbClr val="000000"/>
                </a:solidFill>
                <a:latin typeface="Proxima Nova" panose="020B0604020202020204" charset="0"/>
              </a:rPr>
              <a:t>Enhance Climate-Resilient and Nature Positive Systems</a:t>
            </a:r>
          </a:p>
          <a:p>
            <a:r>
              <a:rPr lang="en-US" sz="2400" b="0" i="0" u="none" strike="noStrike" baseline="0">
                <a:solidFill>
                  <a:srgbClr val="000000"/>
                </a:solidFill>
                <a:latin typeface="Proxima Nova" panose="020B0604020202020204" charset="0"/>
              </a:rPr>
              <a:t>Green growth path on market and jobs, climate change mitigation and adaptation actions, nature conservation and local economy &amp; livelihood</a:t>
            </a:r>
            <a:endParaRPr lang="en-MY" sz="2400">
              <a:latin typeface="Proxima Nova" panose="020B0604020202020204" charset="0"/>
            </a:endParaRPr>
          </a:p>
        </p:txBody>
      </p:sp>
      <p:sp>
        <p:nvSpPr>
          <p:cNvPr id="19" name="TextBox 18">
            <a:extLst>
              <a:ext uri="{FF2B5EF4-FFF2-40B4-BE49-F238E27FC236}">
                <a16:creationId xmlns:a16="http://schemas.microsoft.com/office/drawing/2014/main" id="{51DFCB5F-5FBC-D0D2-2728-24BFF826B865}"/>
              </a:ext>
            </a:extLst>
          </p:cNvPr>
          <p:cNvSpPr txBox="1"/>
          <p:nvPr/>
        </p:nvSpPr>
        <p:spPr>
          <a:xfrm>
            <a:off x="1842247" y="5816246"/>
            <a:ext cx="9862788" cy="1200329"/>
          </a:xfrm>
          <a:prstGeom prst="rect">
            <a:avLst/>
          </a:prstGeom>
          <a:noFill/>
        </p:spPr>
        <p:txBody>
          <a:bodyPr wrap="square" lIns="91440" tIns="45720" rIns="91440" bIns="45720" rtlCol="0" anchor="t">
            <a:spAutoFit/>
          </a:bodyPr>
          <a:lstStyle/>
          <a:p>
            <a:r>
              <a:rPr lang="en-US" sz="2400" b="1" i="0" u="none" strike="noStrike" baseline="0">
                <a:solidFill>
                  <a:srgbClr val="000000"/>
                </a:solidFill>
                <a:latin typeface="Proxima Nova"/>
              </a:rPr>
              <a:t>Strengthening Governance and </a:t>
            </a:r>
            <a:r>
              <a:rPr lang="en-US" sz="2400" b="1">
                <a:solidFill>
                  <a:srgbClr val="000000"/>
                </a:solidFill>
                <a:latin typeface="Proxima Nova"/>
              </a:rPr>
              <a:t>Peace</a:t>
            </a:r>
            <a:endParaRPr lang="en-MY" sz="2400">
              <a:solidFill>
                <a:srgbClr val="000000"/>
              </a:solidFill>
              <a:latin typeface="Proxima Nova"/>
            </a:endParaRPr>
          </a:p>
          <a:p>
            <a:r>
              <a:rPr lang="en-US" sz="2400">
                <a:solidFill>
                  <a:srgbClr val="000000"/>
                </a:solidFill>
                <a:latin typeface="Proxima Nova"/>
              </a:rPr>
              <a:t>Strengthening institutions, promoting just transitions, and supporting peacebuilding and community resilience activities</a:t>
            </a:r>
            <a:endParaRPr lang="en-US" sz="2400">
              <a:latin typeface="Proxima Nova"/>
              <a:ea typeface="Calibri"/>
              <a:cs typeface="Calibri"/>
            </a:endParaRPr>
          </a:p>
        </p:txBody>
      </p:sp>
      <p:sp>
        <p:nvSpPr>
          <p:cNvPr id="20" name="TextBox 19">
            <a:extLst>
              <a:ext uri="{FF2B5EF4-FFF2-40B4-BE49-F238E27FC236}">
                <a16:creationId xmlns:a16="http://schemas.microsoft.com/office/drawing/2014/main" id="{898FCEC7-DAD7-6A71-F84D-FB2EF975847A}"/>
              </a:ext>
            </a:extLst>
          </p:cNvPr>
          <p:cNvSpPr txBox="1"/>
          <p:nvPr/>
        </p:nvSpPr>
        <p:spPr>
          <a:xfrm>
            <a:off x="1842247" y="7411892"/>
            <a:ext cx="9862788" cy="830997"/>
          </a:xfrm>
          <a:prstGeom prst="rect">
            <a:avLst/>
          </a:prstGeom>
          <a:noFill/>
        </p:spPr>
        <p:txBody>
          <a:bodyPr wrap="square" lIns="91440" tIns="45720" rIns="91440" bIns="45720" rtlCol="0" anchor="t">
            <a:spAutoFit/>
          </a:bodyPr>
          <a:lstStyle/>
          <a:p>
            <a:r>
              <a:rPr lang="en-US" sz="2400" b="1" err="1">
                <a:solidFill>
                  <a:srgbClr val="000000"/>
                </a:solidFill>
                <a:latin typeface="Proxima Nova"/>
                <a:ea typeface="+mn-lt"/>
                <a:cs typeface="+mn-lt"/>
              </a:rPr>
              <a:t>Catalysing</a:t>
            </a:r>
            <a:r>
              <a:rPr lang="en-US" sz="2400" b="1">
                <a:solidFill>
                  <a:srgbClr val="000000"/>
                </a:solidFill>
                <a:latin typeface="Proxima Nova"/>
                <a:ea typeface="+mn-lt"/>
                <a:cs typeface="+mn-lt"/>
              </a:rPr>
              <a:t> SDG Impact and Financing</a:t>
            </a:r>
            <a:endParaRPr lang="en-US">
              <a:ea typeface="Calibri"/>
              <a:cs typeface="Calibri"/>
            </a:endParaRPr>
          </a:p>
          <a:p>
            <a:r>
              <a:rPr lang="en-US" sz="2400">
                <a:solidFill>
                  <a:srgbClr val="000000"/>
                </a:solidFill>
                <a:latin typeface="Proxima Nova"/>
              </a:rPr>
              <a:t>Building sustainable finance frameworks and mechanisms</a:t>
            </a:r>
            <a:endParaRPr lang="en-US" sz="2400">
              <a:latin typeface="Proxima Nova"/>
            </a:endParaRPr>
          </a:p>
        </p:txBody>
      </p:sp>
      <p:sp>
        <p:nvSpPr>
          <p:cNvPr id="21" name="Arc 20">
            <a:extLst>
              <a:ext uri="{FF2B5EF4-FFF2-40B4-BE49-F238E27FC236}">
                <a16:creationId xmlns:a16="http://schemas.microsoft.com/office/drawing/2014/main" id="{2080F254-541D-A65D-39B5-3314368D9103}"/>
              </a:ext>
            </a:extLst>
          </p:cNvPr>
          <p:cNvSpPr/>
          <p:nvPr/>
        </p:nvSpPr>
        <p:spPr>
          <a:xfrm rot="2663337">
            <a:off x="5294789" y="1002498"/>
            <a:ext cx="8559191" cy="82155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2" name="Oval 21">
            <a:extLst>
              <a:ext uri="{FF2B5EF4-FFF2-40B4-BE49-F238E27FC236}">
                <a16:creationId xmlns:a16="http://schemas.microsoft.com/office/drawing/2014/main" id="{99C9FF39-0CDE-BF67-6D5D-DB89BBF4C70E}"/>
              </a:ext>
            </a:extLst>
          </p:cNvPr>
          <p:cNvSpPr/>
          <p:nvPr/>
        </p:nvSpPr>
        <p:spPr>
          <a:xfrm>
            <a:off x="12786070" y="2806183"/>
            <a:ext cx="1105752" cy="1116144"/>
          </a:xfrm>
          <a:prstGeom prst="ellipse">
            <a:avLst/>
          </a:prstGeom>
          <a:solidFill>
            <a:srgbClr val="FFFFFF"/>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Rectangle 23">
            <a:extLst>
              <a:ext uri="{FF2B5EF4-FFF2-40B4-BE49-F238E27FC236}">
                <a16:creationId xmlns:a16="http://schemas.microsoft.com/office/drawing/2014/main" id="{0C1190C8-C982-C5FA-296E-208CB564F980}"/>
              </a:ext>
            </a:extLst>
          </p:cNvPr>
          <p:cNvSpPr/>
          <p:nvPr/>
        </p:nvSpPr>
        <p:spPr>
          <a:xfrm>
            <a:off x="13891822" y="4797182"/>
            <a:ext cx="3802224" cy="811742"/>
          </a:xfrm>
          <a:prstGeom prst="rect">
            <a:avLst/>
          </a:prstGeom>
          <a:solidFill>
            <a:srgbClr val="0063AC"/>
          </a:solidFill>
          <a:ln>
            <a:solidFill>
              <a:srgbClr val="0063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Proxima Nova" panose="020B0604020202020204" charset="0"/>
              </a:rPr>
              <a:t>Digitalization</a:t>
            </a:r>
            <a:endParaRPr lang="en-MY" sz="2000" b="1">
              <a:latin typeface="Proxima Nova" panose="020B0604020202020204" charset="0"/>
            </a:endParaRPr>
          </a:p>
        </p:txBody>
      </p:sp>
      <p:sp>
        <p:nvSpPr>
          <p:cNvPr id="25" name="Oval 24">
            <a:extLst>
              <a:ext uri="{FF2B5EF4-FFF2-40B4-BE49-F238E27FC236}">
                <a16:creationId xmlns:a16="http://schemas.microsoft.com/office/drawing/2014/main" id="{B532DEC8-A01E-457C-3B6E-12A7A279F173}"/>
              </a:ext>
            </a:extLst>
          </p:cNvPr>
          <p:cNvSpPr/>
          <p:nvPr/>
        </p:nvSpPr>
        <p:spPr>
          <a:xfrm>
            <a:off x="13072957" y="4674353"/>
            <a:ext cx="1105752" cy="1116144"/>
          </a:xfrm>
          <a:prstGeom prst="ellipse">
            <a:avLst/>
          </a:prstGeom>
          <a:solidFill>
            <a:srgbClr val="FFFFFF"/>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 name="Rectangle 25">
            <a:extLst>
              <a:ext uri="{FF2B5EF4-FFF2-40B4-BE49-F238E27FC236}">
                <a16:creationId xmlns:a16="http://schemas.microsoft.com/office/drawing/2014/main" id="{F25A0B4E-E911-74E9-BB62-219EC6104A31}"/>
              </a:ext>
            </a:extLst>
          </p:cNvPr>
          <p:cNvSpPr/>
          <p:nvPr/>
        </p:nvSpPr>
        <p:spPr>
          <a:xfrm>
            <a:off x="13612452" y="6777666"/>
            <a:ext cx="4081594" cy="811742"/>
          </a:xfrm>
          <a:prstGeom prst="rect">
            <a:avLst/>
          </a:prstGeom>
          <a:solidFill>
            <a:srgbClr val="0063AC"/>
          </a:solidFill>
          <a:ln>
            <a:solidFill>
              <a:srgbClr val="0063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Proxima Nova" panose="020B0604020202020204" charset="0"/>
              </a:rPr>
              <a:t>   Accelerator Labs: Strategic Innovation </a:t>
            </a:r>
            <a:endParaRPr lang="en-MY" sz="1600" b="1">
              <a:latin typeface="Proxima Nova" panose="020B0604020202020204" charset="0"/>
            </a:endParaRPr>
          </a:p>
        </p:txBody>
      </p:sp>
      <p:sp>
        <p:nvSpPr>
          <p:cNvPr id="27" name="Oval 26">
            <a:extLst>
              <a:ext uri="{FF2B5EF4-FFF2-40B4-BE49-F238E27FC236}">
                <a16:creationId xmlns:a16="http://schemas.microsoft.com/office/drawing/2014/main" id="{B44D28A0-8019-F997-C9A8-9506DA099884}"/>
              </a:ext>
            </a:extLst>
          </p:cNvPr>
          <p:cNvSpPr/>
          <p:nvPr/>
        </p:nvSpPr>
        <p:spPr>
          <a:xfrm>
            <a:off x="12793587" y="6654837"/>
            <a:ext cx="1105752" cy="1116144"/>
          </a:xfrm>
          <a:prstGeom prst="ellipse">
            <a:avLst/>
          </a:prstGeom>
          <a:solidFill>
            <a:srgbClr val="FFFFFF"/>
          </a:solidFill>
          <a:ln>
            <a:solidFill>
              <a:srgbClr val="046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8" name="Picture 27">
            <a:extLst>
              <a:ext uri="{FF2B5EF4-FFF2-40B4-BE49-F238E27FC236}">
                <a16:creationId xmlns:a16="http://schemas.microsoft.com/office/drawing/2014/main" id="{AF083133-AE44-5233-38D4-2C44294C4307}"/>
              </a:ext>
            </a:extLst>
          </p:cNvPr>
          <p:cNvPicPr>
            <a:picLocks noChangeAspect="1"/>
          </p:cNvPicPr>
          <p:nvPr/>
        </p:nvPicPr>
        <p:blipFill>
          <a:blip r:embed="rId4"/>
          <a:stretch>
            <a:fillRect/>
          </a:stretch>
        </p:blipFill>
        <p:spPr>
          <a:xfrm>
            <a:off x="12990727" y="3020547"/>
            <a:ext cx="696437" cy="696437"/>
          </a:xfrm>
          <a:prstGeom prst="rect">
            <a:avLst/>
          </a:prstGeom>
        </p:spPr>
      </p:pic>
      <p:pic>
        <p:nvPicPr>
          <p:cNvPr id="30" name="Picture 29" descr="A hand touching a button&#10;&#10;Description automatically generated">
            <a:extLst>
              <a:ext uri="{FF2B5EF4-FFF2-40B4-BE49-F238E27FC236}">
                <a16:creationId xmlns:a16="http://schemas.microsoft.com/office/drawing/2014/main" id="{4DD3CECF-84F0-CC6D-15F0-7747C4449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38445" y="4863014"/>
            <a:ext cx="734267" cy="734267"/>
          </a:xfrm>
          <a:prstGeom prst="rect">
            <a:avLst/>
          </a:prstGeom>
        </p:spPr>
      </p:pic>
      <p:pic>
        <p:nvPicPr>
          <p:cNvPr id="2050" name="Picture 2" descr="Accelerator Labs | United Nations Development Programme">
            <a:extLst>
              <a:ext uri="{FF2B5EF4-FFF2-40B4-BE49-F238E27FC236}">
                <a16:creationId xmlns:a16="http://schemas.microsoft.com/office/drawing/2014/main" id="{5CB35FEE-637B-3375-F6C6-5880A824ED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917" t="43859" r="11423" b="35078"/>
          <a:stretch/>
        </p:blipFill>
        <p:spPr bwMode="auto">
          <a:xfrm>
            <a:off x="12892257" y="6959239"/>
            <a:ext cx="820415" cy="562176"/>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9">
            <a:extLst>
              <a:ext uri="{FF2B5EF4-FFF2-40B4-BE49-F238E27FC236}">
                <a16:creationId xmlns:a16="http://schemas.microsoft.com/office/drawing/2014/main" id="{C07F4D71-1687-C7BF-ED95-B76BA0661A40}"/>
              </a:ext>
            </a:extLst>
          </p:cNvPr>
          <p:cNvSpPr/>
          <p:nvPr/>
        </p:nvSpPr>
        <p:spPr>
          <a:xfrm>
            <a:off x="17330542" y="203932"/>
            <a:ext cx="741050" cy="1500425"/>
          </a:xfrm>
          <a:custGeom>
            <a:avLst/>
            <a:gdLst/>
            <a:ahLst/>
            <a:cxnLst/>
            <a:rect l="l" t="t" r="r" b="b"/>
            <a:pathLst>
              <a:path w="741050" h="1500425">
                <a:moveTo>
                  <a:pt x="0" y="0"/>
                </a:moveTo>
                <a:lnTo>
                  <a:pt x="741050" y="0"/>
                </a:lnTo>
                <a:lnTo>
                  <a:pt x="741050" y="1500425"/>
                </a:lnTo>
                <a:lnTo>
                  <a:pt x="0" y="1500425"/>
                </a:lnTo>
                <a:lnTo>
                  <a:pt x="0" y="0"/>
                </a:lnTo>
                <a:close/>
              </a:path>
            </a:pathLst>
          </a:custGeom>
          <a:blipFill>
            <a:blip r:embed="rId7"/>
            <a:stretch>
              <a:fillRect/>
            </a:stretch>
          </a:blipFill>
        </p:spPr>
        <p:txBody>
          <a:bodyPr/>
          <a:lstStyle/>
          <a:p>
            <a:endParaRPr lang="en-MY"/>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3420" y="10100103"/>
            <a:ext cx="1155344" cy="224997"/>
          </a:xfrm>
          <a:custGeom>
            <a:avLst/>
            <a:gdLst/>
            <a:ahLst/>
            <a:cxnLst/>
            <a:rect l="l" t="t" r="r" b="b"/>
            <a:pathLst>
              <a:path w="1155344" h="1155344">
                <a:moveTo>
                  <a:pt x="0" y="0"/>
                </a:moveTo>
                <a:lnTo>
                  <a:pt x="1155344" y="0"/>
                </a:lnTo>
                <a:lnTo>
                  <a:pt x="1155344" y="1155345"/>
                </a:lnTo>
                <a:lnTo>
                  <a:pt x="0" y="1155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18921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26000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3079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40158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547237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54316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613957"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684748"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755539"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826330"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897121"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967912"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4038703"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109494"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7251076"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6180285" y="10096499"/>
            <a:ext cx="1050344" cy="204549"/>
          </a:xfrm>
          <a:custGeom>
            <a:avLst/>
            <a:gdLst/>
            <a:ahLst/>
            <a:cxnLst/>
            <a:rect l="l" t="t" r="r" b="b"/>
            <a:pathLst>
              <a:path w="1050344" h="1050344">
                <a:moveTo>
                  <a:pt x="0" y="0"/>
                </a:moveTo>
                <a:lnTo>
                  <a:pt x="1050344" y="0"/>
                </a:lnTo>
                <a:lnTo>
                  <a:pt x="1050344" y="1050344"/>
                </a:lnTo>
                <a:lnTo>
                  <a:pt x="0" y="105034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utoShape 6">
            <a:extLst>
              <a:ext uri="{FF2B5EF4-FFF2-40B4-BE49-F238E27FC236}">
                <a16:creationId xmlns:a16="http://schemas.microsoft.com/office/drawing/2014/main" id="{A1FA8891-BF3D-B2FA-78B4-BDE43B4FFF05}"/>
              </a:ext>
            </a:extLst>
          </p:cNvPr>
          <p:cNvSpPr/>
          <p:nvPr/>
        </p:nvSpPr>
        <p:spPr>
          <a:xfrm>
            <a:off x="1028700" y="610942"/>
            <a:ext cx="15281566" cy="0"/>
          </a:xfrm>
          <a:prstGeom prst="line">
            <a:avLst/>
          </a:prstGeom>
          <a:ln w="19050" cap="flat">
            <a:solidFill>
              <a:srgbClr val="D9D9D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22">
            <a:extLst>
              <a:ext uri="{FF2B5EF4-FFF2-40B4-BE49-F238E27FC236}">
                <a16:creationId xmlns:a16="http://schemas.microsoft.com/office/drawing/2014/main" id="{AB180A9F-E629-3FB0-C640-E3F3B3ED4BBA}"/>
              </a:ext>
            </a:extLst>
          </p:cNvPr>
          <p:cNvSpPr txBox="1"/>
          <p:nvPr/>
        </p:nvSpPr>
        <p:spPr>
          <a:xfrm>
            <a:off x="841227" y="3203794"/>
            <a:ext cx="16737385" cy="5470600"/>
          </a:xfrm>
          <a:prstGeom prst="rect">
            <a:avLst/>
          </a:prstGeom>
        </p:spPr>
        <p:txBody>
          <a:bodyPr wrap="square" lIns="0" tIns="0" rIns="0" bIns="0" rtlCol="0" anchor="t">
            <a:spAutoFit/>
          </a:bodyPr>
          <a:lstStyle/>
          <a:p>
            <a:pPr marL="0" marR="0" lvl="0" indent="0" algn="l" defTabSz="914400" rtl="0" eaLnBrk="1" fontAlgn="auto" latinLnBrk="0" hangingPunct="1">
              <a:lnSpc>
                <a:spcPts val="10920"/>
              </a:lnSpc>
              <a:spcBef>
                <a:spcPts val="0"/>
              </a:spcBef>
              <a:spcAft>
                <a:spcPts val="0"/>
              </a:spcAft>
              <a:buClrTx/>
              <a:buSzTx/>
              <a:buFontTx/>
              <a:buNone/>
              <a:tabLst/>
              <a:defRPr/>
            </a:pPr>
            <a:r>
              <a:rPr kumimoji="0" lang="en-US" sz="8000" b="1" i="0" u="none" strike="noStrike" kern="1200" cap="none" spc="0" normalizeH="0" baseline="0" noProof="0">
                <a:ln>
                  <a:noFill/>
                </a:ln>
                <a:solidFill>
                  <a:srgbClr val="FFFFFF"/>
                </a:solidFill>
                <a:effectLst/>
                <a:uLnTx/>
                <a:uFillTx/>
                <a:latin typeface="Proxima Nova"/>
                <a:ea typeface="+mn-ea"/>
                <a:cs typeface="+mn-cs"/>
              </a:rPr>
              <a:t>Introduction to Sustainable Development Goals (SDG) and SDG Progress Globally/Regionally and in Malaysia</a:t>
            </a:r>
          </a:p>
        </p:txBody>
      </p:sp>
    </p:spTree>
    <p:extLst>
      <p:ext uri="{BB962C8B-B14F-4D97-AF65-F5344CB8AC3E}">
        <p14:creationId xmlns:p14="http://schemas.microsoft.com/office/powerpoint/2010/main" val="84337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