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7" r:id="rId2"/>
    <p:sldId id="274" r:id="rId3"/>
    <p:sldId id="277" r:id="rId4"/>
    <p:sldId id="279" r:id="rId5"/>
    <p:sldId id="265" r:id="rId6"/>
  </p:sldIdLst>
  <p:sldSz cx="18288000" cy="10287000"/>
  <p:notesSz cx="6735763" cy="9866313"/>
  <p:embeddedFontLst>
    <p:embeddedFont>
      <p:font typeface="72 Black" panose="020B0A04030603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utura Ultra-Bold" panose="020B0604020202020204" charset="0"/>
      <p:regular r:id="rId13"/>
    </p:embeddedFont>
    <p:embeddedFont>
      <p:font typeface="Glacial Indifference Bold Italics" panose="020B0604020202020204" charset="0"/>
      <p:regular r:id="rId14"/>
    </p:embeddedFont>
    <p:embeddedFont>
      <p:font typeface="Helios" panose="020B0604020202020204" charset="0"/>
      <p:regular r:id="rId15"/>
    </p:embeddedFont>
    <p:embeddedFont>
      <p:font typeface="League Spartan" panose="020B0604020202020204" charset="0"/>
      <p:regular r:id="rId16"/>
    </p:embeddedFont>
    <p:embeddedFont>
      <p:font typeface="TT Hoves" panose="020B0604020202020204" charset="0"/>
      <p:regular r:id="rId17"/>
    </p:embeddedFont>
    <p:embeddedFont>
      <p:font typeface="TT Hoves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9900CC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5465" autoAdjust="0"/>
  </p:normalViewPr>
  <p:slideViewPr>
    <p:cSldViewPr>
      <p:cViewPr varScale="1">
        <p:scale>
          <a:sx n="32" d="100"/>
          <a:sy n="32" d="100"/>
        </p:scale>
        <p:origin x="1220" y="20"/>
      </p:cViewPr>
      <p:guideLst>
        <p:guide orient="horz" pos="22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00F3C-249B-44BC-922F-6735C6FEBE98}" type="datetimeFigureOut">
              <a:rPr lang="en-MY" smtClean="0"/>
              <a:t>2/8/2024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2C1AE-5FF2-4A89-9C76-6D04C824681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8408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2C1AE-5FF2-4A89-9C76-6D04C8246812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917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endParaRPr lang="en-US" dirty="0">
              <a:solidFill>
                <a:srgbClr val="000000"/>
              </a:solidFill>
              <a:latin typeface="Proxima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2C1AE-5FF2-4A89-9C76-6D04C8246812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0887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en-MY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2C1AE-5FF2-4A89-9C76-6D04C8246812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838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2C1AE-5FF2-4A89-9C76-6D04C8246812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973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2C1AE-5FF2-4A89-9C76-6D04C8246812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406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5.jpeg"/><Relationship Id="rId4" Type="http://schemas.openxmlformats.org/officeDocument/2006/relationships/image" Target="../media/image4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1483" y="-5421254"/>
            <a:ext cx="18439483" cy="18439483"/>
          </a:xfrm>
          <a:custGeom>
            <a:avLst/>
            <a:gdLst/>
            <a:ahLst/>
            <a:cxnLst/>
            <a:rect l="l" t="t" r="r" b="b"/>
            <a:pathLst>
              <a:path w="18439483" h="18439483">
                <a:moveTo>
                  <a:pt x="0" y="0"/>
                </a:moveTo>
                <a:lnTo>
                  <a:pt x="18439483" y="0"/>
                </a:lnTo>
                <a:lnTo>
                  <a:pt x="18439483" y="18439483"/>
                </a:lnTo>
                <a:lnTo>
                  <a:pt x="0" y="18439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688441">
            <a:off x="12064852" y="-3021035"/>
            <a:ext cx="10732844" cy="9941299"/>
          </a:xfrm>
          <a:custGeom>
            <a:avLst/>
            <a:gdLst/>
            <a:ahLst/>
            <a:cxnLst/>
            <a:rect l="l" t="t" r="r" b="b"/>
            <a:pathLst>
              <a:path w="10732844" h="9941299">
                <a:moveTo>
                  <a:pt x="0" y="0"/>
                </a:moveTo>
                <a:lnTo>
                  <a:pt x="10732844" y="0"/>
                </a:lnTo>
                <a:lnTo>
                  <a:pt x="10732844" y="9941298"/>
                </a:lnTo>
                <a:lnTo>
                  <a:pt x="0" y="99412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7" b="-37"/>
            </a:stretch>
          </a:blipFill>
        </p:spPr>
      </p:sp>
      <p:sp>
        <p:nvSpPr>
          <p:cNvPr id="24" name="Freeform 24"/>
          <p:cNvSpPr/>
          <p:nvPr/>
        </p:nvSpPr>
        <p:spPr>
          <a:xfrm rot="-8165854">
            <a:off x="12268654" y="8679672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37" b="-37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-1304216" y="0"/>
            <a:ext cx="1747141" cy="11328024"/>
            <a:chOff x="0" y="0"/>
            <a:chExt cx="2329521" cy="15104032"/>
          </a:xfrm>
        </p:grpSpPr>
        <p:sp>
          <p:nvSpPr>
            <p:cNvPr id="7" name="Freeform 7"/>
            <p:cNvSpPr/>
            <p:nvPr/>
          </p:nvSpPr>
          <p:spPr>
            <a:xfrm rot="-10800000" flipH="1">
              <a:off x="0" y="0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10800000" flipH="1">
              <a:off x="0" y="4315438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10800000" flipH="1">
              <a:off x="0" y="6473156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-10800000" flipH="1">
              <a:off x="0" y="8630875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rot="-10800000" flipH="1">
              <a:off x="0" y="10788594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rot="-10800000" flipH="1">
              <a:off x="0" y="12946313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 rot="-10800000" flipH="1">
              <a:off x="0" y="2157719"/>
              <a:ext cx="2329521" cy="2157719"/>
            </a:xfrm>
            <a:custGeom>
              <a:avLst/>
              <a:gdLst/>
              <a:ahLst/>
              <a:cxnLst/>
              <a:rect l="l" t="t" r="r" b="b"/>
              <a:pathLst>
                <a:path w="2329521" h="2157719">
                  <a:moveTo>
                    <a:pt x="2329521" y="0"/>
                  </a:moveTo>
                  <a:lnTo>
                    <a:pt x="0" y="0"/>
                  </a:lnTo>
                  <a:lnTo>
                    <a:pt x="0" y="2157719"/>
                  </a:lnTo>
                  <a:lnTo>
                    <a:pt x="2329521" y="2157719"/>
                  </a:lnTo>
                  <a:lnTo>
                    <a:pt x="232952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126" r="-126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1456898" y="2589116"/>
            <a:ext cx="9049257" cy="3464243"/>
            <a:chOff x="0" y="0"/>
            <a:chExt cx="12065676" cy="461899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3911389"/>
              <a:ext cx="12065676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9"/>
                </a:lnSpc>
              </a:pPr>
              <a:r>
                <a:rPr lang="en-US" sz="3199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Sesi 2 - 2.00pm - 3.30pm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0"/>
              <a:ext cx="12065676" cy="3657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4500" dirty="0" err="1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Peranan</a:t>
              </a:r>
              <a:r>
                <a:rPr lang="en-US" sz="4500" dirty="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&amp; </a:t>
              </a:r>
              <a:r>
                <a:rPr lang="en-US" sz="4500" dirty="0" err="1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Tanggungjawab</a:t>
              </a:r>
              <a:r>
                <a:rPr lang="en-US" sz="4500" dirty="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500" dirty="0" err="1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Akauntan</a:t>
              </a:r>
              <a:r>
                <a:rPr lang="en-US" sz="4500" dirty="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Sektor </a:t>
              </a:r>
              <a:r>
                <a:rPr lang="en-US" sz="4500" dirty="0" err="1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Awam</a:t>
              </a:r>
              <a:r>
                <a:rPr lang="en-US" sz="4500" dirty="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500" dirty="0" err="1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dalam</a:t>
              </a:r>
              <a:r>
                <a:rPr lang="en-US" sz="4500" dirty="0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500" dirty="0" err="1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Mencapai</a:t>
              </a:r>
              <a:r>
                <a:rPr lang="en-US" sz="4500" dirty="0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500" dirty="0" err="1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Matlamat</a:t>
              </a:r>
              <a:r>
                <a:rPr lang="en-US" sz="4500" dirty="0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  <a:r>
                <a:rPr lang="en-US" sz="4500" dirty="0" err="1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Kemampanan</a:t>
              </a:r>
              <a:r>
                <a:rPr lang="en-US" sz="4500" dirty="0">
                  <a:solidFill>
                    <a:srgbClr val="A20E20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52600" y="474669"/>
            <a:ext cx="14365735" cy="1326433"/>
            <a:chOff x="-309172" y="88752"/>
            <a:chExt cx="19154313" cy="1768578"/>
          </a:xfrm>
          <a:solidFill>
            <a:schemeClr val="bg1">
              <a:alpha val="38000"/>
            </a:schemeClr>
          </a:solidFill>
        </p:grpSpPr>
        <p:sp>
          <p:nvSpPr>
            <p:cNvPr id="20" name="TextBox 20"/>
            <p:cNvSpPr txBox="1"/>
            <p:nvPr/>
          </p:nvSpPr>
          <p:spPr>
            <a:xfrm>
              <a:off x="-309172" y="88752"/>
              <a:ext cx="19154313" cy="1768578"/>
            </a:xfrm>
            <a:prstGeom prst="rect">
              <a:avLst/>
            </a:prstGeom>
            <a:solidFill>
              <a:schemeClr val="bg1">
                <a:alpha val="71000"/>
              </a:schemeClr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03"/>
                </a:lnSpc>
              </a:pPr>
              <a:endParaRPr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558476" y="1411627"/>
              <a:ext cx="6089774" cy="30357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5"/>
                </a:lnSpc>
              </a:pPr>
              <a:r>
                <a:rPr lang="en-US" sz="1705">
                  <a:solidFill>
                    <a:srgbClr val="8F000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Integrity .  Trustworthy .  Sustainability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296197" y="879148"/>
              <a:ext cx="14681278" cy="436044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9"/>
                </a:lnSpc>
              </a:pPr>
              <a:r>
                <a:rPr lang="en-US" sz="2427" spc="383" dirty="0">
                  <a:solidFill>
                    <a:srgbClr val="08084D"/>
                  </a:solidFill>
                  <a:latin typeface="Glacial Indifference Bold Italics"/>
                  <a:ea typeface="Glacial Indifference Bold Italics"/>
                  <a:cs typeface="Glacial Indifference Bold Italics"/>
                  <a:sym typeface="Glacial Indifference Bold Italics"/>
                </a:rPr>
                <a:t>(NATIONAL PUBLIC SECTOR ACCOUNTANTS CONFERENCE)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92199" y="327516"/>
              <a:ext cx="17622328" cy="517130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4"/>
                </a:lnSpc>
              </a:pPr>
              <a:r>
                <a:rPr lang="en-US" sz="2912" spc="459" dirty="0">
                  <a:solidFill>
                    <a:srgbClr val="08084D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PERSIDANGAN AKAUNTAN SEKTOR AWAM KALI KE-31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023645" y="5664012"/>
            <a:ext cx="1907342" cy="565360"/>
            <a:chOff x="0" y="0"/>
            <a:chExt cx="2543123" cy="753813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487465" cy="740596"/>
              <a:chOff x="0" y="0"/>
              <a:chExt cx="491351" cy="14629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5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0" y="76057"/>
              <a:ext cx="2543123" cy="677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59"/>
                </a:lnSpc>
              </a:pPr>
              <a:r>
                <a:rPr lang="en-US" sz="999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FDB5E82-421D-BF5D-46A1-AC99286F1C65}"/>
              </a:ext>
            </a:extLst>
          </p:cNvPr>
          <p:cNvGrpSpPr/>
          <p:nvPr/>
        </p:nvGrpSpPr>
        <p:grpSpPr>
          <a:xfrm>
            <a:off x="856727" y="7007184"/>
            <a:ext cx="9666632" cy="1947653"/>
            <a:chOff x="2110772" y="7897045"/>
            <a:chExt cx="6744741" cy="1947653"/>
          </a:xfrm>
        </p:grpSpPr>
        <p:sp>
          <p:nvSpPr>
            <p:cNvPr id="31" name="TextBox 31"/>
            <p:cNvSpPr txBox="1"/>
            <p:nvPr/>
          </p:nvSpPr>
          <p:spPr>
            <a:xfrm>
              <a:off x="2110772" y="7897045"/>
              <a:ext cx="6744741" cy="145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US" sz="4200" dirty="0">
                  <a:solidFill>
                    <a:srgbClr val="2A2E3A"/>
                  </a:solidFill>
                  <a:latin typeface="TT Hoves Bold"/>
                  <a:ea typeface="TT Hoves Bold"/>
                  <a:cs typeface="TT Hoves Bold"/>
                  <a:sym typeface="TT Hoves Bold"/>
                </a:rPr>
                <a:t>DR. AHMAD SHUKRI BIN ABDUL GANI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903450" y="8566335"/>
              <a:ext cx="4998885" cy="1278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2800" b="1" dirty="0">
                  <a:solidFill>
                    <a:srgbClr val="2A2E3A"/>
                  </a:solidFill>
                  <a:latin typeface="TT Hoves"/>
                  <a:ea typeface="TT Hoves"/>
                  <a:cs typeface="TT Hoves"/>
                  <a:sym typeface="TT Hoves"/>
                </a:rPr>
                <a:t>INSTITUT PERAKAUNAN NEGARA</a:t>
              </a:r>
            </a:p>
            <a:p>
              <a:pPr algn="ctr">
                <a:lnSpc>
                  <a:spcPts val="5320"/>
                </a:lnSpc>
              </a:pPr>
              <a:r>
                <a:rPr lang="en-US" sz="2800" b="1" dirty="0">
                  <a:solidFill>
                    <a:srgbClr val="2A2E3A"/>
                  </a:solidFill>
                  <a:latin typeface="TT Hoves"/>
                  <a:ea typeface="TT Hoves"/>
                  <a:cs typeface="TT Hoves"/>
                  <a:sym typeface="TT Hoves"/>
                </a:rPr>
                <a:t>JABATAN AKAUNTAN NEGARA MALAYSIA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19B390-ECD9-F255-A48A-07880A787AC7}"/>
              </a:ext>
            </a:extLst>
          </p:cNvPr>
          <p:cNvGrpSpPr/>
          <p:nvPr/>
        </p:nvGrpSpPr>
        <p:grpSpPr>
          <a:xfrm>
            <a:off x="10523359" y="1949613"/>
            <a:ext cx="6907914" cy="6907914"/>
            <a:chOff x="10523359" y="1949613"/>
            <a:chExt cx="6907914" cy="6907914"/>
          </a:xfrm>
        </p:grpSpPr>
        <p:grpSp>
          <p:nvGrpSpPr>
            <p:cNvPr id="4" name="Group 4"/>
            <p:cNvGrpSpPr/>
            <p:nvPr/>
          </p:nvGrpSpPr>
          <p:grpSpPr>
            <a:xfrm>
              <a:off x="10523359" y="1949613"/>
              <a:ext cx="6907914" cy="6907914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19050" cap="sq">
                <a:solidFill>
                  <a:srgbClr val="FF9500"/>
                </a:solidFill>
                <a:prstDash val="solid"/>
                <a:miter/>
              </a:ln>
            </p:spPr>
          </p:sp>
        </p:grp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85FC43C1-985A-FA40-2828-7D5554221E7C}"/>
                </a:ext>
              </a:extLst>
            </p:cNvPr>
            <p:cNvSpPr/>
            <p:nvPr/>
          </p:nvSpPr>
          <p:spPr>
            <a:xfrm>
              <a:off x="12725400" y="4151619"/>
              <a:ext cx="2514600" cy="2226265"/>
            </a:xfrm>
            <a:prstGeom prst="flowChartConnector">
              <a:avLst/>
            </a:prstGeom>
            <a:gradFill flip="none" rotWithShape="1">
              <a:gsLst>
                <a:gs pos="45000">
                  <a:schemeClr val="accent6">
                    <a:lumMod val="60000"/>
                    <a:lumOff val="40000"/>
                  </a:schemeClr>
                </a:gs>
                <a:gs pos="69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  <p:sp>
        <p:nvSpPr>
          <p:cNvPr id="37" name="TextBox 30">
            <a:extLst>
              <a:ext uri="{FF2B5EF4-FFF2-40B4-BE49-F238E27FC236}">
                <a16:creationId xmlns:a16="http://schemas.microsoft.com/office/drawing/2014/main" id="{47D6DBFA-0EC2-08FA-57A3-2595C27D3DE7}"/>
              </a:ext>
            </a:extLst>
          </p:cNvPr>
          <p:cNvSpPr txBox="1"/>
          <p:nvPr/>
        </p:nvSpPr>
        <p:spPr>
          <a:xfrm>
            <a:off x="1618696" y="9708215"/>
            <a:ext cx="8457366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 dirty="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Journey to a Greener Future">
            <a:extLst>
              <a:ext uri="{FF2B5EF4-FFF2-40B4-BE49-F238E27FC236}">
                <a16:creationId xmlns:a16="http://schemas.microsoft.com/office/drawing/2014/main" id="{4DF796CE-025A-4624-9547-EDC281307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585481"/>
            <a:ext cx="4582458" cy="326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/>
          <p:nvPr/>
        </p:nvGrpSpPr>
        <p:grpSpPr>
          <a:xfrm>
            <a:off x="0" y="375066"/>
            <a:ext cx="8514087" cy="1246496"/>
            <a:chOff x="0" y="0"/>
            <a:chExt cx="11352116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9" name="Freeform 9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37" b="-3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551850" y="9390002"/>
            <a:ext cx="52103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2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78852" y="351092"/>
            <a:ext cx="1270470" cy="1270470"/>
            <a:chOff x="0" y="0"/>
            <a:chExt cx="1693959" cy="1693959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3778DB5-1F9B-55AD-C254-F6489A4F20D2}"/>
              </a:ext>
            </a:extLst>
          </p:cNvPr>
          <p:cNvSpPr/>
          <p:nvPr/>
        </p:nvSpPr>
        <p:spPr>
          <a:xfrm>
            <a:off x="8229600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B247BE17-C532-5DB8-3071-6F2D0A52F5F6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 dirty="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C90F1B-97F0-4086-AFC4-AF887EAB0393}"/>
              </a:ext>
            </a:extLst>
          </p:cNvPr>
          <p:cNvSpPr txBox="1"/>
          <p:nvPr/>
        </p:nvSpPr>
        <p:spPr>
          <a:xfrm>
            <a:off x="491864" y="541796"/>
            <a:ext cx="7379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T Hoves Bold"/>
                <a:ea typeface="TT Hoves Bold"/>
                <a:cs typeface="TT Hoves Bold"/>
                <a:sym typeface="TT Hoves Bold"/>
              </a:rPr>
              <a:t>PERANAN &amp; TANGGUNGJAWAB AKAUNTAN SEKTOR AWAM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F32310-BA35-4D9D-A424-37AFB0419A7D}"/>
              </a:ext>
            </a:extLst>
          </p:cNvPr>
          <p:cNvSpPr txBox="1"/>
          <p:nvPr/>
        </p:nvSpPr>
        <p:spPr>
          <a:xfrm>
            <a:off x="3266216" y="3941470"/>
            <a:ext cx="2611568" cy="1938992"/>
          </a:xfrm>
          <a:prstGeom prst="rect">
            <a:avLst/>
          </a:prstGeom>
          <a:noFill/>
          <a:ln w="57150">
            <a:solidFill>
              <a:srgbClr val="9A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>
                <a:solidFill>
                  <a:srgbClr val="C00000"/>
                </a:solidFill>
              </a:rPr>
              <a:t>WHY THE PUBLIC SECTOR MUST TAKE THE LEAD IN SUSTAINABILITY REPORTING?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929290-3210-4F5E-A487-4893FA3D9FE7}"/>
              </a:ext>
            </a:extLst>
          </p:cNvPr>
          <p:cNvSpPr/>
          <p:nvPr/>
        </p:nvSpPr>
        <p:spPr>
          <a:xfrm>
            <a:off x="5714778" y="4942783"/>
            <a:ext cx="2967990" cy="151409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solidFill>
                  <a:schemeClr val="bg1"/>
                </a:solidFill>
              </a:rPr>
              <a:t>POLICY &amp; REGULATORY SOLUTION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7D12674-83C0-4024-8F52-54971F5B4766}"/>
              </a:ext>
            </a:extLst>
          </p:cNvPr>
          <p:cNvSpPr/>
          <p:nvPr/>
        </p:nvSpPr>
        <p:spPr>
          <a:xfrm>
            <a:off x="413487" y="4942783"/>
            <a:ext cx="2967990" cy="151409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b="1" dirty="0">
                <a:solidFill>
                  <a:schemeClr val="tx1"/>
                </a:solidFill>
              </a:rPr>
              <a:t>VAST ASSETS &amp; RESOURCES CONTROLLED BY GOVERNMENTS</a:t>
            </a: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DACEFDEF-C0BB-445F-AFF8-21325FE05D26}"/>
              </a:ext>
            </a:extLst>
          </p:cNvPr>
          <p:cNvSpPr txBox="1"/>
          <p:nvPr/>
        </p:nvSpPr>
        <p:spPr>
          <a:xfrm>
            <a:off x="9281965" y="707379"/>
            <a:ext cx="900603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>
                <a:solidFill>
                  <a:srgbClr val="020200"/>
                </a:solidFill>
                <a:latin typeface="TT Hoves Bold"/>
                <a:ea typeface="TT Hoves Bold"/>
                <a:cs typeface="TT Hoves Bold"/>
                <a:sym typeface="TT Hoves Bold"/>
              </a:rPr>
              <a:t>INTRODUCTION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90688F-2D1A-4F57-BBC9-87892AF87346}"/>
              </a:ext>
            </a:extLst>
          </p:cNvPr>
          <p:cNvSpPr txBox="1"/>
          <p:nvPr/>
        </p:nvSpPr>
        <p:spPr>
          <a:xfrm>
            <a:off x="3266215" y="2342971"/>
            <a:ext cx="11973755" cy="1200329"/>
          </a:xfrm>
          <a:prstGeom prst="rect">
            <a:avLst/>
          </a:prstGeom>
          <a:noFill/>
          <a:ln w="57150">
            <a:solidFill>
              <a:srgbClr val="339933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MY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PUBLIC SECTOR NEEDS TO BE OUT IN FRONT IN THE JOURNEY TOWARD </a:t>
            </a:r>
            <a:r>
              <a:rPr lang="en-MY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SUSTAINABILITY REPORTING</a:t>
            </a:r>
            <a:endParaRPr lang="en-MY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59F116-CA18-4288-93A9-13C39FFAE486}"/>
              </a:ext>
            </a:extLst>
          </p:cNvPr>
          <p:cNvSpPr txBox="1"/>
          <p:nvPr/>
        </p:nvSpPr>
        <p:spPr>
          <a:xfrm>
            <a:off x="12412240" y="7638284"/>
            <a:ext cx="2181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200" b="1" dirty="0">
                <a:latin typeface="72 Black" panose="020B0A04030603020204" pitchFamily="34" charset="0"/>
                <a:cs typeface="72 Black" panose="020B0A04030603020204" pitchFamily="34" charset="0"/>
              </a:rPr>
              <a:t>AGENDA</a:t>
            </a:r>
          </a:p>
          <a:p>
            <a:r>
              <a:rPr lang="en-MY" sz="6000" b="1" dirty="0">
                <a:latin typeface="72 Black" panose="020B0A04030603020204" pitchFamily="34" charset="0"/>
                <a:cs typeface="72 Black" panose="020B0A04030603020204" pitchFamily="34" charset="0"/>
              </a:rPr>
              <a:t>2030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7F0B9-7A08-4795-B33C-13034A1AAA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1644" y="6940783"/>
            <a:ext cx="2251081" cy="931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D60A4E-C065-4FDE-AE92-A0B3055999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16447" y="6940783"/>
            <a:ext cx="2463927" cy="2432175"/>
          </a:xfrm>
          <a:prstGeom prst="rect">
            <a:avLst/>
          </a:prstGeom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3D88C963-E810-4AE1-A0EC-7E690D124C3E}"/>
              </a:ext>
            </a:extLst>
          </p:cNvPr>
          <p:cNvSpPr/>
          <p:nvPr/>
        </p:nvSpPr>
        <p:spPr>
          <a:xfrm>
            <a:off x="11312201" y="6764707"/>
            <a:ext cx="657126" cy="1392298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5A3330-27DE-45C5-8E23-CC8A88E5610F}"/>
              </a:ext>
            </a:extLst>
          </p:cNvPr>
          <p:cNvGrpSpPr/>
          <p:nvPr/>
        </p:nvGrpSpPr>
        <p:grpSpPr>
          <a:xfrm flipH="1">
            <a:off x="2027682" y="6973162"/>
            <a:ext cx="455801" cy="472547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673B294-B614-411C-BB9E-45F516F27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/>
            </a:p>
          </p:txBody>
        </p:sp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0414D586-96C9-47A5-BE17-DCB0AB8740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35112BA-511C-4B1E-B565-FA339EECF41F}"/>
              </a:ext>
            </a:extLst>
          </p:cNvPr>
          <p:cNvSpPr txBox="1"/>
          <p:nvPr/>
        </p:nvSpPr>
        <p:spPr>
          <a:xfrm>
            <a:off x="980174" y="7554611"/>
            <a:ext cx="2525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PHYSICAL </a:t>
            </a:r>
          </a:p>
          <a:p>
            <a:pPr algn="ctr"/>
            <a:r>
              <a:rPr lang="en-MY" sz="2400" b="1" dirty="0"/>
              <a:t>INFRASTRUCTURE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919175-A49A-4528-B47C-EF8F3639D48E}"/>
              </a:ext>
            </a:extLst>
          </p:cNvPr>
          <p:cNvGrpSpPr/>
          <p:nvPr/>
        </p:nvGrpSpPr>
        <p:grpSpPr>
          <a:xfrm flipH="1">
            <a:off x="3373528" y="8247725"/>
            <a:ext cx="455801" cy="472547"/>
            <a:chOff x="2138511" y="2464802"/>
            <a:chExt cx="354012" cy="352956"/>
          </a:xfrm>
          <a:solidFill>
            <a:schemeClr val="accent6">
              <a:lumMod val="75000"/>
            </a:schemeClr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33FA7DD-563F-497F-AEF0-E91962521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/>
            </a:p>
          </p:txBody>
        </p:sp>
        <p:sp>
          <p:nvSpPr>
            <p:cNvPr id="35" name="Freeform 69">
              <a:extLst>
                <a:ext uri="{FF2B5EF4-FFF2-40B4-BE49-F238E27FC236}">
                  <a16:creationId xmlns:a16="http://schemas.microsoft.com/office/drawing/2014/main" id="{E89962CA-FD8D-4AF9-B3E5-7DF34E1439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08E1B32-097F-4CBA-9AFA-EBCA15F65BB5}"/>
              </a:ext>
            </a:extLst>
          </p:cNvPr>
          <p:cNvSpPr txBox="1"/>
          <p:nvPr/>
        </p:nvSpPr>
        <p:spPr>
          <a:xfrm>
            <a:off x="5638800" y="7539839"/>
            <a:ext cx="2525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NON-RENEWABLE RESOURCES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E8D987F-CD74-4965-85B0-11230FCA291D}"/>
              </a:ext>
            </a:extLst>
          </p:cNvPr>
          <p:cNvGrpSpPr/>
          <p:nvPr/>
        </p:nvGrpSpPr>
        <p:grpSpPr>
          <a:xfrm flipH="1">
            <a:off x="6746387" y="6972300"/>
            <a:ext cx="455801" cy="472547"/>
            <a:chOff x="2138511" y="2464802"/>
            <a:chExt cx="354012" cy="352956"/>
          </a:xfrm>
          <a:solidFill>
            <a:srgbClr val="9900CC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6381899-94A0-40E9-8968-21B37E8AF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/>
            </a:p>
          </p:txBody>
        </p:sp>
        <p:sp>
          <p:nvSpPr>
            <p:cNvPr id="39" name="Freeform 69">
              <a:extLst>
                <a:ext uri="{FF2B5EF4-FFF2-40B4-BE49-F238E27FC236}">
                  <a16:creationId xmlns:a16="http://schemas.microsoft.com/office/drawing/2014/main" id="{170630C7-223D-40FB-8AA2-68B1DF6FB1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1777ECC-7257-42B4-9705-41CC2111BBFE}"/>
              </a:ext>
            </a:extLst>
          </p:cNvPr>
          <p:cNvSpPr txBox="1"/>
          <p:nvPr/>
        </p:nvSpPr>
        <p:spPr>
          <a:xfrm>
            <a:off x="4499976" y="8859446"/>
            <a:ext cx="225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RARE EARTH ELEMENTS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D02AE93-C169-4042-8058-61D836ABECE9}"/>
              </a:ext>
            </a:extLst>
          </p:cNvPr>
          <p:cNvGrpSpPr/>
          <p:nvPr/>
        </p:nvGrpSpPr>
        <p:grpSpPr>
          <a:xfrm flipH="1">
            <a:off x="5384784" y="8238853"/>
            <a:ext cx="455801" cy="472547"/>
            <a:chOff x="2138511" y="2464802"/>
            <a:chExt cx="354012" cy="352956"/>
          </a:xfrm>
          <a:solidFill>
            <a:srgbClr val="339933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83A12F2-BD1A-416B-845F-6C71861A2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/>
            </a:p>
          </p:txBody>
        </p:sp>
        <p:sp>
          <p:nvSpPr>
            <p:cNvPr id="43" name="Freeform 69">
              <a:extLst>
                <a:ext uri="{FF2B5EF4-FFF2-40B4-BE49-F238E27FC236}">
                  <a16:creationId xmlns:a16="http://schemas.microsoft.com/office/drawing/2014/main" id="{21BCBCD7-56EB-47D1-B97E-8884BE024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5AC59E2-B989-43CD-BE41-D4B5D78DC45D}"/>
              </a:ext>
            </a:extLst>
          </p:cNvPr>
          <p:cNvSpPr txBox="1"/>
          <p:nvPr/>
        </p:nvSpPr>
        <p:spPr>
          <a:xfrm>
            <a:off x="3489919" y="7566017"/>
            <a:ext cx="225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WATER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8A52A8-DD57-4298-9662-E296DA4EF441}"/>
              </a:ext>
            </a:extLst>
          </p:cNvPr>
          <p:cNvGrpSpPr/>
          <p:nvPr/>
        </p:nvGrpSpPr>
        <p:grpSpPr>
          <a:xfrm flipH="1">
            <a:off x="4382403" y="7000580"/>
            <a:ext cx="455801" cy="472547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2E8A4D4-A007-4449-B1FB-05B1806C6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/>
            </a:p>
          </p:txBody>
        </p:sp>
        <p:sp>
          <p:nvSpPr>
            <p:cNvPr id="47" name="Freeform 69">
              <a:extLst>
                <a:ext uri="{FF2B5EF4-FFF2-40B4-BE49-F238E27FC236}">
                  <a16:creationId xmlns:a16="http://schemas.microsoft.com/office/drawing/2014/main" id="{64E838BB-297D-4401-8EB1-E68E2F3F3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200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1124ABC-44F0-42CA-842C-E4FE77DC625C}"/>
              </a:ext>
            </a:extLst>
          </p:cNvPr>
          <p:cNvSpPr txBox="1"/>
          <p:nvPr/>
        </p:nvSpPr>
        <p:spPr>
          <a:xfrm>
            <a:off x="2475886" y="8853323"/>
            <a:ext cx="2251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/>
              <a:t>NATURAL </a:t>
            </a:r>
          </a:p>
          <a:p>
            <a:pPr algn="ctr"/>
            <a:r>
              <a:rPr lang="en-MY" sz="2400" b="1" dirty="0"/>
              <a:t>ASSETS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2F2FF2-207F-4774-83DB-24037C82D920}"/>
              </a:ext>
            </a:extLst>
          </p:cNvPr>
          <p:cNvSpPr txBox="1"/>
          <p:nvPr/>
        </p:nvSpPr>
        <p:spPr>
          <a:xfrm>
            <a:off x="10678993" y="5097686"/>
            <a:ext cx="115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/>
              <a:t>YEARS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4666730-0F97-4AF7-A5DE-C17906151B5A}"/>
              </a:ext>
            </a:extLst>
          </p:cNvPr>
          <p:cNvSpPr/>
          <p:nvPr/>
        </p:nvSpPr>
        <p:spPr>
          <a:xfrm>
            <a:off x="9884513" y="4703933"/>
            <a:ext cx="2004425" cy="1463448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39AC457-8458-4F7E-8670-4F52150B2C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54131" y="4152900"/>
            <a:ext cx="1289116" cy="12446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B546973-A537-4B8B-B33E-C9364D0A8E97}"/>
              </a:ext>
            </a:extLst>
          </p:cNvPr>
          <p:cNvSpPr txBox="1"/>
          <p:nvPr/>
        </p:nvSpPr>
        <p:spPr>
          <a:xfrm>
            <a:off x="10002557" y="4690559"/>
            <a:ext cx="788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ABE802-3FFB-4697-8CDB-CD80CE9F1F84}"/>
              </a:ext>
            </a:extLst>
          </p:cNvPr>
          <p:cNvSpPr txBox="1"/>
          <p:nvPr/>
        </p:nvSpPr>
        <p:spPr>
          <a:xfrm>
            <a:off x="10330423" y="5924252"/>
            <a:ext cx="11335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M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GO</a:t>
            </a:r>
          </a:p>
        </p:txBody>
      </p:sp>
    </p:spTree>
    <p:extLst>
      <p:ext uri="{BB962C8B-B14F-4D97-AF65-F5344CB8AC3E}">
        <p14:creationId xmlns:p14="http://schemas.microsoft.com/office/powerpoint/2010/main" val="42255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375066"/>
            <a:ext cx="8514087" cy="1246496"/>
            <a:chOff x="0" y="0"/>
            <a:chExt cx="11352116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6" name="TextBox 6"/>
          <p:cNvSpPr txBox="1"/>
          <p:nvPr/>
        </p:nvSpPr>
        <p:spPr>
          <a:xfrm>
            <a:off x="1981200" y="2555331"/>
            <a:ext cx="5665836" cy="466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>
                <a:solidFill>
                  <a:srgbClr val="020200"/>
                </a:solidFill>
                <a:latin typeface="TT Hoves Bold"/>
                <a:ea typeface="TT Hoves Bold"/>
                <a:cs typeface="TT Hoves Bold"/>
                <a:sym typeface="TT Hoves Bold"/>
              </a:rPr>
              <a:t>CRITICAL SUCCESS FACTORS</a:t>
            </a:r>
          </a:p>
        </p:txBody>
      </p:sp>
      <p:sp>
        <p:nvSpPr>
          <p:cNvPr id="9" name="Freeform 9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7" b="-3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551850" y="9390002"/>
            <a:ext cx="52103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3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78852" y="351092"/>
            <a:ext cx="1270470" cy="1270470"/>
            <a:chOff x="0" y="0"/>
            <a:chExt cx="1693959" cy="1693959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3778DB5-1F9B-55AD-C254-F6489A4F20D2}"/>
              </a:ext>
            </a:extLst>
          </p:cNvPr>
          <p:cNvSpPr/>
          <p:nvPr/>
        </p:nvSpPr>
        <p:spPr>
          <a:xfrm>
            <a:off x="8229600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B247BE17-C532-5DB8-3071-6F2D0A52F5F6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 dirty="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E8542A8-7D37-4825-8B86-9CFC34F1B6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018184"/>
            <a:ext cx="4419600" cy="54683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DC94EC-E3A5-4BE4-995E-AD73BE6D8461}"/>
              </a:ext>
            </a:extLst>
          </p:cNvPr>
          <p:cNvSpPr txBox="1"/>
          <p:nvPr/>
        </p:nvSpPr>
        <p:spPr>
          <a:xfrm>
            <a:off x="563848" y="3234598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MY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 NEW PROCESSES AND CONTROLS THAT INTERFACE IN EXISTING SYSTEMS &amp; DATA SOURCES</a:t>
            </a:r>
            <a:endParaRPr lang="en-MY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C90F1B-97F0-4086-AFC4-AF887EAB0393}"/>
              </a:ext>
            </a:extLst>
          </p:cNvPr>
          <p:cNvSpPr txBox="1"/>
          <p:nvPr/>
        </p:nvSpPr>
        <p:spPr>
          <a:xfrm>
            <a:off x="491864" y="541796"/>
            <a:ext cx="7379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T Hoves Bold"/>
                <a:ea typeface="TT Hoves Bold"/>
                <a:cs typeface="TT Hoves Bold"/>
                <a:sym typeface="TT Hoves Bold"/>
              </a:rPr>
              <a:t>PERANAN &amp; TANGGUNGJAWAB AKAUNTAN SEKTOR AWAM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FD74F0-9C77-4EC9-BFBF-3865C3375ACC}"/>
              </a:ext>
            </a:extLst>
          </p:cNvPr>
          <p:cNvSpPr/>
          <p:nvPr/>
        </p:nvSpPr>
        <p:spPr>
          <a:xfrm>
            <a:off x="8345374" y="3298731"/>
            <a:ext cx="697082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Proxima-light"/>
              </a:rPr>
              <a:t>LACK OF ON THE IMPACT OF AND NEED FOR THE ADOPTION OF ESG PRACTICES.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Proxima-light"/>
              </a:rPr>
              <a:t>DIFFICULTY IN UNDERSTANDING, QUANTIFYING, AND MANAGING ESG RISKS. 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Proxima-light"/>
              </a:rPr>
              <a:t>ADOPTING ESG PRACTICES CAN BE COSTLY.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Proxima-light"/>
              </a:rPr>
              <a:t>ESG PRACTICES CAN BE COMPLEX AND TIME-CONSUMING TO IMPLEMENT. 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Proxima-light"/>
              </a:rPr>
              <a:t>LACK OF EXPERTISE AND RESOURCES TO ADOPT ESG PRACTICES.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Proxima-light"/>
              </a:rPr>
              <a:t>RESISTANCE FROM STAKEHOLDERS.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Proxima-light"/>
              </a:rPr>
              <a:t>LIMITED DEMAND FOR ESG PRODUCTS AND SERVICES IN MALAYSIA.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Proxima-light"/>
              </a:rPr>
              <a:t>COMPETING REPORTING STANDARDS AND FRAMEWORKS.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Proxima-light"/>
              </a:rPr>
              <a:t>QUICK CHANGING INTERNATIONAL STANDARDS.</a:t>
            </a:r>
            <a:endParaRPr lang="en-US" sz="2400" b="1" i="0" dirty="0">
              <a:solidFill>
                <a:srgbClr val="C00000"/>
              </a:solidFill>
              <a:effectLst/>
              <a:latin typeface="Proxima-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2164BB-9A8F-4BFD-9D31-1C6E7F761316}"/>
              </a:ext>
            </a:extLst>
          </p:cNvPr>
          <p:cNvSpPr/>
          <p:nvPr/>
        </p:nvSpPr>
        <p:spPr>
          <a:xfrm>
            <a:off x="5479943" y="6158545"/>
            <a:ext cx="2523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400" b="1" dirty="0">
                <a:solidFill>
                  <a:schemeClr val="tx2">
                    <a:lumMod val="50000"/>
                  </a:schemeClr>
                </a:solidFill>
              </a:rPr>
              <a:t>THE RELIABILITY &amp; AVAILABILITY OF COMPREHENSIVE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6656E-D6C4-480E-A3EE-33E2B021808A}"/>
              </a:ext>
            </a:extLst>
          </p:cNvPr>
          <p:cNvSpPr/>
          <p:nvPr/>
        </p:nvSpPr>
        <p:spPr>
          <a:xfrm>
            <a:off x="563848" y="6943375"/>
            <a:ext cx="197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400" b="1" dirty="0">
                <a:solidFill>
                  <a:schemeClr val="accent1">
                    <a:lumMod val="75000"/>
                  </a:schemeClr>
                </a:solidFill>
              </a:rPr>
              <a:t>EFFECTIVE GOVERNANCE MODELS </a:t>
            </a:r>
            <a:endParaRPr lang="en-MY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6D2A93DC-96DE-4EC7-A13D-0FBE8391E617}"/>
              </a:ext>
            </a:extLst>
          </p:cNvPr>
          <p:cNvSpPr txBox="1"/>
          <p:nvPr/>
        </p:nvSpPr>
        <p:spPr>
          <a:xfrm>
            <a:off x="9020600" y="2555331"/>
            <a:ext cx="5665836" cy="466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T Hoves Bold"/>
                <a:ea typeface="TT Hoves Bold"/>
                <a:cs typeface="TT Hoves Bold"/>
                <a:sym typeface="TT Hoves Bold"/>
              </a:rPr>
              <a:t>ISSUES AND CHALLENGES</a:t>
            </a: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979036F6-0F6D-4464-8ECE-73914AA3193B}"/>
              </a:ext>
            </a:extLst>
          </p:cNvPr>
          <p:cNvSpPr txBox="1"/>
          <p:nvPr/>
        </p:nvSpPr>
        <p:spPr>
          <a:xfrm>
            <a:off x="9281965" y="707379"/>
            <a:ext cx="9006035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>
                <a:solidFill>
                  <a:srgbClr val="020200"/>
                </a:solidFill>
                <a:latin typeface="TT Hoves Bold"/>
                <a:ea typeface="TT Hoves Bold"/>
                <a:cs typeface="TT Hoves Bold"/>
                <a:sym typeface="TT Hoves Bold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54766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375066"/>
            <a:ext cx="8514087" cy="1246496"/>
            <a:chOff x="0" y="0"/>
            <a:chExt cx="11352116" cy="16619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352149" cy="1662049"/>
            </a:xfrm>
            <a:custGeom>
              <a:avLst/>
              <a:gdLst/>
              <a:ahLst/>
              <a:cxnLst/>
              <a:rect l="l" t="t" r="r" b="b"/>
              <a:pathLst>
                <a:path w="11352149" h="1662049">
                  <a:moveTo>
                    <a:pt x="0" y="0"/>
                  </a:moveTo>
                  <a:lnTo>
                    <a:pt x="11352149" y="0"/>
                  </a:lnTo>
                  <a:lnTo>
                    <a:pt x="11352149" y="1662049"/>
                  </a:lnTo>
                  <a:lnTo>
                    <a:pt x="0" y="1662049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9" name="Freeform 9"/>
          <p:cNvSpPr/>
          <p:nvPr/>
        </p:nvSpPr>
        <p:spPr>
          <a:xfrm rot="8031375">
            <a:off x="15991012" y="3520686"/>
            <a:ext cx="4163751" cy="3856675"/>
          </a:xfrm>
          <a:custGeom>
            <a:avLst/>
            <a:gdLst/>
            <a:ahLst/>
            <a:cxnLst/>
            <a:rect l="l" t="t" r="r" b="b"/>
            <a:pathLst>
              <a:path w="4163751" h="3856675">
                <a:moveTo>
                  <a:pt x="0" y="0"/>
                </a:moveTo>
                <a:lnTo>
                  <a:pt x="4163751" y="0"/>
                </a:lnTo>
                <a:lnTo>
                  <a:pt x="4163751" y="3856675"/>
                </a:lnTo>
                <a:lnTo>
                  <a:pt x="0" y="38566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37" b="-37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551850" y="9390002"/>
            <a:ext cx="52103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dirty="0">
                <a:solidFill>
                  <a:srgbClr val="08084D"/>
                </a:solidFill>
                <a:latin typeface="Futura Ultra-Bold"/>
                <a:ea typeface="Futura Ultra-Bold"/>
                <a:cs typeface="Futura Ultra-Bold"/>
                <a:sym typeface="Futura Ultra-Bold"/>
              </a:rPr>
              <a:t>4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878852" y="351092"/>
            <a:ext cx="1270470" cy="1270470"/>
            <a:chOff x="0" y="0"/>
            <a:chExt cx="1693959" cy="1693959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693959" cy="169395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8100" cap="sq">
                <a:solidFill>
                  <a:srgbClr val="FF9500"/>
                </a:solidFill>
                <a:prstDash val="solid"/>
                <a:miter/>
              </a:ln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614405" y="907820"/>
              <a:ext cx="457482" cy="136207"/>
              <a:chOff x="0" y="0"/>
              <a:chExt cx="491351" cy="1462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491351" cy="146290"/>
              </a:xfrm>
              <a:custGeom>
                <a:avLst/>
                <a:gdLst/>
                <a:ahLst/>
                <a:cxnLst/>
                <a:rect l="l" t="t" r="r" b="b"/>
                <a:pathLst>
                  <a:path w="491351" h="146290">
                    <a:moveTo>
                      <a:pt x="73145" y="0"/>
                    </a:moveTo>
                    <a:lnTo>
                      <a:pt x="418206" y="0"/>
                    </a:lnTo>
                    <a:cubicBezTo>
                      <a:pt x="458603" y="0"/>
                      <a:pt x="491351" y="32748"/>
                      <a:pt x="491351" y="73145"/>
                    </a:cubicBezTo>
                    <a:lnTo>
                      <a:pt x="491351" y="73145"/>
                    </a:lnTo>
                    <a:cubicBezTo>
                      <a:pt x="491351" y="92545"/>
                      <a:pt x="483645" y="111149"/>
                      <a:pt x="469927" y="124867"/>
                    </a:cubicBezTo>
                    <a:cubicBezTo>
                      <a:pt x="456210" y="138584"/>
                      <a:pt x="437605" y="146290"/>
                      <a:pt x="418206" y="146290"/>
                    </a:cubicBezTo>
                    <a:lnTo>
                      <a:pt x="73145" y="146290"/>
                    </a:lnTo>
                    <a:cubicBezTo>
                      <a:pt x="32748" y="146290"/>
                      <a:pt x="0" y="113542"/>
                      <a:pt x="0" y="73145"/>
                    </a:cubicBezTo>
                    <a:lnTo>
                      <a:pt x="0" y="73145"/>
                    </a:lnTo>
                    <a:cubicBezTo>
                      <a:pt x="0" y="32748"/>
                      <a:pt x="32748" y="0"/>
                      <a:pt x="73145" y="0"/>
                    </a:cubicBezTo>
                    <a:close/>
                  </a:path>
                </a:pathLst>
              </a:custGeom>
              <a:solidFill>
                <a:srgbClr val="F9E6D5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19050"/>
                <a:ext cx="491351" cy="12724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74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614405" y="915786"/>
              <a:ext cx="467719" cy="130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"/>
                </a:lnSpc>
              </a:pPr>
              <a:r>
                <a:rPr lang="en-US" sz="183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Navigating Public Accounting for Sustainable Future</a:t>
              </a:r>
            </a:p>
          </p:txBody>
        </p:sp>
      </p:grp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53778DB5-1F9B-55AD-C254-F6489A4F20D2}"/>
              </a:ext>
            </a:extLst>
          </p:cNvPr>
          <p:cNvSpPr/>
          <p:nvPr/>
        </p:nvSpPr>
        <p:spPr>
          <a:xfrm>
            <a:off x="8229600" y="707379"/>
            <a:ext cx="533400" cy="562397"/>
          </a:xfrm>
          <a:prstGeom prst="flowChartConnector">
            <a:avLst/>
          </a:prstGeom>
          <a:gradFill flip="none" rotWithShape="1">
            <a:gsLst>
              <a:gs pos="45000">
                <a:schemeClr val="accent6">
                  <a:lumMod val="60000"/>
                  <a:lumOff val="40000"/>
                </a:schemeClr>
              </a:gs>
              <a:gs pos="69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B247BE17-C532-5DB8-3071-6F2D0A52F5F6}"/>
              </a:ext>
            </a:extLst>
          </p:cNvPr>
          <p:cNvSpPr txBox="1"/>
          <p:nvPr/>
        </p:nvSpPr>
        <p:spPr>
          <a:xfrm>
            <a:off x="-139240" y="1554229"/>
            <a:ext cx="8829685" cy="400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000" dirty="0">
                <a:solidFill>
                  <a:srgbClr val="08084D"/>
                </a:solidFill>
                <a:latin typeface="Glacial Indifference Bold Italics" panose="020B0604020202020204" charset="0"/>
                <a:ea typeface="Helios Bold"/>
                <a:cs typeface="Helios Bold"/>
                <a:sym typeface="Helios Bold"/>
              </a:rPr>
              <a:t>MEMACU PERAKAUNAN AWAM UNTUK MASA HADAPAN YANG MAMPAN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835B34-C946-49EA-8E30-08D40DC3C038}"/>
              </a:ext>
            </a:extLst>
          </p:cNvPr>
          <p:cNvSpPr txBox="1"/>
          <p:nvPr/>
        </p:nvSpPr>
        <p:spPr>
          <a:xfrm>
            <a:off x="491864" y="541796"/>
            <a:ext cx="7379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T Hoves Bold"/>
                <a:ea typeface="TT Hoves Bold"/>
                <a:cs typeface="TT Hoves Bold"/>
                <a:sym typeface="TT Hoves Bold"/>
              </a:rPr>
              <a:t>PERANAN &amp; TANGGUNGJAWAB AKAUNTAN SEKTOR AWAM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9F7DDD-1347-4AE4-86F3-F0D13B6AF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2220273"/>
            <a:ext cx="9640053" cy="6257872"/>
          </a:xfrm>
          <a:prstGeom prst="rect">
            <a:avLst/>
          </a:prstGeom>
        </p:spPr>
      </p:pic>
      <p:pic>
        <p:nvPicPr>
          <p:cNvPr id="2052" name="Picture 4" descr="The 2030 Agenda for Sustainable Development">
            <a:extLst>
              <a:ext uri="{FF2B5EF4-FFF2-40B4-BE49-F238E27FC236}">
                <a16:creationId xmlns:a16="http://schemas.microsoft.com/office/drawing/2014/main" id="{DEBE9039-2A9D-40BE-B527-54B53D424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534" y="8478145"/>
            <a:ext cx="4562369" cy="169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6C94E0-195A-42C8-9445-E3346001E2A8}"/>
              </a:ext>
            </a:extLst>
          </p:cNvPr>
          <p:cNvSpPr/>
          <p:nvPr/>
        </p:nvSpPr>
        <p:spPr>
          <a:xfrm>
            <a:off x="5627597" y="8791097"/>
            <a:ext cx="5204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ALIGNING THE SDGS WITH THE VALUE CREATION PROCESS </a:t>
            </a:r>
            <a:endParaRPr lang="en-MY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4" name="Picture 6" descr="Laporan Tahunan JANM">
            <a:extLst>
              <a:ext uri="{FF2B5EF4-FFF2-40B4-BE49-F238E27FC236}">
                <a16:creationId xmlns:a16="http://schemas.microsoft.com/office/drawing/2014/main" id="{B3BDA7F8-CAB5-4032-A621-6A6D9A823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20" y="3554096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vised &lt;IR&gt; Framework, January 2021 ...">
            <a:extLst>
              <a:ext uri="{FF2B5EF4-FFF2-40B4-BE49-F238E27FC236}">
                <a16:creationId xmlns:a16="http://schemas.microsoft.com/office/drawing/2014/main" id="{A9C1F0DA-473C-4CDC-B4EE-F292AA54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5" y="2391384"/>
            <a:ext cx="35909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nagerial Accounting">
            <a:extLst>
              <a:ext uri="{FF2B5EF4-FFF2-40B4-BE49-F238E27FC236}">
                <a16:creationId xmlns:a16="http://schemas.microsoft.com/office/drawing/2014/main" id="{99BC2C7C-E58C-45A4-B1B4-0BAE6D2F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39" y="6523542"/>
            <a:ext cx="3599514" cy="2567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C44435-C78A-42D3-938B-2985D037A824}"/>
              </a:ext>
            </a:extLst>
          </p:cNvPr>
          <p:cNvSpPr/>
          <p:nvPr/>
        </p:nvSpPr>
        <p:spPr>
          <a:xfrm>
            <a:off x="0" y="9066356"/>
            <a:ext cx="4724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i="1" dirty="0">
                <a:solidFill>
                  <a:srgbClr val="0070C0"/>
                </a:solidFill>
              </a:rPr>
              <a:t>CREATION OF VALUE THROUGH EFFECTIVE RESOURCES 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9DDA2A-064C-44F7-9EE2-9B7C9BB4B12A}"/>
              </a:ext>
            </a:extLst>
          </p:cNvPr>
          <p:cNvSpPr txBox="1"/>
          <p:nvPr/>
        </p:nvSpPr>
        <p:spPr>
          <a:xfrm>
            <a:off x="592457" y="6807455"/>
            <a:ext cx="3095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400" b="1" dirty="0">
                <a:solidFill>
                  <a:srgbClr val="00206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MANAGEMENT ACCOUNTING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840DF6E-FE84-4A39-A95F-76FEED96A0DF}"/>
              </a:ext>
            </a:extLst>
          </p:cNvPr>
          <p:cNvGrpSpPr/>
          <p:nvPr/>
        </p:nvGrpSpPr>
        <p:grpSpPr bwMode="auto">
          <a:xfrm>
            <a:off x="4190707" y="4305300"/>
            <a:ext cx="1419957" cy="3041898"/>
            <a:chOff x="2544903" y="2399515"/>
            <a:chExt cx="2101655" cy="3383038"/>
          </a:xfrm>
          <a:solidFill>
            <a:schemeClr val="accent2">
              <a:lumMod val="75000"/>
            </a:schemeClr>
          </a:solidFill>
        </p:grpSpPr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F4BDE038-F59D-41A7-8C3E-93D8CEE3786B}"/>
                </a:ext>
              </a:extLst>
            </p:cNvPr>
            <p:cNvSpPr/>
            <p:nvPr/>
          </p:nvSpPr>
          <p:spPr bwMode="auto">
            <a:xfrm rot="5400000">
              <a:off x="1904212" y="3040206"/>
              <a:ext cx="3383038" cy="2101655"/>
            </a:xfrm>
            <a:custGeom>
              <a:avLst/>
              <a:gdLst>
                <a:gd name="T0" fmla="*/ 3383038 w 1460"/>
                <a:gd name="T1" fmla="*/ 1070523 h 907"/>
                <a:gd name="T2" fmla="*/ 1691519 w 1460"/>
                <a:gd name="T3" fmla="*/ 0 h 907"/>
                <a:gd name="T4" fmla="*/ 1691519 w 1460"/>
                <a:gd name="T5" fmla="*/ 0 h 907"/>
                <a:gd name="T6" fmla="*/ 1684568 w 1460"/>
                <a:gd name="T7" fmla="*/ 0 h 907"/>
                <a:gd name="T8" fmla="*/ 0 w 1460"/>
                <a:gd name="T9" fmla="*/ 1070523 h 907"/>
                <a:gd name="T10" fmla="*/ 0 w 1460"/>
                <a:gd name="T11" fmla="*/ 2101655 h 907"/>
                <a:gd name="T12" fmla="*/ 1691519 w 1460"/>
                <a:gd name="T13" fmla="*/ 1031132 h 907"/>
                <a:gd name="T14" fmla="*/ 3383038 w 1460"/>
                <a:gd name="T15" fmla="*/ 2101655 h 907"/>
                <a:gd name="T16" fmla="*/ 3383038 w 1460"/>
                <a:gd name="T17" fmla="*/ 1070523 h 9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60" h="907">
                  <a:moveTo>
                    <a:pt x="1460" y="462"/>
                  </a:moveTo>
                  <a:lnTo>
                    <a:pt x="730" y="0"/>
                  </a:lnTo>
                  <a:lnTo>
                    <a:pt x="727" y="0"/>
                  </a:lnTo>
                  <a:lnTo>
                    <a:pt x="0" y="462"/>
                  </a:lnTo>
                  <a:lnTo>
                    <a:pt x="0" y="907"/>
                  </a:lnTo>
                  <a:lnTo>
                    <a:pt x="730" y="445"/>
                  </a:lnTo>
                  <a:lnTo>
                    <a:pt x="1460" y="907"/>
                  </a:lnTo>
                  <a:lnTo>
                    <a:pt x="1460" y="4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AU" sz="3600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C3565B18-A69B-45E2-BB57-02907E9B8AD3}"/>
                </a:ext>
              </a:extLst>
            </p:cNvPr>
            <p:cNvSpPr/>
            <p:nvPr/>
          </p:nvSpPr>
          <p:spPr bwMode="auto">
            <a:xfrm rot="5400000">
              <a:off x="2241505" y="2710013"/>
              <a:ext cx="1691519" cy="1070523"/>
            </a:xfrm>
            <a:custGeom>
              <a:avLst/>
              <a:gdLst>
                <a:gd name="T0" fmla="*/ 0 w 730"/>
                <a:gd name="T1" fmla="*/ 1070523 h 462"/>
                <a:gd name="T2" fmla="*/ 449527 w 730"/>
                <a:gd name="T3" fmla="*/ 1070523 h 462"/>
                <a:gd name="T4" fmla="*/ 1691519 w 730"/>
                <a:gd name="T5" fmla="*/ 285009 h 462"/>
                <a:gd name="T6" fmla="*/ 1691519 w 730"/>
                <a:gd name="T7" fmla="*/ 0 h 462"/>
                <a:gd name="T8" fmla="*/ 0 w 730"/>
                <a:gd name="T9" fmla="*/ 1070523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0" h="462">
                  <a:moveTo>
                    <a:pt x="0" y="462"/>
                  </a:moveTo>
                  <a:lnTo>
                    <a:pt x="194" y="462"/>
                  </a:lnTo>
                  <a:lnTo>
                    <a:pt x="730" y="123"/>
                  </a:lnTo>
                  <a:lnTo>
                    <a:pt x="730" y="0"/>
                  </a:lnTo>
                  <a:lnTo>
                    <a:pt x="0" y="4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AU" sz="3600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A0BF4A76-331E-4C3B-9A41-E78184489A91}"/>
                </a:ext>
              </a:extLst>
            </p:cNvPr>
            <p:cNvSpPr/>
            <p:nvPr/>
          </p:nvSpPr>
          <p:spPr bwMode="auto">
            <a:xfrm rot="5400000">
              <a:off x="2241505" y="4401532"/>
              <a:ext cx="1691519" cy="1070523"/>
            </a:xfrm>
            <a:custGeom>
              <a:avLst/>
              <a:gdLst>
                <a:gd name="T0" fmla="*/ 0 w 730"/>
                <a:gd name="T1" fmla="*/ 0 h 462"/>
                <a:gd name="T2" fmla="*/ 0 w 730"/>
                <a:gd name="T3" fmla="*/ 285009 h 462"/>
                <a:gd name="T4" fmla="*/ 1239675 w 730"/>
                <a:gd name="T5" fmla="*/ 1070523 h 462"/>
                <a:gd name="T6" fmla="*/ 1691519 w 730"/>
                <a:gd name="T7" fmla="*/ 1070523 h 462"/>
                <a:gd name="T8" fmla="*/ 0 w 730"/>
                <a:gd name="T9" fmla="*/ 0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0" h="462">
                  <a:moveTo>
                    <a:pt x="0" y="0"/>
                  </a:moveTo>
                  <a:lnTo>
                    <a:pt x="0" y="123"/>
                  </a:lnTo>
                  <a:lnTo>
                    <a:pt x="535" y="462"/>
                  </a:lnTo>
                  <a:lnTo>
                    <a:pt x="730" y="4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AU" sz="3600"/>
            </a:p>
          </p:txBody>
        </p:sp>
      </p:grpSp>
      <p:sp>
        <p:nvSpPr>
          <p:cNvPr id="49" name="TextBox 6">
            <a:extLst>
              <a:ext uri="{FF2B5EF4-FFF2-40B4-BE49-F238E27FC236}">
                <a16:creationId xmlns:a16="http://schemas.microsoft.com/office/drawing/2014/main" id="{28CBA492-F30A-4BCB-99C2-A365F31A1CE1}"/>
              </a:ext>
            </a:extLst>
          </p:cNvPr>
          <p:cNvSpPr txBox="1"/>
          <p:nvPr/>
        </p:nvSpPr>
        <p:spPr>
          <a:xfrm>
            <a:off x="9281966" y="707379"/>
            <a:ext cx="879092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>
                <a:solidFill>
                  <a:srgbClr val="020200"/>
                </a:solidFill>
                <a:latin typeface="TT Hoves Bold"/>
                <a:ea typeface="TT Hoves Bold"/>
                <a:cs typeface="TT Hoves Bold"/>
                <a:sym typeface="TT Hoves Bold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82061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1483" y="-5565668"/>
            <a:ext cx="18439483" cy="18439483"/>
          </a:xfrm>
          <a:custGeom>
            <a:avLst/>
            <a:gdLst/>
            <a:ahLst/>
            <a:cxnLst/>
            <a:rect l="l" t="t" r="r" b="b"/>
            <a:pathLst>
              <a:path w="18439483" h="18439483">
                <a:moveTo>
                  <a:pt x="0" y="0"/>
                </a:moveTo>
                <a:lnTo>
                  <a:pt x="18439483" y="0"/>
                </a:lnTo>
                <a:lnTo>
                  <a:pt x="18439483" y="18439483"/>
                </a:lnTo>
                <a:lnTo>
                  <a:pt x="0" y="18439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886200" y="1895184"/>
            <a:ext cx="19539075" cy="8156629"/>
            <a:chOff x="0" y="0"/>
            <a:chExt cx="1673246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3246" cy="698500"/>
            </a:xfrm>
            <a:custGeom>
              <a:avLst/>
              <a:gdLst/>
              <a:ahLst/>
              <a:cxnLst/>
              <a:rect l="l" t="t" r="r" b="b"/>
              <a:pathLst>
                <a:path w="1673246" h="698500">
                  <a:moveTo>
                    <a:pt x="1673246" y="349250"/>
                  </a:moveTo>
                  <a:lnTo>
                    <a:pt x="1470046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1470046" y="0"/>
                  </a:lnTo>
                  <a:lnTo>
                    <a:pt x="1673246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08084D">
                    <a:alpha val="100000"/>
                  </a:srgbClr>
                </a:gs>
                <a:gs pos="100000">
                  <a:srgbClr val="D60000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28575"/>
              <a:ext cx="1444646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4221" y="5455972"/>
            <a:ext cx="9987664" cy="103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0"/>
              </a:lnSpc>
            </a:pPr>
            <a:r>
              <a:rPr lang="en-US" sz="8000" dirty="0">
                <a:solidFill>
                  <a:srgbClr val="FFFFFF"/>
                </a:solidFill>
                <a:latin typeface="TT Hoves Bold"/>
                <a:ea typeface="TT Hoves Bold"/>
                <a:cs typeface="TT Hoves Bold"/>
                <a:sym typeface="TT Hoves Bold"/>
              </a:rPr>
              <a:t>TERIMA KASIH</a:t>
            </a:r>
          </a:p>
        </p:txBody>
      </p:sp>
      <p:sp>
        <p:nvSpPr>
          <p:cNvPr id="9" name="Freeform 9"/>
          <p:cNvSpPr/>
          <p:nvPr/>
        </p:nvSpPr>
        <p:spPr>
          <a:xfrm>
            <a:off x="2475572" y="7985094"/>
            <a:ext cx="7315200" cy="4014216"/>
          </a:xfrm>
          <a:custGeom>
            <a:avLst/>
            <a:gdLst/>
            <a:ahLst/>
            <a:cxnLst/>
            <a:rect l="l" t="t" r="r" b="b"/>
            <a:pathLst>
              <a:path w="7315200" h="4014216">
                <a:moveTo>
                  <a:pt x="0" y="0"/>
                </a:moveTo>
                <a:lnTo>
                  <a:pt x="7315200" y="0"/>
                </a:lnTo>
                <a:lnTo>
                  <a:pt x="7315200" y="4014216"/>
                </a:lnTo>
                <a:lnTo>
                  <a:pt x="0" y="40142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4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073357" y="-2007108"/>
            <a:ext cx="7315200" cy="4014216"/>
          </a:xfrm>
          <a:custGeom>
            <a:avLst/>
            <a:gdLst/>
            <a:ahLst/>
            <a:cxnLst/>
            <a:rect l="l" t="t" r="r" b="b"/>
            <a:pathLst>
              <a:path w="7315200" h="4014216">
                <a:moveTo>
                  <a:pt x="0" y="0"/>
                </a:moveTo>
                <a:lnTo>
                  <a:pt x="7315200" y="0"/>
                </a:lnTo>
                <a:lnTo>
                  <a:pt x="7315200" y="4014216"/>
                </a:lnTo>
                <a:lnTo>
                  <a:pt x="0" y="40142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4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0EDF43-88D0-8CB2-B0B4-C4A1BA11CC7F}"/>
              </a:ext>
            </a:extLst>
          </p:cNvPr>
          <p:cNvGrpSpPr/>
          <p:nvPr/>
        </p:nvGrpSpPr>
        <p:grpSpPr>
          <a:xfrm>
            <a:off x="9790772" y="1837481"/>
            <a:ext cx="9552502" cy="8272036"/>
            <a:chOff x="9390150" y="1857777"/>
            <a:chExt cx="9552502" cy="8272036"/>
          </a:xfrm>
        </p:grpSpPr>
        <p:grpSp>
          <p:nvGrpSpPr>
            <p:cNvPr id="7" name="Group 7"/>
            <p:cNvGrpSpPr/>
            <p:nvPr/>
          </p:nvGrpSpPr>
          <p:grpSpPr>
            <a:xfrm>
              <a:off x="9390150" y="1857777"/>
              <a:ext cx="9552502" cy="8272036"/>
              <a:chOff x="0" y="0"/>
              <a:chExt cx="4282440" cy="3708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282440" cy="3708400"/>
              </a:xfrm>
              <a:custGeom>
                <a:avLst/>
                <a:gdLst/>
                <a:ahLst/>
                <a:cxnLst/>
                <a:rect l="l" t="t" r="r" b="b"/>
                <a:pathLst>
                  <a:path w="4282440" h="3708400">
                    <a:moveTo>
                      <a:pt x="3211830" y="0"/>
                    </a:moveTo>
                    <a:lnTo>
                      <a:pt x="1070610" y="0"/>
                    </a:lnTo>
                    <a:lnTo>
                      <a:pt x="0" y="1854200"/>
                    </a:lnTo>
                    <a:lnTo>
                      <a:pt x="1070610" y="3708400"/>
                    </a:lnTo>
                    <a:lnTo>
                      <a:pt x="3211830" y="3708400"/>
                    </a:lnTo>
                    <a:lnTo>
                      <a:pt x="4282440" y="1854200"/>
                    </a:lnTo>
                    <a:close/>
                  </a:path>
                </a:pathLst>
              </a:custGeom>
              <a:blipFill>
                <a:blip r:embed="rId7"/>
                <a:stretch>
                  <a:fillRect t="-7739" b="-7739"/>
                </a:stretch>
              </a:blipFill>
            </p:spPr>
          </p:sp>
        </p:grp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D2E46AB0-FA26-85AD-EA7A-D6DA71847B21}"/>
                </a:ext>
              </a:extLst>
            </p:cNvPr>
            <p:cNvSpPr/>
            <p:nvPr/>
          </p:nvSpPr>
          <p:spPr>
            <a:xfrm>
              <a:off x="12420600" y="4196338"/>
              <a:ext cx="3525077" cy="3156962"/>
            </a:xfrm>
            <a:prstGeom prst="flowChartConnector">
              <a:avLst/>
            </a:prstGeom>
            <a:gradFill flip="none" rotWithShape="1">
              <a:gsLst>
                <a:gs pos="45000">
                  <a:schemeClr val="accent6">
                    <a:lumMod val="60000"/>
                    <a:lumOff val="40000"/>
                  </a:schemeClr>
                </a:gs>
                <a:gs pos="69000">
                  <a:schemeClr val="accent6">
                    <a:lumMod val="20000"/>
                    <a:lumOff val="8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7761</TotalTime>
  <Words>315</Words>
  <Application>Microsoft Office PowerPoint</Application>
  <PresentationFormat>Custom</PresentationFormat>
  <Paragraphs>64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Helios</vt:lpstr>
      <vt:lpstr>Futura Ultra-Bold</vt:lpstr>
      <vt:lpstr>Calibri</vt:lpstr>
      <vt:lpstr>Glacial Indifference Bold Italics</vt:lpstr>
      <vt:lpstr>Arial</vt:lpstr>
      <vt:lpstr>72 Black</vt:lpstr>
      <vt:lpstr>League Spartan</vt:lpstr>
      <vt:lpstr>TT Hoves Bold</vt:lpstr>
      <vt:lpstr>Proxima-light</vt:lpstr>
      <vt:lpstr>Helios Bold</vt:lpstr>
      <vt:lpstr>TT Hoves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Slide NAPSAC-31</dc:title>
  <dc:creator>Saleh Bin Hashim</dc:creator>
  <cp:lastModifiedBy>Ahmad Shukri Bin Abdul Gani</cp:lastModifiedBy>
  <cp:revision>115</cp:revision>
  <cp:lastPrinted>2024-08-02T01:52:20Z</cp:lastPrinted>
  <dcterms:created xsi:type="dcterms:W3CDTF">2006-08-16T00:00:00Z</dcterms:created>
  <dcterms:modified xsi:type="dcterms:W3CDTF">2024-08-03T12:26:23Z</dcterms:modified>
  <dc:identifier>DAGLKDV3M7g</dc:identifier>
</cp:coreProperties>
</file>