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83" r:id="rId4"/>
    <p:sldId id="284" r:id="rId5"/>
    <p:sldId id="281" r:id="rId6"/>
    <p:sldId id="282" r:id="rId7"/>
    <p:sldId id="276" r:id="rId8"/>
    <p:sldId id="292" r:id="rId9"/>
    <p:sldId id="285" r:id="rId10"/>
    <p:sldId id="286" r:id="rId11"/>
    <p:sldId id="303" r:id="rId12"/>
    <p:sldId id="301" r:id="rId13"/>
    <p:sldId id="302" r:id="rId14"/>
    <p:sldId id="304" r:id="rId15"/>
    <p:sldId id="288" r:id="rId16"/>
    <p:sldId id="271" r:id="rId17"/>
    <p:sldId id="287" r:id="rId18"/>
    <p:sldId id="289" r:id="rId19"/>
    <p:sldId id="290" r:id="rId20"/>
    <p:sldId id="293" r:id="rId21"/>
    <p:sldId id="291" r:id="rId22"/>
    <p:sldId id="294" r:id="rId23"/>
    <p:sldId id="295" r:id="rId24"/>
    <p:sldId id="296" r:id="rId25"/>
    <p:sldId id="280" r:id="rId26"/>
    <p:sldId id="278" r:id="rId27"/>
    <p:sldId id="298" r:id="rId28"/>
    <p:sldId id="299" r:id="rId29"/>
    <p:sldId id="261" r:id="rId30"/>
    <p:sldId id="300" r:id="rId3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5EEC3C"/>
    <a:srgbClr val="9EFF29"/>
    <a:srgbClr val="A4660C"/>
    <a:srgbClr val="952F69"/>
    <a:srgbClr val="FF856D"/>
    <a:srgbClr val="FF2549"/>
    <a:srgbClr val="003635"/>
    <a:srgbClr val="005856"/>
    <a:srgbClr val="007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508" autoAdjust="0"/>
  </p:normalViewPr>
  <p:slideViewPr>
    <p:cSldViewPr snapToGrid="0">
      <p:cViewPr varScale="1">
        <p:scale>
          <a:sx n="84" d="100"/>
          <a:sy n="84" d="100"/>
        </p:scale>
        <p:origin x="804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00" d="100"/>
          <a:sy n="100" d="100"/>
        </p:scale>
        <p:origin x="2323" y="-2122"/>
      </p:cViewPr>
      <p:guideLst/>
    </p:cSldViewPr>
  </p:notesViewPr>
  <p:gridSpacing cx="152705" cy="1527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86BBB9-311B-49A2-83D6-2CCBD7459BDF}" type="doc">
      <dgm:prSet loTypeId="urn:diagrams.loki3.com/BracketList" loCatId="list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en-MY"/>
        </a:p>
      </dgm:t>
    </dgm:pt>
    <dgm:pt modelId="{72CBF672-C4A3-425A-B43E-1474048CC639}">
      <dgm:prSet phldrT="[Text]"/>
      <dgm:spPr/>
      <dgm:t>
        <a:bodyPr/>
        <a:lstStyle/>
        <a:p>
          <a:r>
            <a:rPr lang="en-MY" dirty="0"/>
            <a:t>IOT</a:t>
          </a:r>
        </a:p>
      </dgm:t>
    </dgm:pt>
    <dgm:pt modelId="{2C3DE453-0405-425B-BFC1-488CB0331CF2}" type="parTrans" cxnId="{0815F47C-D35A-4060-BE44-0F3460B83D2E}">
      <dgm:prSet/>
      <dgm:spPr/>
      <dgm:t>
        <a:bodyPr/>
        <a:lstStyle/>
        <a:p>
          <a:endParaRPr lang="en-MY"/>
        </a:p>
      </dgm:t>
    </dgm:pt>
    <dgm:pt modelId="{CDC0E516-FB14-43B2-A0C7-DA35215F7206}" type="sibTrans" cxnId="{0815F47C-D35A-4060-BE44-0F3460B83D2E}">
      <dgm:prSet/>
      <dgm:spPr/>
      <dgm:t>
        <a:bodyPr/>
        <a:lstStyle/>
        <a:p>
          <a:endParaRPr lang="en-MY"/>
        </a:p>
      </dgm:t>
    </dgm:pt>
    <dgm:pt modelId="{975CFE85-0DA6-47B3-B976-12ADF84EB034}">
      <dgm:prSet phldrT="[Text]"/>
      <dgm:spPr/>
      <dgm:t>
        <a:bodyPr/>
        <a:lstStyle/>
        <a:p>
          <a:r>
            <a:rPr lang="en-MY" dirty="0"/>
            <a:t>Traffic Management</a:t>
          </a:r>
        </a:p>
      </dgm:t>
    </dgm:pt>
    <dgm:pt modelId="{788D0B90-8023-4450-AB6C-8162DDC59E5C}" type="parTrans" cxnId="{BA4CBBD8-9A58-4474-9A9B-9C7F86C9C710}">
      <dgm:prSet/>
      <dgm:spPr/>
      <dgm:t>
        <a:bodyPr/>
        <a:lstStyle/>
        <a:p>
          <a:endParaRPr lang="en-MY"/>
        </a:p>
      </dgm:t>
    </dgm:pt>
    <dgm:pt modelId="{5C73A193-7BB6-4EA2-9DE7-A49680072C0F}" type="sibTrans" cxnId="{BA4CBBD8-9A58-4474-9A9B-9C7F86C9C710}">
      <dgm:prSet/>
      <dgm:spPr/>
      <dgm:t>
        <a:bodyPr/>
        <a:lstStyle/>
        <a:p>
          <a:endParaRPr lang="en-MY"/>
        </a:p>
      </dgm:t>
    </dgm:pt>
    <dgm:pt modelId="{997F4B10-8B7D-4267-965B-DBF81E1F6095}">
      <dgm:prSet phldrT="[Text]"/>
      <dgm:spPr/>
      <dgm:t>
        <a:bodyPr/>
        <a:lstStyle/>
        <a:p>
          <a:r>
            <a:rPr lang="en-MY" dirty="0"/>
            <a:t>Blockchain</a:t>
          </a:r>
        </a:p>
      </dgm:t>
    </dgm:pt>
    <dgm:pt modelId="{0D715672-62D1-459A-9115-2A22BB235472}" type="parTrans" cxnId="{DA0759D6-8B9D-4ACF-AB02-34749C5E5F07}">
      <dgm:prSet/>
      <dgm:spPr/>
      <dgm:t>
        <a:bodyPr/>
        <a:lstStyle/>
        <a:p>
          <a:endParaRPr lang="en-MY"/>
        </a:p>
      </dgm:t>
    </dgm:pt>
    <dgm:pt modelId="{9906E23D-A6CF-4ECE-89D6-730621FFD4B7}" type="sibTrans" cxnId="{DA0759D6-8B9D-4ACF-AB02-34749C5E5F07}">
      <dgm:prSet/>
      <dgm:spPr/>
      <dgm:t>
        <a:bodyPr/>
        <a:lstStyle/>
        <a:p>
          <a:endParaRPr lang="en-MY"/>
        </a:p>
      </dgm:t>
    </dgm:pt>
    <dgm:pt modelId="{B85E7432-CEE7-424B-9751-95F6F289C0BB}">
      <dgm:prSet phldrT="[Text]"/>
      <dgm:spPr/>
      <dgm:t>
        <a:bodyPr/>
        <a:lstStyle/>
        <a:p>
          <a:r>
            <a:rPr lang="en-MY" dirty="0"/>
            <a:t>National Identification</a:t>
          </a:r>
        </a:p>
      </dgm:t>
    </dgm:pt>
    <dgm:pt modelId="{BA6C1112-6331-4287-9506-6A4A2AEAC3A0}" type="parTrans" cxnId="{488307F0-9038-420E-8CFE-5620AEC950D4}">
      <dgm:prSet/>
      <dgm:spPr/>
      <dgm:t>
        <a:bodyPr/>
        <a:lstStyle/>
        <a:p>
          <a:endParaRPr lang="en-MY"/>
        </a:p>
      </dgm:t>
    </dgm:pt>
    <dgm:pt modelId="{A4E22FF7-F34D-4B19-A66F-D62C2227AEC6}" type="sibTrans" cxnId="{488307F0-9038-420E-8CFE-5620AEC950D4}">
      <dgm:prSet/>
      <dgm:spPr/>
      <dgm:t>
        <a:bodyPr/>
        <a:lstStyle/>
        <a:p>
          <a:endParaRPr lang="en-MY"/>
        </a:p>
      </dgm:t>
    </dgm:pt>
    <dgm:pt modelId="{CDDE6083-0DC9-4735-BAB5-F5E14B04CF50}">
      <dgm:prSet phldrT="[Text]"/>
      <dgm:spPr/>
      <dgm:t>
        <a:bodyPr/>
        <a:lstStyle/>
        <a:p>
          <a:r>
            <a:rPr lang="en-MY" dirty="0"/>
            <a:t>Crisis &amp; Disaster Management</a:t>
          </a:r>
        </a:p>
      </dgm:t>
    </dgm:pt>
    <dgm:pt modelId="{459EA582-435F-413D-B63C-E1697EBCD561}" type="parTrans" cxnId="{160A2C50-7406-441A-8625-C97D34CEEE6B}">
      <dgm:prSet/>
      <dgm:spPr/>
      <dgm:t>
        <a:bodyPr/>
        <a:lstStyle/>
        <a:p>
          <a:endParaRPr lang="en-MY"/>
        </a:p>
      </dgm:t>
    </dgm:pt>
    <dgm:pt modelId="{724775C8-8B12-4DDD-9C23-DD4E0D36F71D}" type="sibTrans" cxnId="{160A2C50-7406-441A-8625-C97D34CEEE6B}">
      <dgm:prSet/>
      <dgm:spPr/>
      <dgm:t>
        <a:bodyPr/>
        <a:lstStyle/>
        <a:p>
          <a:endParaRPr lang="en-MY"/>
        </a:p>
      </dgm:t>
    </dgm:pt>
    <dgm:pt modelId="{2CF0CFA1-13DD-411C-866F-422AA114FBF8}">
      <dgm:prSet phldrT="[Text]"/>
      <dgm:spPr/>
      <dgm:t>
        <a:bodyPr/>
        <a:lstStyle/>
        <a:p>
          <a:r>
            <a:rPr lang="en-MY" dirty="0"/>
            <a:t>Licensing, Certificates, Registration</a:t>
          </a:r>
        </a:p>
      </dgm:t>
    </dgm:pt>
    <dgm:pt modelId="{40150B70-6556-4E0B-8507-B14F4DC88C91}" type="parTrans" cxnId="{8B34E25D-53C5-41B1-B8A5-97B4D99760F6}">
      <dgm:prSet/>
      <dgm:spPr/>
      <dgm:t>
        <a:bodyPr/>
        <a:lstStyle/>
        <a:p>
          <a:endParaRPr lang="en-MY"/>
        </a:p>
      </dgm:t>
    </dgm:pt>
    <dgm:pt modelId="{1D163E4D-1CE5-4160-B2F9-97790969B71A}" type="sibTrans" cxnId="{8B34E25D-53C5-41B1-B8A5-97B4D99760F6}">
      <dgm:prSet/>
      <dgm:spPr/>
      <dgm:t>
        <a:bodyPr/>
        <a:lstStyle/>
        <a:p>
          <a:endParaRPr lang="en-MY"/>
        </a:p>
      </dgm:t>
    </dgm:pt>
    <dgm:pt modelId="{D84ABE36-4D37-4E46-A7EB-FA5E9E82B6B8}">
      <dgm:prSet phldrT="[Text]"/>
      <dgm:spPr/>
      <dgm:t>
        <a:bodyPr/>
        <a:lstStyle/>
        <a:p>
          <a:r>
            <a:rPr lang="en-MY" dirty="0"/>
            <a:t>National Border Security</a:t>
          </a:r>
        </a:p>
      </dgm:t>
    </dgm:pt>
    <dgm:pt modelId="{D8F294AF-49CB-48E4-A786-B977696D1ED0}" type="parTrans" cxnId="{637652EC-B9CC-49A0-B274-1C99F07E91B9}">
      <dgm:prSet/>
      <dgm:spPr/>
      <dgm:t>
        <a:bodyPr/>
        <a:lstStyle/>
        <a:p>
          <a:endParaRPr lang="en-MY"/>
        </a:p>
      </dgm:t>
    </dgm:pt>
    <dgm:pt modelId="{445F7B73-362A-4FF5-9678-33933F64C242}" type="sibTrans" cxnId="{637652EC-B9CC-49A0-B274-1C99F07E91B9}">
      <dgm:prSet/>
      <dgm:spPr/>
      <dgm:t>
        <a:bodyPr/>
        <a:lstStyle/>
        <a:p>
          <a:endParaRPr lang="en-MY"/>
        </a:p>
      </dgm:t>
    </dgm:pt>
    <dgm:pt modelId="{723D66B9-B1DA-4985-8B66-B693490F4DEE}">
      <dgm:prSet phldrT="[Text]"/>
      <dgm:spPr/>
      <dgm:t>
        <a:bodyPr/>
        <a:lstStyle/>
        <a:p>
          <a:r>
            <a:rPr lang="en-MY" dirty="0"/>
            <a:t>Cashless transactions</a:t>
          </a:r>
        </a:p>
      </dgm:t>
    </dgm:pt>
    <dgm:pt modelId="{1BB931F1-5F48-4383-8BB5-D203F94D5F8F}" type="parTrans" cxnId="{3CCB2761-A11D-4D2B-B417-1ED73917ADAF}">
      <dgm:prSet/>
      <dgm:spPr/>
      <dgm:t>
        <a:bodyPr/>
        <a:lstStyle/>
        <a:p>
          <a:endParaRPr lang="en-MY"/>
        </a:p>
      </dgm:t>
    </dgm:pt>
    <dgm:pt modelId="{19EF20AC-478B-453E-A4F7-BDC68904864B}" type="sibTrans" cxnId="{3CCB2761-A11D-4D2B-B417-1ED73917ADAF}">
      <dgm:prSet/>
      <dgm:spPr/>
      <dgm:t>
        <a:bodyPr/>
        <a:lstStyle/>
        <a:p>
          <a:endParaRPr lang="en-MY"/>
        </a:p>
      </dgm:t>
    </dgm:pt>
    <dgm:pt modelId="{E6467DB8-CB52-4BE7-A25E-22F1F7F80DC5}" type="pres">
      <dgm:prSet presAssocID="{1286BBB9-311B-49A2-83D6-2CCBD7459BDF}" presName="Name0" presStyleCnt="0">
        <dgm:presLayoutVars>
          <dgm:dir/>
          <dgm:animLvl val="lvl"/>
          <dgm:resizeHandles val="exact"/>
        </dgm:presLayoutVars>
      </dgm:prSet>
      <dgm:spPr/>
    </dgm:pt>
    <dgm:pt modelId="{7D1E4013-6C91-4070-A620-5A32A3676B1A}" type="pres">
      <dgm:prSet presAssocID="{72CBF672-C4A3-425A-B43E-1474048CC639}" presName="linNode" presStyleCnt="0"/>
      <dgm:spPr/>
    </dgm:pt>
    <dgm:pt modelId="{9B1E32FF-12B5-4769-AE95-80503E75C1B1}" type="pres">
      <dgm:prSet presAssocID="{72CBF672-C4A3-425A-B43E-1474048CC639}" presName="parTx" presStyleLbl="revTx" presStyleIdx="0" presStyleCnt="2">
        <dgm:presLayoutVars>
          <dgm:chMax val="1"/>
          <dgm:bulletEnabled val="1"/>
        </dgm:presLayoutVars>
      </dgm:prSet>
      <dgm:spPr/>
    </dgm:pt>
    <dgm:pt modelId="{896B5634-5D18-4900-96EE-DB00921C784E}" type="pres">
      <dgm:prSet presAssocID="{72CBF672-C4A3-425A-B43E-1474048CC639}" presName="bracket" presStyleLbl="parChTrans1D1" presStyleIdx="0" presStyleCnt="2"/>
      <dgm:spPr/>
    </dgm:pt>
    <dgm:pt modelId="{412A674A-F36D-4B0A-B0E9-192D2F2A09D1}" type="pres">
      <dgm:prSet presAssocID="{72CBF672-C4A3-425A-B43E-1474048CC639}" presName="spH" presStyleCnt="0"/>
      <dgm:spPr/>
    </dgm:pt>
    <dgm:pt modelId="{A2ADF1AF-B26E-4742-A0DD-70AEB0974AB9}" type="pres">
      <dgm:prSet presAssocID="{72CBF672-C4A3-425A-B43E-1474048CC639}" presName="desTx" presStyleLbl="node1" presStyleIdx="0" presStyleCnt="2">
        <dgm:presLayoutVars>
          <dgm:bulletEnabled val="1"/>
        </dgm:presLayoutVars>
      </dgm:prSet>
      <dgm:spPr/>
    </dgm:pt>
    <dgm:pt modelId="{A5902E37-07FF-4AE3-8C2B-E21C421F1932}" type="pres">
      <dgm:prSet presAssocID="{CDC0E516-FB14-43B2-A0C7-DA35215F7206}" presName="spV" presStyleCnt="0"/>
      <dgm:spPr/>
    </dgm:pt>
    <dgm:pt modelId="{0429671B-9FB6-4F10-98B5-F876107DA5F8}" type="pres">
      <dgm:prSet presAssocID="{997F4B10-8B7D-4267-965B-DBF81E1F6095}" presName="linNode" presStyleCnt="0"/>
      <dgm:spPr/>
    </dgm:pt>
    <dgm:pt modelId="{888DF2D8-5016-4158-80AD-CD3398EEFB0F}" type="pres">
      <dgm:prSet presAssocID="{997F4B10-8B7D-4267-965B-DBF81E1F6095}" presName="parTx" presStyleLbl="revTx" presStyleIdx="1" presStyleCnt="2">
        <dgm:presLayoutVars>
          <dgm:chMax val="1"/>
          <dgm:bulletEnabled val="1"/>
        </dgm:presLayoutVars>
      </dgm:prSet>
      <dgm:spPr/>
    </dgm:pt>
    <dgm:pt modelId="{CD5A7081-856C-4992-B160-CF7F1D24265D}" type="pres">
      <dgm:prSet presAssocID="{997F4B10-8B7D-4267-965B-DBF81E1F6095}" presName="bracket" presStyleLbl="parChTrans1D1" presStyleIdx="1" presStyleCnt="2"/>
      <dgm:spPr/>
    </dgm:pt>
    <dgm:pt modelId="{3CFCCCE4-2873-4A83-8DE5-3937AA7AB5A5}" type="pres">
      <dgm:prSet presAssocID="{997F4B10-8B7D-4267-965B-DBF81E1F6095}" presName="spH" presStyleCnt="0"/>
      <dgm:spPr/>
    </dgm:pt>
    <dgm:pt modelId="{38FDD233-EF22-428B-9479-3ADE66C6B474}" type="pres">
      <dgm:prSet presAssocID="{997F4B10-8B7D-4267-965B-DBF81E1F6095}" presName="desTx" presStyleLbl="node1" presStyleIdx="1" presStyleCnt="2">
        <dgm:presLayoutVars>
          <dgm:bulletEnabled val="1"/>
        </dgm:presLayoutVars>
      </dgm:prSet>
      <dgm:spPr/>
    </dgm:pt>
  </dgm:ptLst>
  <dgm:cxnLst>
    <dgm:cxn modelId="{0A91BA28-090E-4780-B8BE-2950F0FD8D96}" type="presOf" srcId="{975CFE85-0DA6-47B3-B976-12ADF84EB034}" destId="{A2ADF1AF-B26E-4742-A0DD-70AEB0974AB9}" srcOrd="0" destOrd="0" presId="urn:diagrams.loki3.com/BracketList"/>
    <dgm:cxn modelId="{5CDFAB3B-F7EE-4F46-BFB6-46B12B8EA581}" type="presOf" srcId="{D84ABE36-4D37-4E46-A7EB-FA5E9E82B6B8}" destId="{A2ADF1AF-B26E-4742-A0DD-70AEB0974AB9}" srcOrd="0" destOrd="2" presId="urn:diagrams.loki3.com/BracketList"/>
    <dgm:cxn modelId="{8B34E25D-53C5-41B1-B8A5-97B4D99760F6}" srcId="{997F4B10-8B7D-4267-965B-DBF81E1F6095}" destId="{2CF0CFA1-13DD-411C-866F-422AA114FBF8}" srcOrd="2" destOrd="0" parTransId="{40150B70-6556-4E0B-8507-B14F4DC88C91}" sibTransId="{1D163E4D-1CE5-4160-B2F9-97790969B71A}"/>
    <dgm:cxn modelId="{3CCB2761-A11D-4D2B-B417-1ED73917ADAF}" srcId="{997F4B10-8B7D-4267-965B-DBF81E1F6095}" destId="{723D66B9-B1DA-4985-8B66-B693490F4DEE}" srcOrd="1" destOrd="0" parTransId="{1BB931F1-5F48-4383-8BB5-D203F94D5F8F}" sibTransId="{19EF20AC-478B-453E-A4F7-BDC68904864B}"/>
    <dgm:cxn modelId="{7A25AB6C-858C-4277-90CF-1CF2BF93CF22}" type="presOf" srcId="{B85E7432-CEE7-424B-9751-95F6F289C0BB}" destId="{38FDD233-EF22-428B-9479-3ADE66C6B474}" srcOrd="0" destOrd="0" presId="urn:diagrams.loki3.com/BracketList"/>
    <dgm:cxn modelId="{A0321150-EBD3-4872-86D8-2E7260480DBC}" type="presOf" srcId="{72CBF672-C4A3-425A-B43E-1474048CC639}" destId="{9B1E32FF-12B5-4769-AE95-80503E75C1B1}" srcOrd="0" destOrd="0" presId="urn:diagrams.loki3.com/BracketList"/>
    <dgm:cxn modelId="{160A2C50-7406-441A-8625-C97D34CEEE6B}" srcId="{72CBF672-C4A3-425A-B43E-1474048CC639}" destId="{CDDE6083-0DC9-4735-BAB5-F5E14B04CF50}" srcOrd="1" destOrd="0" parTransId="{459EA582-435F-413D-B63C-E1697EBCD561}" sibTransId="{724775C8-8B12-4DDD-9C23-DD4E0D36F71D}"/>
    <dgm:cxn modelId="{835DE153-1B1E-4C3A-BE0B-33289B9D0B30}" type="presOf" srcId="{1286BBB9-311B-49A2-83D6-2CCBD7459BDF}" destId="{E6467DB8-CB52-4BE7-A25E-22F1F7F80DC5}" srcOrd="0" destOrd="0" presId="urn:diagrams.loki3.com/BracketList"/>
    <dgm:cxn modelId="{0815F47C-D35A-4060-BE44-0F3460B83D2E}" srcId="{1286BBB9-311B-49A2-83D6-2CCBD7459BDF}" destId="{72CBF672-C4A3-425A-B43E-1474048CC639}" srcOrd="0" destOrd="0" parTransId="{2C3DE453-0405-425B-BFC1-488CB0331CF2}" sibTransId="{CDC0E516-FB14-43B2-A0C7-DA35215F7206}"/>
    <dgm:cxn modelId="{3A6275AD-68EB-45F8-8AB0-268C258EB3D3}" type="presOf" srcId="{997F4B10-8B7D-4267-965B-DBF81E1F6095}" destId="{888DF2D8-5016-4158-80AD-CD3398EEFB0F}" srcOrd="0" destOrd="0" presId="urn:diagrams.loki3.com/BracketList"/>
    <dgm:cxn modelId="{253B7FAF-E614-45F9-8B40-DFFBE32C5B8A}" type="presOf" srcId="{723D66B9-B1DA-4985-8B66-B693490F4DEE}" destId="{38FDD233-EF22-428B-9479-3ADE66C6B474}" srcOrd="0" destOrd="1" presId="urn:diagrams.loki3.com/BracketList"/>
    <dgm:cxn modelId="{D934D4C2-22B8-483A-A005-D80C210594E5}" type="presOf" srcId="{2CF0CFA1-13DD-411C-866F-422AA114FBF8}" destId="{38FDD233-EF22-428B-9479-3ADE66C6B474}" srcOrd="0" destOrd="2" presId="urn:diagrams.loki3.com/BracketList"/>
    <dgm:cxn modelId="{BCDEBDCE-54FA-4683-9917-0DF67BF184D4}" type="presOf" srcId="{CDDE6083-0DC9-4735-BAB5-F5E14B04CF50}" destId="{A2ADF1AF-B26E-4742-A0DD-70AEB0974AB9}" srcOrd="0" destOrd="1" presId="urn:diagrams.loki3.com/BracketList"/>
    <dgm:cxn modelId="{DA0759D6-8B9D-4ACF-AB02-34749C5E5F07}" srcId="{1286BBB9-311B-49A2-83D6-2CCBD7459BDF}" destId="{997F4B10-8B7D-4267-965B-DBF81E1F6095}" srcOrd="1" destOrd="0" parTransId="{0D715672-62D1-459A-9115-2A22BB235472}" sibTransId="{9906E23D-A6CF-4ECE-89D6-730621FFD4B7}"/>
    <dgm:cxn modelId="{BA4CBBD8-9A58-4474-9A9B-9C7F86C9C710}" srcId="{72CBF672-C4A3-425A-B43E-1474048CC639}" destId="{975CFE85-0DA6-47B3-B976-12ADF84EB034}" srcOrd="0" destOrd="0" parTransId="{788D0B90-8023-4450-AB6C-8162DDC59E5C}" sibTransId="{5C73A193-7BB6-4EA2-9DE7-A49680072C0F}"/>
    <dgm:cxn modelId="{637652EC-B9CC-49A0-B274-1C99F07E91B9}" srcId="{72CBF672-C4A3-425A-B43E-1474048CC639}" destId="{D84ABE36-4D37-4E46-A7EB-FA5E9E82B6B8}" srcOrd="2" destOrd="0" parTransId="{D8F294AF-49CB-48E4-A786-B977696D1ED0}" sibTransId="{445F7B73-362A-4FF5-9678-33933F64C242}"/>
    <dgm:cxn modelId="{488307F0-9038-420E-8CFE-5620AEC950D4}" srcId="{997F4B10-8B7D-4267-965B-DBF81E1F6095}" destId="{B85E7432-CEE7-424B-9751-95F6F289C0BB}" srcOrd="0" destOrd="0" parTransId="{BA6C1112-6331-4287-9506-6A4A2AEAC3A0}" sibTransId="{A4E22FF7-F34D-4B19-A66F-D62C2227AEC6}"/>
    <dgm:cxn modelId="{282E4AFE-1C16-4178-ABB0-AD52460E56F4}" type="presParOf" srcId="{E6467DB8-CB52-4BE7-A25E-22F1F7F80DC5}" destId="{7D1E4013-6C91-4070-A620-5A32A3676B1A}" srcOrd="0" destOrd="0" presId="urn:diagrams.loki3.com/BracketList"/>
    <dgm:cxn modelId="{24DD39EA-5619-4C1C-9EF3-5B3AF0503B7B}" type="presParOf" srcId="{7D1E4013-6C91-4070-A620-5A32A3676B1A}" destId="{9B1E32FF-12B5-4769-AE95-80503E75C1B1}" srcOrd="0" destOrd="0" presId="urn:diagrams.loki3.com/BracketList"/>
    <dgm:cxn modelId="{A3C96189-475C-4725-9220-3211827A932C}" type="presParOf" srcId="{7D1E4013-6C91-4070-A620-5A32A3676B1A}" destId="{896B5634-5D18-4900-96EE-DB00921C784E}" srcOrd="1" destOrd="0" presId="urn:diagrams.loki3.com/BracketList"/>
    <dgm:cxn modelId="{AE96AD28-0E1C-403C-AE42-EC6F25FFDA12}" type="presParOf" srcId="{7D1E4013-6C91-4070-A620-5A32A3676B1A}" destId="{412A674A-F36D-4B0A-B0E9-192D2F2A09D1}" srcOrd="2" destOrd="0" presId="urn:diagrams.loki3.com/BracketList"/>
    <dgm:cxn modelId="{997E5C11-6F5E-4EB0-A630-DF9D86EC3607}" type="presParOf" srcId="{7D1E4013-6C91-4070-A620-5A32A3676B1A}" destId="{A2ADF1AF-B26E-4742-A0DD-70AEB0974AB9}" srcOrd="3" destOrd="0" presId="urn:diagrams.loki3.com/BracketList"/>
    <dgm:cxn modelId="{45A60A18-7C7D-4654-8A29-15177254F369}" type="presParOf" srcId="{E6467DB8-CB52-4BE7-A25E-22F1F7F80DC5}" destId="{A5902E37-07FF-4AE3-8C2B-E21C421F1932}" srcOrd="1" destOrd="0" presId="urn:diagrams.loki3.com/BracketList"/>
    <dgm:cxn modelId="{7019359B-AE6C-4E6C-ABE5-425459583849}" type="presParOf" srcId="{E6467DB8-CB52-4BE7-A25E-22F1F7F80DC5}" destId="{0429671B-9FB6-4F10-98B5-F876107DA5F8}" srcOrd="2" destOrd="0" presId="urn:diagrams.loki3.com/BracketList"/>
    <dgm:cxn modelId="{0402C11F-8233-4A66-8A9B-9EE5ED51BBD3}" type="presParOf" srcId="{0429671B-9FB6-4F10-98B5-F876107DA5F8}" destId="{888DF2D8-5016-4158-80AD-CD3398EEFB0F}" srcOrd="0" destOrd="0" presId="urn:diagrams.loki3.com/BracketList"/>
    <dgm:cxn modelId="{ECA5F977-9E94-4795-8E6A-91F81853D223}" type="presParOf" srcId="{0429671B-9FB6-4F10-98B5-F876107DA5F8}" destId="{CD5A7081-856C-4992-B160-CF7F1D24265D}" srcOrd="1" destOrd="0" presId="urn:diagrams.loki3.com/BracketList"/>
    <dgm:cxn modelId="{634B7FC6-56C2-4822-9B8F-7D11FD4B5F55}" type="presParOf" srcId="{0429671B-9FB6-4F10-98B5-F876107DA5F8}" destId="{3CFCCCE4-2873-4A83-8DE5-3937AA7AB5A5}" srcOrd="2" destOrd="0" presId="urn:diagrams.loki3.com/BracketList"/>
    <dgm:cxn modelId="{5204E49A-C0D9-45D4-9F66-F5BF3DA6CD68}" type="presParOf" srcId="{0429671B-9FB6-4F10-98B5-F876107DA5F8}" destId="{38FDD233-EF22-428B-9479-3ADE66C6B474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86BBB9-311B-49A2-83D6-2CCBD7459BDF}" type="doc">
      <dgm:prSet loTypeId="urn:diagrams.loki3.com/BracketList" loCatId="list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en-MY"/>
        </a:p>
      </dgm:t>
    </dgm:pt>
    <dgm:pt modelId="{72CBF672-C4A3-425A-B43E-1474048CC639}">
      <dgm:prSet phldrT="[Text]"/>
      <dgm:spPr/>
      <dgm:t>
        <a:bodyPr/>
        <a:lstStyle/>
        <a:p>
          <a:r>
            <a:rPr lang="en-MY" dirty="0"/>
            <a:t>Big Data</a:t>
          </a:r>
        </a:p>
      </dgm:t>
    </dgm:pt>
    <dgm:pt modelId="{2C3DE453-0405-425B-BFC1-488CB0331CF2}" type="parTrans" cxnId="{0815F47C-D35A-4060-BE44-0F3460B83D2E}">
      <dgm:prSet/>
      <dgm:spPr/>
      <dgm:t>
        <a:bodyPr/>
        <a:lstStyle/>
        <a:p>
          <a:endParaRPr lang="en-MY"/>
        </a:p>
      </dgm:t>
    </dgm:pt>
    <dgm:pt modelId="{CDC0E516-FB14-43B2-A0C7-DA35215F7206}" type="sibTrans" cxnId="{0815F47C-D35A-4060-BE44-0F3460B83D2E}">
      <dgm:prSet/>
      <dgm:spPr/>
      <dgm:t>
        <a:bodyPr/>
        <a:lstStyle/>
        <a:p>
          <a:endParaRPr lang="en-MY"/>
        </a:p>
      </dgm:t>
    </dgm:pt>
    <dgm:pt modelId="{975CFE85-0DA6-47B3-B976-12ADF84EB034}">
      <dgm:prSet phldrT="[Text]"/>
      <dgm:spPr/>
      <dgm:t>
        <a:bodyPr/>
        <a:lstStyle/>
        <a:p>
          <a:r>
            <a:rPr lang="en-MY" dirty="0"/>
            <a:t>Citizen Feedback and Satisfaction</a:t>
          </a:r>
        </a:p>
      </dgm:t>
    </dgm:pt>
    <dgm:pt modelId="{788D0B90-8023-4450-AB6C-8162DDC59E5C}" type="parTrans" cxnId="{BA4CBBD8-9A58-4474-9A9B-9C7F86C9C710}">
      <dgm:prSet/>
      <dgm:spPr/>
      <dgm:t>
        <a:bodyPr/>
        <a:lstStyle/>
        <a:p>
          <a:endParaRPr lang="en-MY"/>
        </a:p>
      </dgm:t>
    </dgm:pt>
    <dgm:pt modelId="{5C73A193-7BB6-4EA2-9DE7-A49680072C0F}" type="sibTrans" cxnId="{BA4CBBD8-9A58-4474-9A9B-9C7F86C9C710}">
      <dgm:prSet/>
      <dgm:spPr/>
      <dgm:t>
        <a:bodyPr/>
        <a:lstStyle/>
        <a:p>
          <a:endParaRPr lang="en-MY"/>
        </a:p>
      </dgm:t>
    </dgm:pt>
    <dgm:pt modelId="{997F4B10-8B7D-4267-965B-DBF81E1F6095}">
      <dgm:prSet phldrT="[Text]"/>
      <dgm:spPr/>
      <dgm:t>
        <a:bodyPr/>
        <a:lstStyle/>
        <a:p>
          <a:r>
            <a:rPr lang="en-MY" dirty="0"/>
            <a:t>Artificial Intelligence</a:t>
          </a:r>
        </a:p>
      </dgm:t>
    </dgm:pt>
    <dgm:pt modelId="{0D715672-62D1-459A-9115-2A22BB235472}" type="parTrans" cxnId="{DA0759D6-8B9D-4ACF-AB02-34749C5E5F07}">
      <dgm:prSet/>
      <dgm:spPr/>
      <dgm:t>
        <a:bodyPr/>
        <a:lstStyle/>
        <a:p>
          <a:endParaRPr lang="en-MY"/>
        </a:p>
      </dgm:t>
    </dgm:pt>
    <dgm:pt modelId="{9906E23D-A6CF-4ECE-89D6-730621FFD4B7}" type="sibTrans" cxnId="{DA0759D6-8B9D-4ACF-AB02-34749C5E5F07}">
      <dgm:prSet/>
      <dgm:spPr/>
      <dgm:t>
        <a:bodyPr/>
        <a:lstStyle/>
        <a:p>
          <a:endParaRPr lang="en-MY"/>
        </a:p>
      </dgm:t>
    </dgm:pt>
    <dgm:pt modelId="{B85E7432-CEE7-424B-9751-95F6F289C0BB}">
      <dgm:prSet phldrT="[Text]"/>
      <dgm:spPr/>
      <dgm:t>
        <a:bodyPr/>
        <a:lstStyle/>
        <a:p>
          <a:r>
            <a:rPr lang="en-MY" dirty="0"/>
            <a:t>Economic and Financial Review</a:t>
          </a:r>
        </a:p>
      </dgm:t>
    </dgm:pt>
    <dgm:pt modelId="{BA6C1112-6331-4287-9506-6A4A2AEAC3A0}" type="parTrans" cxnId="{488307F0-9038-420E-8CFE-5620AEC950D4}">
      <dgm:prSet/>
      <dgm:spPr/>
      <dgm:t>
        <a:bodyPr/>
        <a:lstStyle/>
        <a:p>
          <a:endParaRPr lang="en-MY"/>
        </a:p>
      </dgm:t>
    </dgm:pt>
    <dgm:pt modelId="{A4E22FF7-F34D-4B19-A66F-D62C2227AEC6}" type="sibTrans" cxnId="{488307F0-9038-420E-8CFE-5620AEC950D4}">
      <dgm:prSet/>
      <dgm:spPr/>
      <dgm:t>
        <a:bodyPr/>
        <a:lstStyle/>
        <a:p>
          <a:endParaRPr lang="en-MY"/>
        </a:p>
      </dgm:t>
    </dgm:pt>
    <dgm:pt modelId="{9CDE248D-635A-42AF-9A65-E44D5B4AD8CC}">
      <dgm:prSet phldrT="[Text]"/>
      <dgm:spPr/>
      <dgm:t>
        <a:bodyPr/>
        <a:lstStyle/>
        <a:p>
          <a:r>
            <a:rPr lang="en-MY" dirty="0"/>
            <a:t>Real time Demographics</a:t>
          </a:r>
        </a:p>
      </dgm:t>
    </dgm:pt>
    <dgm:pt modelId="{B7D6BDE3-EF3D-4E80-B478-7148C6EB1D4F}" type="parTrans" cxnId="{D1AB138A-7D91-47C3-9960-B2D7923416F2}">
      <dgm:prSet/>
      <dgm:spPr/>
      <dgm:t>
        <a:bodyPr/>
        <a:lstStyle/>
        <a:p>
          <a:endParaRPr lang="en-MY"/>
        </a:p>
      </dgm:t>
    </dgm:pt>
    <dgm:pt modelId="{ECCCBA11-A45C-4F89-8E6C-843C4AE3C00B}" type="sibTrans" cxnId="{D1AB138A-7D91-47C3-9960-B2D7923416F2}">
      <dgm:prSet/>
      <dgm:spPr/>
      <dgm:t>
        <a:bodyPr/>
        <a:lstStyle/>
        <a:p>
          <a:endParaRPr lang="en-MY"/>
        </a:p>
      </dgm:t>
    </dgm:pt>
    <dgm:pt modelId="{9FE9A1ED-47A4-45E6-837C-FE4AD1FBCF95}">
      <dgm:prSet phldrT="[Text]"/>
      <dgm:spPr/>
      <dgm:t>
        <a:bodyPr/>
        <a:lstStyle/>
        <a:p>
          <a:r>
            <a:rPr lang="en-MY" dirty="0"/>
            <a:t>Research and Development</a:t>
          </a:r>
        </a:p>
      </dgm:t>
    </dgm:pt>
    <dgm:pt modelId="{375941D3-BCDC-412D-9BE0-8421F085EDE0}" type="parTrans" cxnId="{17CA3A5E-F226-4ACE-8CA6-AB37DF0D4B1B}">
      <dgm:prSet/>
      <dgm:spPr/>
      <dgm:t>
        <a:bodyPr/>
        <a:lstStyle/>
        <a:p>
          <a:endParaRPr lang="en-MY"/>
        </a:p>
      </dgm:t>
    </dgm:pt>
    <dgm:pt modelId="{90F75922-BFA6-4824-A0F9-00B6238B1DC2}" type="sibTrans" cxnId="{17CA3A5E-F226-4ACE-8CA6-AB37DF0D4B1B}">
      <dgm:prSet/>
      <dgm:spPr/>
      <dgm:t>
        <a:bodyPr/>
        <a:lstStyle/>
        <a:p>
          <a:endParaRPr lang="en-MY"/>
        </a:p>
      </dgm:t>
    </dgm:pt>
    <dgm:pt modelId="{B8C540DA-8CDB-4038-B8F6-7300570A8EEE}">
      <dgm:prSet phldrT="[Text]"/>
      <dgm:spPr/>
      <dgm:t>
        <a:bodyPr/>
        <a:lstStyle/>
        <a:p>
          <a:r>
            <a:rPr lang="en-MY" dirty="0"/>
            <a:t>Automated Auditing and Enforcement</a:t>
          </a:r>
        </a:p>
      </dgm:t>
    </dgm:pt>
    <dgm:pt modelId="{749A9EBB-9253-4BBE-919D-FE587C542E85}" type="parTrans" cxnId="{BFAA077A-C3BD-4A7A-B77D-B6F38191D42B}">
      <dgm:prSet/>
      <dgm:spPr/>
      <dgm:t>
        <a:bodyPr/>
        <a:lstStyle/>
        <a:p>
          <a:endParaRPr lang="en-MY"/>
        </a:p>
      </dgm:t>
    </dgm:pt>
    <dgm:pt modelId="{3E929F53-E3BB-4B0D-B718-C44C4726FA5E}" type="sibTrans" cxnId="{BFAA077A-C3BD-4A7A-B77D-B6F38191D42B}">
      <dgm:prSet/>
      <dgm:spPr/>
      <dgm:t>
        <a:bodyPr/>
        <a:lstStyle/>
        <a:p>
          <a:endParaRPr lang="en-MY"/>
        </a:p>
      </dgm:t>
    </dgm:pt>
    <dgm:pt modelId="{3701B13B-879E-4B70-AE10-4ED135463664}">
      <dgm:prSet phldrT="[Text]"/>
      <dgm:spPr/>
      <dgm:t>
        <a:bodyPr/>
        <a:lstStyle/>
        <a:p>
          <a:r>
            <a:rPr lang="en-MY" dirty="0"/>
            <a:t>Policy Making</a:t>
          </a:r>
        </a:p>
      </dgm:t>
    </dgm:pt>
    <dgm:pt modelId="{A94B5D8E-F8A8-4F3D-9C0F-0BD2F28A88B5}" type="parTrans" cxnId="{52F088A0-4F83-4572-A79F-F684A30D07DD}">
      <dgm:prSet/>
      <dgm:spPr/>
      <dgm:t>
        <a:bodyPr/>
        <a:lstStyle/>
        <a:p>
          <a:endParaRPr lang="en-MY"/>
        </a:p>
      </dgm:t>
    </dgm:pt>
    <dgm:pt modelId="{6B4D89E5-FAD2-4359-B4B8-8318A4D4F24D}" type="sibTrans" cxnId="{52F088A0-4F83-4572-A79F-F684A30D07DD}">
      <dgm:prSet/>
      <dgm:spPr/>
      <dgm:t>
        <a:bodyPr/>
        <a:lstStyle/>
        <a:p>
          <a:endParaRPr lang="en-MY"/>
        </a:p>
      </dgm:t>
    </dgm:pt>
    <dgm:pt modelId="{E6467DB8-CB52-4BE7-A25E-22F1F7F80DC5}" type="pres">
      <dgm:prSet presAssocID="{1286BBB9-311B-49A2-83D6-2CCBD7459BDF}" presName="Name0" presStyleCnt="0">
        <dgm:presLayoutVars>
          <dgm:dir/>
          <dgm:animLvl val="lvl"/>
          <dgm:resizeHandles val="exact"/>
        </dgm:presLayoutVars>
      </dgm:prSet>
      <dgm:spPr/>
    </dgm:pt>
    <dgm:pt modelId="{7D1E4013-6C91-4070-A620-5A32A3676B1A}" type="pres">
      <dgm:prSet presAssocID="{72CBF672-C4A3-425A-B43E-1474048CC639}" presName="linNode" presStyleCnt="0"/>
      <dgm:spPr/>
    </dgm:pt>
    <dgm:pt modelId="{9B1E32FF-12B5-4769-AE95-80503E75C1B1}" type="pres">
      <dgm:prSet presAssocID="{72CBF672-C4A3-425A-B43E-1474048CC639}" presName="parTx" presStyleLbl="revTx" presStyleIdx="0" presStyleCnt="2">
        <dgm:presLayoutVars>
          <dgm:chMax val="1"/>
          <dgm:bulletEnabled val="1"/>
        </dgm:presLayoutVars>
      </dgm:prSet>
      <dgm:spPr/>
    </dgm:pt>
    <dgm:pt modelId="{896B5634-5D18-4900-96EE-DB00921C784E}" type="pres">
      <dgm:prSet presAssocID="{72CBF672-C4A3-425A-B43E-1474048CC639}" presName="bracket" presStyleLbl="parChTrans1D1" presStyleIdx="0" presStyleCnt="2"/>
      <dgm:spPr/>
    </dgm:pt>
    <dgm:pt modelId="{412A674A-F36D-4B0A-B0E9-192D2F2A09D1}" type="pres">
      <dgm:prSet presAssocID="{72CBF672-C4A3-425A-B43E-1474048CC639}" presName="spH" presStyleCnt="0"/>
      <dgm:spPr/>
    </dgm:pt>
    <dgm:pt modelId="{A2ADF1AF-B26E-4742-A0DD-70AEB0974AB9}" type="pres">
      <dgm:prSet presAssocID="{72CBF672-C4A3-425A-B43E-1474048CC639}" presName="desTx" presStyleLbl="node1" presStyleIdx="0" presStyleCnt="2">
        <dgm:presLayoutVars>
          <dgm:bulletEnabled val="1"/>
        </dgm:presLayoutVars>
      </dgm:prSet>
      <dgm:spPr/>
    </dgm:pt>
    <dgm:pt modelId="{A5902E37-07FF-4AE3-8C2B-E21C421F1932}" type="pres">
      <dgm:prSet presAssocID="{CDC0E516-FB14-43B2-A0C7-DA35215F7206}" presName="spV" presStyleCnt="0"/>
      <dgm:spPr/>
    </dgm:pt>
    <dgm:pt modelId="{0429671B-9FB6-4F10-98B5-F876107DA5F8}" type="pres">
      <dgm:prSet presAssocID="{997F4B10-8B7D-4267-965B-DBF81E1F6095}" presName="linNode" presStyleCnt="0"/>
      <dgm:spPr/>
    </dgm:pt>
    <dgm:pt modelId="{888DF2D8-5016-4158-80AD-CD3398EEFB0F}" type="pres">
      <dgm:prSet presAssocID="{997F4B10-8B7D-4267-965B-DBF81E1F6095}" presName="parTx" presStyleLbl="revTx" presStyleIdx="1" presStyleCnt="2">
        <dgm:presLayoutVars>
          <dgm:chMax val="1"/>
          <dgm:bulletEnabled val="1"/>
        </dgm:presLayoutVars>
      </dgm:prSet>
      <dgm:spPr/>
    </dgm:pt>
    <dgm:pt modelId="{CD5A7081-856C-4992-B160-CF7F1D24265D}" type="pres">
      <dgm:prSet presAssocID="{997F4B10-8B7D-4267-965B-DBF81E1F6095}" presName="bracket" presStyleLbl="parChTrans1D1" presStyleIdx="1" presStyleCnt="2"/>
      <dgm:spPr/>
    </dgm:pt>
    <dgm:pt modelId="{3CFCCCE4-2873-4A83-8DE5-3937AA7AB5A5}" type="pres">
      <dgm:prSet presAssocID="{997F4B10-8B7D-4267-965B-DBF81E1F6095}" presName="spH" presStyleCnt="0"/>
      <dgm:spPr/>
    </dgm:pt>
    <dgm:pt modelId="{38FDD233-EF22-428B-9479-3ADE66C6B474}" type="pres">
      <dgm:prSet presAssocID="{997F4B10-8B7D-4267-965B-DBF81E1F6095}" presName="desTx" presStyleLbl="node1" presStyleIdx="1" presStyleCnt="2">
        <dgm:presLayoutVars>
          <dgm:bulletEnabled val="1"/>
        </dgm:presLayoutVars>
      </dgm:prSet>
      <dgm:spPr/>
    </dgm:pt>
  </dgm:ptLst>
  <dgm:cxnLst>
    <dgm:cxn modelId="{9FE0A915-83EA-4A39-BEE1-2584282D8066}" type="presOf" srcId="{9CDE248D-635A-42AF-9A65-E44D5B4AD8CC}" destId="{A2ADF1AF-B26E-4742-A0DD-70AEB0974AB9}" srcOrd="0" destOrd="1" presId="urn:diagrams.loki3.com/BracketList"/>
    <dgm:cxn modelId="{0A91BA28-090E-4780-B8BE-2950F0FD8D96}" type="presOf" srcId="{975CFE85-0DA6-47B3-B976-12ADF84EB034}" destId="{A2ADF1AF-B26E-4742-A0DD-70AEB0974AB9}" srcOrd="0" destOrd="0" presId="urn:diagrams.loki3.com/BracketList"/>
    <dgm:cxn modelId="{17CA3A5E-F226-4ACE-8CA6-AB37DF0D4B1B}" srcId="{72CBF672-C4A3-425A-B43E-1474048CC639}" destId="{9FE9A1ED-47A4-45E6-837C-FE4AD1FBCF95}" srcOrd="2" destOrd="0" parTransId="{375941D3-BCDC-412D-9BE0-8421F085EDE0}" sibTransId="{90F75922-BFA6-4824-A0F9-00B6238B1DC2}"/>
    <dgm:cxn modelId="{7A25AB6C-858C-4277-90CF-1CF2BF93CF22}" type="presOf" srcId="{B85E7432-CEE7-424B-9751-95F6F289C0BB}" destId="{38FDD233-EF22-428B-9479-3ADE66C6B474}" srcOrd="0" destOrd="0" presId="urn:diagrams.loki3.com/BracketList"/>
    <dgm:cxn modelId="{A0321150-EBD3-4872-86D8-2E7260480DBC}" type="presOf" srcId="{72CBF672-C4A3-425A-B43E-1474048CC639}" destId="{9B1E32FF-12B5-4769-AE95-80503E75C1B1}" srcOrd="0" destOrd="0" presId="urn:diagrams.loki3.com/BracketList"/>
    <dgm:cxn modelId="{835DE153-1B1E-4C3A-BE0B-33289B9D0B30}" type="presOf" srcId="{1286BBB9-311B-49A2-83D6-2CCBD7459BDF}" destId="{E6467DB8-CB52-4BE7-A25E-22F1F7F80DC5}" srcOrd="0" destOrd="0" presId="urn:diagrams.loki3.com/BracketList"/>
    <dgm:cxn modelId="{BFAA077A-C3BD-4A7A-B77D-B6F38191D42B}" srcId="{997F4B10-8B7D-4267-965B-DBF81E1F6095}" destId="{B8C540DA-8CDB-4038-B8F6-7300570A8EEE}" srcOrd="1" destOrd="0" parTransId="{749A9EBB-9253-4BBE-919D-FE587C542E85}" sibTransId="{3E929F53-E3BB-4B0D-B718-C44C4726FA5E}"/>
    <dgm:cxn modelId="{5345A77A-B45A-4C85-8C30-4A76AE986890}" type="presOf" srcId="{9FE9A1ED-47A4-45E6-837C-FE4AD1FBCF95}" destId="{A2ADF1AF-B26E-4742-A0DD-70AEB0974AB9}" srcOrd="0" destOrd="2" presId="urn:diagrams.loki3.com/BracketList"/>
    <dgm:cxn modelId="{0815F47C-D35A-4060-BE44-0F3460B83D2E}" srcId="{1286BBB9-311B-49A2-83D6-2CCBD7459BDF}" destId="{72CBF672-C4A3-425A-B43E-1474048CC639}" srcOrd="0" destOrd="0" parTransId="{2C3DE453-0405-425B-BFC1-488CB0331CF2}" sibTransId="{CDC0E516-FB14-43B2-A0C7-DA35215F7206}"/>
    <dgm:cxn modelId="{67F61185-129A-4C72-9A75-B39C03D88D74}" type="presOf" srcId="{B8C540DA-8CDB-4038-B8F6-7300570A8EEE}" destId="{38FDD233-EF22-428B-9479-3ADE66C6B474}" srcOrd="0" destOrd="1" presId="urn:diagrams.loki3.com/BracketList"/>
    <dgm:cxn modelId="{D1AB138A-7D91-47C3-9960-B2D7923416F2}" srcId="{72CBF672-C4A3-425A-B43E-1474048CC639}" destId="{9CDE248D-635A-42AF-9A65-E44D5B4AD8CC}" srcOrd="1" destOrd="0" parTransId="{B7D6BDE3-EF3D-4E80-B478-7148C6EB1D4F}" sibTransId="{ECCCBA11-A45C-4F89-8E6C-843C4AE3C00B}"/>
    <dgm:cxn modelId="{52F088A0-4F83-4572-A79F-F684A30D07DD}" srcId="{997F4B10-8B7D-4267-965B-DBF81E1F6095}" destId="{3701B13B-879E-4B70-AE10-4ED135463664}" srcOrd="2" destOrd="0" parTransId="{A94B5D8E-F8A8-4F3D-9C0F-0BD2F28A88B5}" sibTransId="{6B4D89E5-FAD2-4359-B4B8-8318A4D4F24D}"/>
    <dgm:cxn modelId="{3A6275AD-68EB-45F8-8AB0-268C258EB3D3}" type="presOf" srcId="{997F4B10-8B7D-4267-965B-DBF81E1F6095}" destId="{888DF2D8-5016-4158-80AD-CD3398EEFB0F}" srcOrd="0" destOrd="0" presId="urn:diagrams.loki3.com/BracketList"/>
    <dgm:cxn modelId="{DA0759D6-8B9D-4ACF-AB02-34749C5E5F07}" srcId="{1286BBB9-311B-49A2-83D6-2CCBD7459BDF}" destId="{997F4B10-8B7D-4267-965B-DBF81E1F6095}" srcOrd="1" destOrd="0" parTransId="{0D715672-62D1-459A-9115-2A22BB235472}" sibTransId="{9906E23D-A6CF-4ECE-89D6-730621FFD4B7}"/>
    <dgm:cxn modelId="{BA4CBBD8-9A58-4474-9A9B-9C7F86C9C710}" srcId="{72CBF672-C4A3-425A-B43E-1474048CC639}" destId="{975CFE85-0DA6-47B3-B976-12ADF84EB034}" srcOrd="0" destOrd="0" parTransId="{788D0B90-8023-4450-AB6C-8162DDC59E5C}" sibTransId="{5C73A193-7BB6-4EA2-9DE7-A49680072C0F}"/>
    <dgm:cxn modelId="{2510C0EE-09F0-46CC-89B5-7D7462EB5CDD}" type="presOf" srcId="{3701B13B-879E-4B70-AE10-4ED135463664}" destId="{38FDD233-EF22-428B-9479-3ADE66C6B474}" srcOrd="0" destOrd="2" presId="urn:diagrams.loki3.com/BracketList"/>
    <dgm:cxn modelId="{488307F0-9038-420E-8CFE-5620AEC950D4}" srcId="{997F4B10-8B7D-4267-965B-DBF81E1F6095}" destId="{B85E7432-CEE7-424B-9751-95F6F289C0BB}" srcOrd="0" destOrd="0" parTransId="{BA6C1112-6331-4287-9506-6A4A2AEAC3A0}" sibTransId="{A4E22FF7-F34D-4B19-A66F-D62C2227AEC6}"/>
    <dgm:cxn modelId="{282E4AFE-1C16-4178-ABB0-AD52460E56F4}" type="presParOf" srcId="{E6467DB8-CB52-4BE7-A25E-22F1F7F80DC5}" destId="{7D1E4013-6C91-4070-A620-5A32A3676B1A}" srcOrd="0" destOrd="0" presId="urn:diagrams.loki3.com/BracketList"/>
    <dgm:cxn modelId="{24DD39EA-5619-4C1C-9EF3-5B3AF0503B7B}" type="presParOf" srcId="{7D1E4013-6C91-4070-A620-5A32A3676B1A}" destId="{9B1E32FF-12B5-4769-AE95-80503E75C1B1}" srcOrd="0" destOrd="0" presId="urn:diagrams.loki3.com/BracketList"/>
    <dgm:cxn modelId="{A3C96189-475C-4725-9220-3211827A932C}" type="presParOf" srcId="{7D1E4013-6C91-4070-A620-5A32A3676B1A}" destId="{896B5634-5D18-4900-96EE-DB00921C784E}" srcOrd="1" destOrd="0" presId="urn:diagrams.loki3.com/BracketList"/>
    <dgm:cxn modelId="{AE96AD28-0E1C-403C-AE42-EC6F25FFDA12}" type="presParOf" srcId="{7D1E4013-6C91-4070-A620-5A32A3676B1A}" destId="{412A674A-F36D-4B0A-B0E9-192D2F2A09D1}" srcOrd="2" destOrd="0" presId="urn:diagrams.loki3.com/BracketList"/>
    <dgm:cxn modelId="{997E5C11-6F5E-4EB0-A630-DF9D86EC3607}" type="presParOf" srcId="{7D1E4013-6C91-4070-A620-5A32A3676B1A}" destId="{A2ADF1AF-B26E-4742-A0DD-70AEB0974AB9}" srcOrd="3" destOrd="0" presId="urn:diagrams.loki3.com/BracketList"/>
    <dgm:cxn modelId="{45A60A18-7C7D-4654-8A29-15177254F369}" type="presParOf" srcId="{E6467DB8-CB52-4BE7-A25E-22F1F7F80DC5}" destId="{A5902E37-07FF-4AE3-8C2B-E21C421F1932}" srcOrd="1" destOrd="0" presId="urn:diagrams.loki3.com/BracketList"/>
    <dgm:cxn modelId="{7019359B-AE6C-4E6C-ABE5-425459583849}" type="presParOf" srcId="{E6467DB8-CB52-4BE7-A25E-22F1F7F80DC5}" destId="{0429671B-9FB6-4F10-98B5-F876107DA5F8}" srcOrd="2" destOrd="0" presId="urn:diagrams.loki3.com/BracketList"/>
    <dgm:cxn modelId="{0402C11F-8233-4A66-8A9B-9EE5ED51BBD3}" type="presParOf" srcId="{0429671B-9FB6-4F10-98B5-F876107DA5F8}" destId="{888DF2D8-5016-4158-80AD-CD3398EEFB0F}" srcOrd="0" destOrd="0" presId="urn:diagrams.loki3.com/BracketList"/>
    <dgm:cxn modelId="{ECA5F977-9E94-4795-8E6A-91F81853D223}" type="presParOf" srcId="{0429671B-9FB6-4F10-98B5-F876107DA5F8}" destId="{CD5A7081-856C-4992-B160-CF7F1D24265D}" srcOrd="1" destOrd="0" presId="urn:diagrams.loki3.com/BracketList"/>
    <dgm:cxn modelId="{634B7FC6-56C2-4822-9B8F-7D11FD4B5F55}" type="presParOf" srcId="{0429671B-9FB6-4F10-98B5-F876107DA5F8}" destId="{3CFCCCE4-2873-4A83-8DE5-3937AA7AB5A5}" srcOrd="2" destOrd="0" presId="urn:diagrams.loki3.com/BracketList"/>
    <dgm:cxn modelId="{5204E49A-C0D9-45D4-9F66-F5BF3DA6CD68}" type="presParOf" srcId="{0429671B-9FB6-4F10-98B5-F876107DA5F8}" destId="{38FDD233-EF22-428B-9479-3ADE66C6B474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1E32FF-12B5-4769-AE95-80503E75C1B1}">
      <dsp:nvSpPr>
        <dsp:cNvPr id="0" name=""/>
        <dsp:cNvSpPr/>
      </dsp:nvSpPr>
      <dsp:spPr>
        <a:xfrm>
          <a:off x="2433" y="279407"/>
          <a:ext cx="1244653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500" kern="1200" dirty="0"/>
            <a:t>IOT</a:t>
          </a:r>
        </a:p>
      </dsp:txBody>
      <dsp:txXfrm>
        <a:off x="2433" y="279407"/>
        <a:ext cx="1244653" cy="297000"/>
      </dsp:txXfrm>
    </dsp:sp>
    <dsp:sp modelId="{896B5634-5D18-4900-96EE-DB00921C784E}">
      <dsp:nvSpPr>
        <dsp:cNvPr id="0" name=""/>
        <dsp:cNvSpPr/>
      </dsp:nvSpPr>
      <dsp:spPr>
        <a:xfrm>
          <a:off x="1247086" y="19532"/>
          <a:ext cx="248930" cy="81675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ADF1AF-B26E-4742-A0DD-70AEB0974AB9}">
      <dsp:nvSpPr>
        <dsp:cNvPr id="0" name=""/>
        <dsp:cNvSpPr/>
      </dsp:nvSpPr>
      <dsp:spPr>
        <a:xfrm>
          <a:off x="1595589" y="19532"/>
          <a:ext cx="3385457" cy="8167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MY" sz="1500" kern="1200" dirty="0"/>
            <a:t>Traffic Management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MY" sz="1500" kern="1200" dirty="0"/>
            <a:t>Crisis &amp; Disaster Management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MY" sz="1500" kern="1200" dirty="0"/>
            <a:t>National Border Security</a:t>
          </a:r>
        </a:p>
      </dsp:txBody>
      <dsp:txXfrm>
        <a:off x="1595589" y="19532"/>
        <a:ext cx="3385457" cy="816750"/>
      </dsp:txXfrm>
    </dsp:sp>
    <dsp:sp modelId="{888DF2D8-5016-4158-80AD-CD3398EEFB0F}">
      <dsp:nvSpPr>
        <dsp:cNvPr id="0" name=""/>
        <dsp:cNvSpPr/>
      </dsp:nvSpPr>
      <dsp:spPr>
        <a:xfrm>
          <a:off x="2433" y="1150157"/>
          <a:ext cx="1244653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500" kern="1200" dirty="0"/>
            <a:t>Blockchain</a:t>
          </a:r>
        </a:p>
      </dsp:txBody>
      <dsp:txXfrm>
        <a:off x="2433" y="1150157"/>
        <a:ext cx="1244653" cy="297000"/>
      </dsp:txXfrm>
    </dsp:sp>
    <dsp:sp modelId="{CD5A7081-856C-4992-B160-CF7F1D24265D}">
      <dsp:nvSpPr>
        <dsp:cNvPr id="0" name=""/>
        <dsp:cNvSpPr/>
      </dsp:nvSpPr>
      <dsp:spPr>
        <a:xfrm>
          <a:off x="1247086" y="890282"/>
          <a:ext cx="248930" cy="81675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FDD233-EF22-428B-9479-3ADE66C6B474}">
      <dsp:nvSpPr>
        <dsp:cNvPr id="0" name=""/>
        <dsp:cNvSpPr/>
      </dsp:nvSpPr>
      <dsp:spPr>
        <a:xfrm>
          <a:off x="1595589" y="890282"/>
          <a:ext cx="3385457" cy="8167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MY" sz="1500" kern="1200" dirty="0"/>
            <a:t>National Identification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MY" sz="1500" kern="1200" dirty="0"/>
            <a:t>Cashless transactions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MY" sz="1500" kern="1200" dirty="0"/>
            <a:t>Licensing, Certificates, Registration</a:t>
          </a:r>
        </a:p>
      </dsp:txBody>
      <dsp:txXfrm>
        <a:off x="1595589" y="890282"/>
        <a:ext cx="3385457" cy="8167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1E32FF-12B5-4769-AE95-80503E75C1B1}">
      <dsp:nvSpPr>
        <dsp:cNvPr id="0" name=""/>
        <dsp:cNvSpPr/>
      </dsp:nvSpPr>
      <dsp:spPr>
        <a:xfrm>
          <a:off x="2433" y="280567"/>
          <a:ext cx="1244653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500" kern="1200" dirty="0"/>
            <a:t>Big Data</a:t>
          </a:r>
        </a:p>
      </dsp:txBody>
      <dsp:txXfrm>
        <a:off x="2433" y="280567"/>
        <a:ext cx="1244653" cy="297000"/>
      </dsp:txXfrm>
    </dsp:sp>
    <dsp:sp modelId="{896B5634-5D18-4900-96EE-DB00921C784E}">
      <dsp:nvSpPr>
        <dsp:cNvPr id="0" name=""/>
        <dsp:cNvSpPr/>
      </dsp:nvSpPr>
      <dsp:spPr>
        <a:xfrm>
          <a:off x="1247086" y="20692"/>
          <a:ext cx="248930" cy="81675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ADF1AF-B26E-4742-A0DD-70AEB0974AB9}">
      <dsp:nvSpPr>
        <dsp:cNvPr id="0" name=""/>
        <dsp:cNvSpPr/>
      </dsp:nvSpPr>
      <dsp:spPr>
        <a:xfrm>
          <a:off x="1595589" y="20692"/>
          <a:ext cx="3385457" cy="8167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MY" sz="1500" kern="1200" dirty="0"/>
            <a:t>Citizen Feedback and Satisfaction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MY" sz="1500" kern="1200" dirty="0"/>
            <a:t>Real time Demographics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MY" sz="1500" kern="1200" dirty="0"/>
            <a:t>Research and Development</a:t>
          </a:r>
        </a:p>
      </dsp:txBody>
      <dsp:txXfrm>
        <a:off x="1595589" y="20692"/>
        <a:ext cx="3385457" cy="816750"/>
      </dsp:txXfrm>
    </dsp:sp>
    <dsp:sp modelId="{888DF2D8-5016-4158-80AD-CD3398EEFB0F}">
      <dsp:nvSpPr>
        <dsp:cNvPr id="0" name=""/>
        <dsp:cNvSpPr/>
      </dsp:nvSpPr>
      <dsp:spPr>
        <a:xfrm>
          <a:off x="2433" y="1048063"/>
          <a:ext cx="1244653" cy="501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500" kern="1200" dirty="0"/>
            <a:t>Artificial Intelligence</a:t>
          </a:r>
        </a:p>
      </dsp:txBody>
      <dsp:txXfrm>
        <a:off x="2433" y="1048063"/>
        <a:ext cx="1244653" cy="501187"/>
      </dsp:txXfrm>
    </dsp:sp>
    <dsp:sp modelId="{CD5A7081-856C-4992-B160-CF7F1D24265D}">
      <dsp:nvSpPr>
        <dsp:cNvPr id="0" name=""/>
        <dsp:cNvSpPr/>
      </dsp:nvSpPr>
      <dsp:spPr>
        <a:xfrm>
          <a:off x="1247086" y="891442"/>
          <a:ext cx="248930" cy="814429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FDD233-EF22-428B-9479-3ADE66C6B474}">
      <dsp:nvSpPr>
        <dsp:cNvPr id="0" name=""/>
        <dsp:cNvSpPr/>
      </dsp:nvSpPr>
      <dsp:spPr>
        <a:xfrm>
          <a:off x="1595589" y="891442"/>
          <a:ext cx="3385457" cy="8144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MY" sz="1500" kern="1200" dirty="0"/>
            <a:t>Economic and Financial Review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MY" sz="1500" kern="1200" dirty="0"/>
            <a:t>Automated Auditing and Enforcement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MY" sz="1500" kern="1200" dirty="0"/>
            <a:t>Policy Making</a:t>
          </a:r>
        </a:p>
      </dsp:txBody>
      <dsp:txXfrm>
        <a:off x="1595589" y="891442"/>
        <a:ext cx="3385457" cy="8144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886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4096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7463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9502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324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089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507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1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7469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9196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116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098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8026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9806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6999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3872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4541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8437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9545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695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6752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590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4284663"/>
          </a:xfrm>
        </p:spPr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426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014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514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087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824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218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305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5960" y="2949677"/>
            <a:ext cx="8048717" cy="1637071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83" y="1998415"/>
            <a:ext cx="7975483" cy="685791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713" y="194838"/>
            <a:ext cx="8246070" cy="763526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843" y="1275735"/>
            <a:ext cx="8246070" cy="3262122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E17D56-AD7B-41BE-8F45-584B210BA9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399" y="4574598"/>
            <a:ext cx="534453" cy="53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5500" y="605639"/>
            <a:ext cx="6461299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5500" y="1519084"/>
            <a:ext cx="6461299" cy="322103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693" y="220024"/>
            <a:ext cx="8093365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552291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024688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52291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024688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image" Target="../media/image9.png"/><Relationship Id="rId7" Type="http://schemas.openxmlformats.org/officeDocument/2006/relationships/image" Target="../media/image3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10" Type="http://schemas.openxmlformats.org/officeDocument/2006/relationships/image" Target="../media/image41.jpg"/><Relationship Id="rId4" Type="http://schemas.openxmlformats.org/officeDocument/2006/relationships/image" Target="../media/image35.png"/><Relationship Id="rId9" Type="http://schemas.openxmlformats.org/officeDocument/2006/relationships/image" Target="../media/image4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3162" y="3444725"/>
            <a:ext cx="6629400" cy="1002890"/>
          </a:xfrm>
        </p:spPr>
        <p:txBody>
          <a:bodyPr>
            <a:noAutofit/>
          </a:bodyPr>
          <a:lstStyle/>
          <a:p>
            <a:r>
              <a:rPr lang="en-US" sz="2800" dirty="0"/>
              <a:t>Leveraging on Digital Economy in </a:t>
            </a:r>
            <a:r>
              <a:rPr lang="en-US" sz="2800"/>
              <a:t>Government Services</a:t>
            </a:r>
            <a:br>
              <a:rPr lang="en-US" sz="2800" dirty="0"/>
            </a:br>
            <a:r>
              <a:rPr lang="en-US" sz="1800" dirty="0" err="1"/>
              <a:t>Rozaini</a:t>
            </a:r>
            <a:r>
              <a:rPr lang="en-US" sz="1800" dirty="0"/>
              <a:t> </a:t>
            </a:r>
            <a:r>
              <a:rPr lang="en-US" sz="1800" dirty="0" err="1"/>
              <a:t>Mohd</a:t>
            </a:r>
            <a:r>
              <a:rPr lang="en-US" sz="1800" dirty="0"/>
              <a:t> Sani, Council Member, MICPA</a:t>
            </a:r>
            <a:br>
              <a:rPr lang="en-US" sz="1800" dirty="0"/>
            </a:br>
            <a:endParaRPr lang="en-US" sz="1800" dirty="0"/>
          </a:p>
        </p:txBody>
      </p:sp>
      <p:pic>
        <p:nvPicPr>
          <p:cNvPr id="4" name="Picture 3" descr="C:\Users\nfarahin.ali\Downloads\logo napsa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386" y="874958"/>
            <a:ext cx="1744704" cy="13489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8" descr="C:\Users\nfarahin.ali\Downloads\logo PS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4607831"/>
            <a:ext cx="648072" cy="40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347857" y="4354286"/>
            <a:ext cx="1796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Session: 3</a:t>
            </a:r>
            <a:endParaRPr lang="en-MY" sz="20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915F1A-66A6-43C0-B7AE-B27046D5EDB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1530" b="-3208"/>
          <a:stretch/>
        </p:blipFill>
        <p:spPr>
          <a:xfrm>
            <a:off x="158898" y="3561538"/>
            <a:ext cx="1193357" cy="76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97971"/>
            <a:ext cx="4484914" cy="792660"/>
          </a:xfrm>
        </p:spPr>
        <p:txBody>
          <a:bodyPr>
            <a:noAutofit/>
          </a:bodyPr>
          <a:lstStyle/>
          <a:p>
            <a:pPr algn="l"/>
            <a:r>
              <a:rPr lang="en-US" sz="2400" dirty="0"/>
              <a:t>Endless possibilities exist from leveraging on the digital economy</a:t>
            </a:r>
          </a:p>
        </p:txBody>
      </p:sp>
      <p:pic>
        <p:nvPicPr>
          <p:cNvPr id="4" name="Picture 3" descr="C:\Users\nfarahin.ali\Downloads\logo napsa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615" y="185056"/>
            <a:ext cx="835007" cy="65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DCF8ACA-EB68-4521-81D3-AE13C496E9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0922408"/>
              </p:ext>
            </p:extLst>
          </p:nvPr>
        </p:nvGraphicFramePr>
        <p:xfrm>
          <a:off x="-304800" y="2425200"/>
          <a:ext cx="4983480" cy="1726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CA4B28C0-4196-4118-80E8-B12FC5D9E3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9481129"/>
              </p:ext>
            </p:extLst>
          </p:nvPr>
        </p:nvGraphicFramePr>
        <p:xfrm>
          <a:off x="4248718" y="2425200"/>
          <a:ext cx="4983480" cy="1726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CD2102EA-B309-4413-B63A-5882D46E388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353184"/>
            <a:ext cx="2301240" cy="115062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FE9D377-F85A-4457-A74B-291A834DEC99}"/>
              </a:ext>
            </a:extLst>
          </p:cNvPr>
          <p:cNvGrpSpPr/>
          <p:nvPr/>
        </p:nvGrpSpPr>
        <p:grpSpPr>
          <a:xfrm>
            <a:off x="880121" y="4308114"/>
            <a:ext cx="7911715" cy="625634"/>
            <a:chOff x="880121" y="4308114"/>
            <a:chExt cx="7911715" cy="62563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86B8037-A1EA-4D5B-A338-7EA55A1C086A}"/>
                </a:ext>
              </a:extLst>
            </p:cNvPr>
            <p:cNvSpPr/>
            <p:nvPr/>
          </p:nvSpPr>
          <p:spPr>
            <a:xfrm>
              <a:off x="5747657" y="4308114"/>
              <a:ext cx="304417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</a:rPr>
                <a:t>Stronger Governance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A9E64B1-026C-4449-89C7-BEB965198436}"/>
                </a:ext>
              </a:extLst>
            </p:cNvPr>
            <p:cNvSpPr/>
            <p:nvPr/>
          </p:nvSpPr>
          <p:spPr>
            <a:xfrm>
              <a:off x="880121" y="4308115"/>
              <a:ext cx="184783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</a:rPr>
                <a:t>Happiness Index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7AB3858-7A5F-4409-BBF8-3BE2B95C5D9E}"/>
                </a:ext>
              </a:extLst>
            </p:cNvPr>
            <p:cNvSpPr/>
            <p:nvPr/>
          </p:nvSpPr>
          <p:spPr>
            <a:xfrm>
              <a:off x="2815601" y="4308114"/>
              <a:ext cx="325753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</a:rPr>
                <a:t>Savings in Government Expenditure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906D02E-0CEC-4112-90B0-7F2BC3259BBE}"/>
                </a:ext>
              </a:extLst>
            </p:cNvPr>
            <p:cNvSpPr/>
            <p:nvPr/>
          </p:nvSpPr>
          <p:spPr>
            <a:xfrm>
              <a:off x="1948820" y="4625971"/>
              <a:ext cx="223101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</a:rPr>
                <a:t>Ease of Doing Business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A061288-397C-44E6-8C64-5F6DB320A859}"/>
                </a:ext>
              </a:extLst>
            </p:cNvPr>
            <p:cNvSpPr/>
            <p:nvPr/>
          </p:nvSpPr>
          <p:spPr>
            <a:xfrm>
              <a:off x="4747260" y="4616522"/>
              <a:ext cx="223101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</a:rPr>
                <a:t>Effective Policy Making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689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97971"/>
            <a:ext cx="4484914" cy="792660"/>
          </a:xfrm>
        </p:spPr>
        <p:txBody>
          <a:bodyPr>
            <a:noAutofit/>
          </a:bodyPr>
          <a:lstStyle/>
          <a:p>
            <a:pPr algn="l"/>
            <a:r>
              <a:rPr lang="en-US" sz="2400" dirty="0"/>
              <a:t>Endless possibilities exist from leveraging on the digital economy</a:t>
            </a:r>
          </a:p>
        </p:txBody>
      </p:sp>
      <p:pic>
        <p:nvPicPr>
          <p:cNvPr id="4" name="Picture 3" descr="C:\Users\nfarahin.ali\Downloads\logo napsa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615" y="185056"/>
            <a:ext cx="835007" cy="65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4A69FB-8742-4329-8F7B-FC41B1B1598D}"/>
              </a:ext>
            </a:extLst>
          </p:cNvPr>
          <p:cNvPicPr/>
          <p:nvPr/>
        </p:nvPicPr>
        <p:blipFill rotWithShape="1">
          <a:blip r:embed="rId4"/>
          <a:srcRect r="6354"/>
          <a:stretch/>
        </p:blipFill>
        <p:spPr>
          <a:xfrm>
            <a:off x="217357" y="1416569"/>
            <a:ext cx="8214609" cy="348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582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D466605-ECA7-4B8D-AB36-3664E2D0C11B}"/>
              </a:ext>
            </a:extLst>
          </p:cNvPr>
          <p:cNvPicPr/>
          <p:nvPr/>
        </p:nvPicPr>
        <p:blipFill rotWithShape="1">
          <a:blip r:embed="rId3"/>
          <a:srcRect r="1787" b="10272"/>
          <a:stretch/>
        </p:blipFill>
        <p:spPr>
          <a:xfrm>
            <a:off x="269822" y="1416570"/>
            <a:ext cx="8079699" cy="35418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97971"/>
            <a:ext cx="4484914" cy="792660"/>
          </a:xfrm>
        </p:spPr>
        <p:txBody>
          <a:bodyPr>
            <a:noAutofit/>
          </a:bodyPr>
          <a:lstStyle/>
          <a:p>
            <a:pPr algn="l"/>
            <a:r>
              <a:rPr lang="en-US" sz="2400" dirty="0"/>
              <a:t>Endless possibilities exist from leveraging on the digital economy</a:t>
            </a:r>
          </a:p>
        </p:txBody>
      </p:sp>
      <p:pic>
        <p:nvPicPr>
          <p:cNvPr id="4" name="Picture 3" descr="C:\Users\nfarahin.ali\Downloads\logo napsa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615" y="185056"/>
            <a:ext cx="835007" cy="65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299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97971"/>
            <a:ext cx="4484914" cy="792660"/>
          </a:xfrm>
        </p:spPr>
        <p:txBody>
          <a:bodyPr>
            <a:noAutofit/>
          </a:bodyPr>
          <a:lstStyle/>
          <a:p>
            <a:pPr algn="l"/>
            <a:r>
              <a:rPr lang="en-US" sz="2400" dirty="0"/>
              <a:t>Endless possibilities exist from leveraging on the digital economy</a:t>
            </a:r>
          </a:p>
        </p:txBody>
      </p:sp>
      <p:pic>
        <p:nvPicPr>
          <p:cNvPr id="4" name="Picture 3" descr="C:\Users\nfarahin.ali\Downloads\logo napsa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615" y="185056"/>
            <a:ext cx="835007" cy="65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92AFBE-223C-4AE7-9B71-9E221FF2ACEF}"/>
              </a:ext>
            </a:extLst>
          </p:cNvPr>
          <p:cNvPicPr/>
          <p:nvPr/>
        </p:nvPicPr>
        <p:blipFill rotWithShape="1">
          <a:blip r:embed="rId4"/>
          <a:srcRect r="986" b="7741"/>
          <a:stretch/>
        </p:blipFill>
        <p:spPr>
          <a:xfrm>
            <a:off x="254833" y="1446552"/>
            <a:ext cx="8117174" cy="344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247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97971"/>
            <a:ext cx="4484914" cy="792660"/>
          </a:xfrm>
        </p:spPr>
        <p:txBody>
          <a:bodyPr>
            <a:noAutofit/>
          </a:bodyPr>
          <a:lstStyle/>
          <a:p>
            <a:pPr algn="l"/>
            <a:r>
              <a:rPr lang="en-US" sz="2400" dirty="0"/>
              <a:t>Endless possibilities exist from leveraging on the digital economy</a:t>
            </a:r>
          </a:p>
        </p:txBody>
      </p:sp>
      <p:pic>
        <p:nvPicPr>
          <p:cNvPr id="4" name="Picture 3" descr="C:\Users\nfarahin.ali\Downloads\logo napsa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615" y="185056"/>
            <a:ext cx="835007" cy="65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C0A63A-E05C-4176-B4E7-BE6CD4DA8F9B}"/>
              </a:ext>
            </a:extLst>
          </p:cNvPr>
          <p:cNvPicPr/>
          <p:nvPr/>
        </p:nvPicPr>
        <p:blipFill rotWithShape="1">
          <a:blip r:embed="rId4"/>
          <a:srcRect l="1" r="534" b="7520"/>
          <a:stretch/>
        </p:blipFill>
        <p:spPr>
          <a:xfrm>
            <a:off x="359764" y="1476531"/>
            <a:ext cx="8087193" cy="34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595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0419" y="97971"/>
            <a:ext cx="4669416" cy="792660"/>
          </a:xfrm>
        </p:spPr>
        <p:txBody>
          <a:bodyPr>
            <a:noAutofit/>
          </a:bodyPr>
          <a:lstStyle/>
          <a:p>
            <a:pPr algn="l"/>
            <a:r>
              <a:rPr lang="en-US" sz="2400" dirty="0"/>
              <a:t>However, </a:t>
            </a:r>
            <a:r>
              <a:rPr lang="en-US" sz="2400" dirty="0" err="1"/>
              <a:t>digitalisation</a:t>
            </a:r>
            <a:r>
              <a:rPr lang="en-US" sz="2400" dirty="0"/>
              <a:t> should never be SILO.  Make it an ecosystem</a:t>
            </a:r>
          </a:p>
        </p:txBody>
      </p:sp>
      <p:pic>
        <p:nvPicPr>
          <p:cNvPr id="4" name="Picture 3" descr="C:\Users\nfarahin.ali\Downloads\logo napsa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615" y="185056"/>
            <a:ext cx="835007" cy="65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DB541B-5D52-4E1F-808F-230D67FD87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420" y="2103120"/>
            <a:ext cx="3185160" cy="179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857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97971"/>
            <a:ext cx="4484914" cy="792660"/>
          </a:xfrm>
        </p:spPr>
        <p:txBody>
          <a:bodyPr>
            <a:noAutofit/>
          </a:bodyPr>
          <a:lstStyle/>
          <a:p>
            <a:pPr algn="l"/>
            <a:r>
              <a:rPr lang="en-US" sz="2600" dirty="0"/>
              <a:t>Developing mobile applications is NOT the solution</a:t>
            </a:r>
          </a:p>
        </p:txBody>
      </p:sp>
      <p:pic>
        <p:nvPicPr>
          <p:cNvPr id="4" name="Picture 3" descr="C:\Users\nfarahin.ali\Downloads\logo napsa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615" y="185056"/>
            <a:ext cx="835007" cy="65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6993D6-5317-4008-9FE4-C07C1F798E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828" t="19583" r="13984" b="7639"/>
          <a:stretch/>
        </p:blipFill>
        <p:spPr>
          <a:xfrm>
            <a:off x="306229" y="1615378"/>
            <a:ext cx="4936331" cy="279939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5A3B436-9D7E-457C-937F-A1326AB3382D}"/>
              </a:ext>
            </a:extLst>
          </p:cNvPr>
          <p:cNvSpPr/>
          <p:nvPr/>
        </p:nvSpPr>
        <p:spPr>
          <a:xfrm>
            <a:off x="5466878" y="1783967"/>
            <a:ext cx="354274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>
                <a:latin typeface="Arial" panose="020B0604020202020204" pitchFamily="34" charset="0"/>
              </a:rPr>
              <a:t>Danger of developing mobile applications based on SILO “departmental” views</a:t>
            </a:r>
          </a:p>
          <a:p>
            <a:endParaRPr lang="en-US" sz="1400" dirty="0"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>
                <a:latin typeface="Arial" panose="020B0604020202020204" pitchFamily="34" charset="0"/>
              </a:rPr>
              <a:t>Confused customers faced with “application overload”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400" dirty="0"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>
                <a:latin typeface="Arial" panose="020B0604020202020204" pitchFamily="34" charset="0"/>
              </a:rPr>
              <a:t>Positive / negative experience brings quick widespread impact on satisfaction &amp; perception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78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97971"/>
            <a:ext cx="4484914" cy="792660"/>
          </a:xfrm>
        </p:spPr>
        <p:txBody>
          <a:bodyPr>
            <a:noAutofit/>
          </a:bodyPr>
          <a:lstStyle/>
          <a:p>
            <a:pPr algn="l"/>
            <a:r>
              <a:rPr lang="en-US" sz="2400" dirty="0"/>
              <a:t>Learning from one of the largest profitable ecosystem in the world</a:t>
            </a:r>
          </a:p>
        </p:txBody>
      </p:sp>
      <p:pic>
        <p:nvPicPr>
          <p:cNvPr id="4" name="Picture 3" descr="C:\Users\nfarahin.ali\Downloads\logo napsa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615" y="185056"/>
            <a:ext cx="835007" cy="65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29034C-0923-47BE-BC7D-20BFA81B92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04" y="1777878"/>
            <a:ext cx="4608651" cy="27865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337F58-71B1-4300-B687-1EAE09F4D1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955" y="1163669"/>
            <a:ext cx="968347" cy="61420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ECB6387-A99C-4CD3-A31F-F4053CDAFD5A}"/>
              </a:ext>
            </a:extLst>
          </p:cNvPr>
          <p:cNvSpPr/>
          <p:nvPr/>
        </p:nvSpPr>
        <p:spPr>
          <a:xfrm>
            <a:off x="5179673" y="1470773"/>
            <a:ext cx="354274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>
                <a:latin typeface="Arial" panose="020B0604020202020204" pitchFamily="34" charset="0"/>
              </a:rPr>
              <a:t>“Customers first, Employees second, Shareholders third” – Jack Ma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400" dirty="0"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>
                <a:latin typeface="Arial" panose="020B0604020202020204" pitchFamily="34" charset="0"/>
              </a:rPr>
              <a:t>Mission is to make it easy to do business anywhere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400" dirty="0"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>
                <a:latin typeface="Arial" panose="020B0604020202020204" pitchFamily="34" charset="0"/>
              </a:rPr>
              <a:t>Inclusive - Customers, Merchants and Participants conduct e-commerce in its ecosystem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400" dirty="0"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>
                <a:latin typeface="Arial" panose="020B0604020202020204" pitchFamily="34" charset="0"/>
              </a:rPr>
              <a:t>Technology, payment system, logistics and cloud are the “tools” supporting the ecosystem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400" dirty="0"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>
                <a:latin typeface="Arial" panose="020B0604020202020204" pitchFamily="34" charset="0"/>
              </a:rPr>
              <a:t>Main objective is to satisfy customers</a:t>
            </a:r>
          </a:p>
        </p:txBody>
      </p:sp>
    </p:spTree>
    <p:extLst>
      <p:ext uri="{BB962C8B-B14F-4D97-AF65-F5344CB8AC3E}">
        <p14:creationId xmlns:p14="http://schemas.microsoft.com/office/powerpoint/2010/main" val="3169601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199" y="97971"/>
            <a:ext cx="4669415" cy="792660"/>
          </a:xfrm>
        </p:spPr>
        <p:txBody>
          <a:bodyPr>
            <a:noAutofit/>
          </a:bodyPr>
          <a:lstStyle/>
          <a:p>
            <a:pPr algn="l"/>
            <a:r>
              <a:rPr lang="en-US" sz="2200" dirty="0"/>
              <a:t>The portal </a:t>
            </a:r>
            <a:r>
              <a:rPr lang="en-US" sz="2200" dirty="0" err="1"/>
              <a:t>myGovernment</a:t>
            </a:r>
            <a:r>
              <a:rPr lang="en-US" sz="2200" dirty="0"/>
              <a:t> is our window to various online government services and information..</a:t>
            </a:r>
          </a:p>
        </p:txBody>
      </p:sp>
      <p:pic>
        <p:nvPicPr>
          <p:cNvPr id="4" name="Picture 3" descr="C:\Users\nfarahin.ali\Downloads\logo napsa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615" y="185056"/>
            <a:ext cx="835007" cy="65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69D3BA-74C0-41C7-A3CD-98E2EDB0E3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1381125"/>
            <a:ext cx="552450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2070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97971"/>
            <a:ext cx="4450080" cy="792660"/>
          </a:xfrm>
        </p:spPr>
        <p:txBody>
          <a:bodyPr>
            <a:noAutofit/>
          </a:bodyPr>
          <a:lstStyle/>
          <a:p>
            <a:pPr algn="l"/>
            <a:r>
              <a:rPr lang="en-US" sz="2400" dirty="0"/>
              <a:t>..which has started an</a:t>
            </a:r>
            <a:br>
              <a:rPr lang="en-US" sz="2400" dirty="0"/>
            </a:br>
            <a:r>
              <a:rPr lang="en-US" sz="2400" dirty="0"/>
              <a:t>e-government service ecosystem</a:t>
            </a:r>
          </a:p>
        </p:txBody>
      </p:sp>
      <p:pic>
        <p:nvPicPr>
          <p:cNvPr id="4" name="Picture 3" descr="C:\Users\nfarahin.ali\Downloads\logo napsa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615" y="185056"/>
            <a:ext cx="835007" cy="65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6EA9874-7A38-4350-A066-418499BB5349}"/>
              </a:ext>
            </a:extLst>
          </p:cNvPr>
          <p:cNvGrpSpPr/>
          <p:nvPr/>
        </p:nvGrpSpPr>
        <p:grpSpPr>
          <a:xfrm>
            <a:off x="150505" y="1381125"/>
            <a:ext cx="8315315" cy="3480435"/>
            <a:chOff x="150505" y="1381125"/>
            <a:chExt cx="8315315" cy="348043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FE48BBB-9205-4FF3-A318-B8FACD487D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3283" y="1381125"/>
              <a:ext cx="5792537" cy="348043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769D3E0-F0EA-4E23-9B59-A18467E6D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0505" y="1381125"/>
              <a:ext cx="1826885" cy="1190625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0F08A64-D6CF-4AA4-9E09-88C2C99F1B60}"/>
                </a:ext>
              </a:extLst>
            </p:cNvPr>
            <p:cNvCxnSpPr>
              <a:cxnSpLocks/>
            </p:cNvCxnSpPr>
            <p:nvPr/>
          </p:nvCxnSpPr>
          <p:spPr>
            <a:xfrm>
              <a:off x="2105593" y="1381126"/>
              <a:ext cx="43948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1A68B82-47F6-44FD-B9C4-8E50FE2FAB8C}"/>
                </a:ext>
              </a:extLst>
            </p:cNvPr>
            <p:cNvCxnSpPr>
              <a:cxnSpLocks/>
            </p:cNvCxnSpPr>
            <p:nvPr/>
          </p:nvCxnSpPr>
          <p:spPr>
            <a:xfrm>
              <a:off x="2049780" y="2628900"/>
              <a:ext cx="556260" cy="21564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4E73A43A-E316-4919-A3EB-FCE536C674C3}"/>
              </a:ext>
            </a:extLst>
          </p:cNvPr>
          <p:cNvSpPr/>
          <p:nvPr/>
        </p:nvSpPr>
        <p:spPr>
          <a:xfrm>
            <a:off x="81300" y="2689262"/>
            <a:ext cx="20319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sz="1200" dirty="0" err="1">
                <a:latin typeface="Arial" panose="020B0604020202020204" pitchFamily="34" charset="0"/>
              </a:rPr>
              <a:t>Centralised</a:t>
            </a:r>
            <a:r>
              <a:rPr lang="en-US" sz="1200" dirty="0">
                <a:latin typeface="Arial" panose="020B0604020202020204" pitchFamily="34" charset="0"/>
              </a:rPr>
              <a:t> vs decentralized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</a:rPr>
              <a:t>“No one size fits all” – Customer first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</a:rPr>
              <a:t>Project governance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</a:rPr>
              <a:t>Strong CIOs community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</a:rPr>
              <a:t>Private &amp; public sector collaboration</a:t>
            </a:r>
          </a:p>
        </p:txBody>
      </p:sp>
    </p:spTree>
    <p:extLst>
      <p:ext uri="{BB962C8B-B14F-4D97-AF65-F5344CB8AC3E}">
        <p14:creationId xmlns:p14="http://schemas.microsoft.com/office/powerpoint/2010/main" val="159116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97971"/>
            <a:ext cx="4484914" cy="792660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What is Digital Economy?</a:t>
            </a:r>
          </a:p>
        </p:txBody>
      </p:sp>
      <p:pic>
        <p:nvPicPr>
          <p:cNvPr id="4" name="Picture 3" descr="C:\Users\nfarahin.ali\Downloads\logo napsa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615" y="185056"/>
            <a:ext cx="835007" cy="65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388603-21FF-4196-983B-5B62A60DBF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577" t="19544" r="14688" b="8650"/>
          <a:stretch/>
        </p:blipFill>
        <p:spPr>
          <a:xfrm rot="21196963">
            <a:off x="291920" y="1877041"/>
            <a:ext cx="4866939" cy="274936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0EE004E-D137-4684-8D20-C0541C34CFF2}"/>
              </a:ext>
            </a:extLst>
          </p:cNvPr>
          <p:cNvSpPr/>
          <p:nvPr/>
        </p:nvSpPr>
        <p:spPr>
          <a:xfrm>
            <a:off x="5759246" y="1774557"/>
            <a:ext cx="292018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b="1" dirty="0">
                <a:latin typeface="Arial" panose="020B0604020202020204" pitchFamily="34" charset="0"/>
              </a:rPr>
              <a:t>Defines it as..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300" dirty="0"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300" dirty="0">
                <a:latin typeface="Arial" panose="020B0604020202020204" pitchFamily="34" charset="0"/>
              </a:rPr>
              <a:t>Action by both public and private sector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300" dirty="0"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300" dirty="0">
                <a:latin typeface="Arial" panose="020B0604020202020204" pitchFamily="34" charset="0"/>
              </a:rPr>
              <a:t>Adopt and </a:t>
            </a:r>
            <a:r>
              <a:rPr lang="en-US" sz="1300" dirty="0" err="1">
                <a:latin typeface="Arial" panose="020B0604020202020204" pitchFamily="34" charset="0"/>
              </a:rPr>
              <a:t>utilise</a:t>
            </a:r>
            <a:r>
              <a:rPr lang="en-US" sz="1300" dirty="0">
                <a:latin typeface="Arial" panose="020B0604020202020204" pitchFamily="34" charset="0"/>
              </a:rPr>
              <a:t> digital technologies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300" dirty="0"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300" dirty="0">
                <a:latin typeface="Arial" panose="020B0604020202020204" pitchFamily="34" charset="0"/>
              </a:rPr>
              <a:t>Communicate with people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300" dirty="0"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300" dirty="0">
                <a:latin typeface="Arial" panose="020B0604020202020204" pitchFamily="34" charset="0"/>
              </a:rPr>
              <a:t>Deliver goods and services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300" dirty="0"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300" dirty="0">
                <a:latin typeface="Arial" panose="020B0604020202020204" pitchFamily="34" charset="0"/>
              </a:rPr>
              <a:t>Raise productivity, revenue and income</a:t>
            </a:r>
            <a:endParaRPr lang="en-MY" sz="13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7D25B3-7B6A-4CC6-A40E-E859519BA1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198" y="1375940"/>
            <a:ext cx="1284031" cy="45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7079" y="45539"/>
            <a:ext cx="4814196" cy="792660"/>
          </a:xfrm>
        </p:spPr>
        <p:txBody>
          <a:bodyPr>
            <a:noAutofit/>
          </a:bodyPr>
          <a:lstStyle/>
          <a:p>
            <a:pPr algn="l"/>
            <a:r>
              <a:rPr lang="en-US" sz="2300" dirty="0"/>
              <a:t>Objectively, how do we fare against other digital governments..</a:t>
            </a:r>
          </a:p>
        </p:txBody>
      </p:sp>
      <p:pic>
        <p:nvPicPr>
          <p:cNvPr id="4" name="Picture 3" descr="C:\Users\nfarahin.ali\Downloads\logo napsa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615" y="185056"/>
            <a:ext cx="835007" cy="65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DB541B-5D52-4E1F-808F-230D67FD87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420" y="2103120"/>
            <a:ext cx="3185160" cy="179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2665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97971"/>
            <a:ext cx="4484914" cy="792660"/>
          </a:xfrm>
        </p:spPr>
        <p:txBody>
          <a:bodyPr>
            <a:noAutofit/>
          </a:bodyPr>
          <a:lstStyle/>
          <a:p>
            <a:pPr algn="l"/>
            <a:r>
              <a:rPr lang="en-US" sz="2400" dirty="0"/>
              <a:t>Studies reveal that Malaysians are very vulnerable to internet scams</a:t>
            </a:r>
          </a:p>
        </p:txBody>
      </p:sp>
      <p:pic>
        <p:nvPicPr>
          <p:cNvPr id="4" name="Picture 3" descr="C:\Users\nfarahin.ali\Downloads\logo napsa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615" y="185056"/>
            <a:ext cx="835007" cy="65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22D384-3891-4DFB-BE1B-85CD690F29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376538"/>
            <a:ext cx="4739278" cy="36689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2D63A1-6417-4207-B08B-B4FA78151B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4840">
            <a:off x="220979" y="1952531"/>
            <a:ext cx="3060155" cy="166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944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97971"/>
            <a:ext cx="4484914" cy="792660"/>
          </a:xfrm>
        </p:spPr>
        <p:txBody>
          <a:bodyPr>
            <a:noAutofit/>
          </a:bodyPr>
          <a:lstStyle/>
          <a:p>
            <a:pPr algn="l"/>
            <a:r>
              <a:rPr lang="en-US" sz="2400" dirty="0"/>
              <a:t>Ultimately, customers need solutions they can trust..</a:t>
            </a:r>
          </a:p>
        </p:txBody>
      </p:sp>
      <p:pic>
        <p:nvPicPr>
          <p:cNvPr id="4" name="Picture 3" descr="C:\Users\nfarahin.ali\Downloads\logo napsa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615" y="185056"/>
            <a:ext cx="835007" cy="65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ECB6387-A99C-4CD3-A31F-F4053CDAFD5A}"/>
              </a:ext>
            </a:extLst>
          </p:cNvPr>
          <p:cNvSpPr/>
          <p:nvPr/>
        </p:nvSpPr>
        <p:spPr>
          <a:xfrm>
            <a:off x="4937422" y="1557337"/>
            <a:ext cx="354274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>
                <a:latin typeface="Arial" panose="020B0604020202020204" pitchFamily="34" charset="0"/>
              </a:rPr>
              <a:t>Cyber security must come at the forefront of the digital initiatives, not as an “afterthought”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400" dirty="0"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>
                <a:latin typeface="Arial" panose="020B0604020202020204" pitchFamily="34" charset="0"/>
              </a:rPr>
              <a:t>Balance between security vs privacy?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400" dirty="0"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>
                <a:latin typeface="Arial" panose="020B0604020202020204" pitchFamily="34" charset="0"/>
              </a:rPr>
              <a:t>Security breach is inevitable.  Embrace the risk and manage it – investments, governance, risk management, testing, security intelligence and inter-agency sharing </a:t>
            </a:r>
          </a:p>
          <a:p>
            <a:endParaRPr lang="en-US" sz="1400" dirty="0"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>
                <a:latin typeface="Arial" panose="020B0604020202020204" pitchFamily="34" charset="0"/>
              </a:rPr>
              <a:t>Human remains the weakest link -  Educate on ethics and cyber security hygiene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B024F6-D177-41A9-9CC3-6C848B77C6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57337"/>
            <a:ext cx="2209802" cy="5191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7AE8D7D-25FB-463D-8F57-4E648A9E48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494" y="3082376"/>
            <a:ext cx="2184400" cy="50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78E3FB-F767-41FE-A2CF-7073CEA43D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13" y="2385162"/>
            <a:ext cx="1628775" cy="381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F04028B-0D1E-47B3-9831-DC81EA0DA3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75" y="4086457"/>
            <a:ext cx="1085850" cy="254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6D64A08-9AAE-4920-929B-970E6A1543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2" y="3135701"/>
            <a:ext cx="1628775" cy="381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719BB60-4733-4B8D-B51B-E7E33F7F940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814" y="3959457"/>
            <a:ext cx="1628775" cy="381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A1E0C7E-A45A-4640-87B7-ADFF623CA5E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553" y="2404557"/>
            <a:ext cx="1628775" cy="381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E2AFDBB-4368-4155-88C0-2A150A6B7AFB}"/>
              </a:ext>
            </a:extLst>
          </p:cNvPr>
          <p:cNvSpPr/>
          <p:nvPr/>
        </p:nvSpPr>
        <p:spPr>
          <a:xfrm>
            <a:off x="91440" y="4464434"/>
            <a:ext cx="4305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</a:rPr>
              <a:t>Many initiatives have been taken by the government to protect and educate on cybersecurity</a:t>
            </a:r>
          </a:p>
        </p:txBody>
      </p:sp>
    </p:spTree>
    <p:extLst>
      <p:ext uri="{BB962C8B-B14F-4D97-AF65-F5344CB8AC3E}">
        <p14:creationId xmlns:p14="http://schemas.microsoft.com/office/powerpoint/2010/main" val="191012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199" y="97971"/>
            <a:ext cx="4669415" cy="792660"/>
          </a:xfrm>
        </p:spPr>
        <p:txBody>
          <a:bodyPr>
            <a:noAutofit/>
          </a:bodyPr>
          <a:lstStyle/>
          <a:p>
            <a:pPr algn="l"/>
            <a:r>
              <a:rPr lang="en-US" sz="2200" dirty="0" err="1"/>
              <a:t>Digitalisation</a:t>
            </a:r>
            <a:r>
              <a:rPr lang="en-US" sz="2200" dirty="0"/>
              <a:t> is also about culture change.. and human capabilities</a:t>
            </a:r>
          </a:p>
        </p:txBody>
      </p:sp>
      <p:pic>
        <p:nvPicPr>
          <p:cNvPr id="4" name="Picture 3" descr="C:\Users\nfarahin.ali\Downloads\logo napsa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615" y="185056"/>
            <a:ext cx="835007" cy="65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89C5E4-05BB-4C12-82D3-5483177BF0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52" y="1675728"/>
            <a:ext cx="3892176" cy="29191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BB6D37-04BA-45CB-B435-ADC55FD926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508" y="1386504"/>
            <a:ext cx="3896071" cy="349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3220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199" y="97971"/>
            <a:ext cx="4669415" cy="792660"/>
          </a:xfrm>
        </p:spPr>
        <p:txBody>
          <a:bodyPr>
            <a:noAutofit/>
          </a:bodyPr>
          <a:lstStyle/>
          <a:p>
            <a:pPr algn="l"/>
            <a:r>
              <a:rPr lang="en-US" sz="2200" dirty="0" err="1"/>
              <a:t>Digitalisation</a:t>
            </a:r>
            <a:r>
              <a:rPr lang="en-US" sz="2200" dirty="0"/>
              <a:t> is also about culture change.. and human capabilities</a:t>
            </a:r>
          </a:p>
        </p:txBody>
      </p:sp>
      <p:pic>
        <p:nvPicPr>
          <p:cNvPr id="4" name="Picture 3" descr="C:\Users\nfarahin.ali\Downloads\logo napsa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615" y="185056"/>
            <a:ext cx="835007" cy="65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A8E39E-9B95-49BC-9A3C-D23F00F1FE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780" y="1448939"/>
            <a:ext cx="3215640" cy="149179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061EC3A-FB6F-4304-BFDC-716D4116FEEA}"/>
              </a:ext>
            </a:extLst>
          </p:cNvPr>
          <p:cNvSpPr/>
          <p:nvPr/>
        </p:nvSpPr>
        <p:spPr>
          <a:xfrm>
            <a:off x="2084892" y="3191894"/>
            <a:ext cx="466941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b="1" i="1" dirty="0"/>
              <a:t>“Technology is nothing. What's important is that you have faith in people, that they're basically good and smart, and if you give them tools, they'll do wonderful things with them.”</a:t>
            </a:r>
          </a:p>
          <a:p>
            <a:pPr algn="ctr"/>
            <a:endParaRPr lang="en-MY" b="1" i="1" dirty="0"/>
          </a:p>
          <a:p>
            <a:pPr algn="ctr"/>
            <a:r>
              <a:rPr lang="en-MY" sz="1400" b="1" i="1" dirty="0">
                <a:latin typeface="Arial" panose="020B0604020202020204" pitchFamily="34" charset="0"/>
              </a:rPr>
              <a:t>- Steve Jobs -</a:t>
            </a:r>
            <a:endParaRPr lang="en-US" sz="1400" b="1" i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8835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97971"/>
            <a:ext cx="4484914" cy="792660"/>
          </a:xfrm>
        </p:spPr>
        <p:txBody>
          <a:bodyPr>
            <a:noAutofit/>
          </a:bodyPr>
          <a:lstStyle/>
          <a:p>
            <a:pPr algn="l"/>
            <a:r>
              <a:rPr lang="en-US" sz="2600" dirty="0"/>
              <a:t>This has been proven many times in business history</a:t>
            </a:r>
          </a:p>
        </p:txBody>
      </p:sp>
      <p:pic>
        <p:nvPicPr>
          <p:cNvPr id="4" name="Picture 3" descr="C:\Users\nfarahin.ali\Downloads\logo napsa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615" y="185056"/>
            <a:ext cx="835007" cy="65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79B8CAA-CC47-492D-8388-D6D0275E6315}"/>
              </a:ext>
            </a:extLst>
          </p:cNvPr>
          <p:cNvGrpSpPr/>
          <p:nvPr/>
        </p:nvGrpSpPr>
        <p:grpSpPr>
          <a:xfrm>
            <a:off x="91188" y="1380784"/>
            <a:ext cx="8402254" cy="3465536"/>
            <a:chOff x="91188" y="1380784"/>
            <a:chExt cx="8402254" cy="346553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12F49A5-B108-4229-9186-E75D12EE9F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2891" t="19445" r="13672" b="9305"/>
            <a:stretch/>
          </p:blipFill>
          <p:spPr>
            <a:xfrm>
              <a:off x="2263140" y="1380784"/>
              <a:ext cx="6230302" cy="346553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9D3B950-5A41-4A08-B24C-ACDB04E313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2421" t="22083" r="13593" b="5278"/>
            <a:stretch/>
          </p:blipFill>
          <p:spPr>
            <a:xfrm>
              <a:off x="91188" y="1380784"/>
              <a:ext cx="2017899" cy="11144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474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5258" y="97971"/>
            <a:ext cx="4669415" cy="792660"/>
          </a:xfrm>
        </p:spPr>
        <p:txBody>
          <a:bodyPr>
            <a:noAutofit/>
          </a:bodyPr>
          <a:lstStyle/>
          <a:p>
            <a:pPr algn="l"/>
            <a:r>
              <a:rPr lang="en-US" sz="2200" dirty="0"/>
              <a:t>We must embrace technology and upskill ourselves to allow </a:t>
            </a:r>
            <a:r>
              <a:rPr lang="en-US" sz="2200" dirty="0" err="1"/>
              <a:t>digitalisation</a:t>
            </a:r>
            <a:r>
              <a:rPr lang="en-US" sz="2200" dirty="0"/>
              <a:t> to happen</a:t>
            </a:r>
          </a:p>
        </p:txBody>
      </p:sp>
      <p:pic>
        <p:nvPicPr>
          <p:cNvPr id="4" name="Picture 3" descr="C:\Users\nfarahin.ali\Downloads\logo napsa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615" y="185056"/>
            <a:ext cx="835007" cy="65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34BB0A-FDC3-4298-B0BE-D8218F6D44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125" t="23194" r="14063" b="5555"/>
          <a:stretch/>
        </p:blipFill>
        <p:spPr>
          <a:xfrm>
            <a:off x="1243012" y="1380785"/>
            <a:ext cx="6657975" cy="366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2984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97971"/>
            <a:ext cx="4484914" cy="792660"/>
          </a:xfrm>
        </p:spPr>
        <p:txBody>
          <a:bodyPr>
            <a:noAutofit/>
          </a:bodyPr>
          <a:lstStyle/>
          <a:p>
            <a:pPr algn="l"/>
            <a:r>
              <a:rPr lang="en-US" sz="2400" dirty="0"/>
              <a:t>The reality can be difficult for those who resist change</a:t>
            </a:r>
          </a:p>
        </p:txBody>
      </p:sp>
      <p:pic>
        <p:nvPicPr>
          <p:cNvPr id="4" name="Picture 3" descr="C:\Users\nfarahin.ali\Downloads\logo napsa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615" y="185056"/>
            <a:ext cx="835007" cy="65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ECB6387-A99C-4CD3-A31F-F4053CDAFD5A}"/>
              </a:ext>
            </a:extLst>
          </p:cNvPr>
          <p:cNvSpPr/>
          <p:nvPr/>
        </p:nvSpPr>
        <p:spPr>
          <a:xfrm>
            <a:off x="4534437" y="1348102"/>
            <a:ext cx="384081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>
                <a:latin typeface="Arial" panose="020B0604020202020204" pitchFamily="34" charset="0"/>
              </a:rPr>
              <a:t>Culture and mindset shifts are critical not only for sustainability of our </a:t>
            </a:r>
            <a:r>
              <a:rPr lang="en-US" sz="1400" dirty="0" err="1">
                <a:latin typeface="Arial" panose="020B0604020202020204" pitchFamily="34" charset="0"/>
              </a:rPr>
              <a:t>organisations</a:t>
            </a:r>
            <a:r>
              <a:rPr lang="en-US" sz="1400" dirty="0">
                <a:latin typeface="Arial" panose="020B0604020202020204" pitchFamily="34" charset="0"/>
              </a:rPr>
              <a:t> but also personal careers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400" dirty="0">
              <a:latin typeface="Arial" panose="020B0604020202020204" pitchFamily="34" charset="0"/>
            </a:endParaRPr>
          </a:p>
          <a:p>
            <a:pPr marL="658812" lvl="1" indent="-285750">
              <a:buFont typeface="Wingdings" panose="05000000000000000000" pitchFamily="2" charset="2"/>
              <a:buChar char="ü"/>
            </a:pPr>
            <a:r>
              <a:rPr lang="en-US" sz="1400" dirty="0">
                <a:latin typeface="Arial" panose="020B0604020202020204" pitchFamily="34" charset="0"/>
              </a:rPr>
              <a:t>Embrace and promote change</a:t>
            </a:r>
          </a:p>
          <a:p>
            <a:pPr marL="658812" lvl="1" indent="-285750">
              <a:buFont typeface="Wingdings" panose="05000000000000000000" pitchFamily="2" charset="2"/>
              <a:buChar char="ü"/>
            </a:pPr>
            <a:endParaRPr lang="en-US" sz="1400" dirty="0">
              <a:latin typeface="Arial" panose="020B0604020202020204" pitchFamily="34" charset="0"/>
            </a:endParaRPr>
          </a:p>
          <a:p>
            <a:pPr marL="658812" lvl="1" indent="-285750">
              <a:buFont typeface="Wingdings" panose="05000000000000000000" pitchFamily="2" charset="2"/>
              <a:buChar char="ü"/>
            </a:pPr>
            <a:r>
              <a:rPr lang="en-US" sz="1400" dirty="0">
                <a:latin typeface="Arial" panose="020B0604020202020204" pitchFamily="34" charset="0"/>
              </a:rPr>
              <a:t>Be consumer-oriented</a:t>
            </a:r>
          </a:p>
          <a:p>
            <a:pPr marL="658812" lvl="1" indent="-285750">
              <a:buFont typeface="Wingdings" panose="05000000000000000000" pitchFamily="2" charset="2"/>
              <a:buChar char="ü"/>
            </a:pPr>
            <a:endParaRPr lang="en-US" sz="1400" dirty="0">
              <a:latin typeface="Arial" panose="020B0604020202020204" pitchFamily="34" charset="0"/>
            </a:endParaRPr>
          </a:p>
          <a:p>
            <a:pPr marL="658812" lvl="1" indent="-285750">
              <a:buFont typeface="Wingdings" panose="05000000000000000000" pitchFamily="2" charset="2"/>
              <a:buChar char="ü"/>
            </a:pPr>
            <a:r>
              <a:rPr lang="en-US" sz="1400" dirty="0">
                <a:latin typeface="Arial" panose="020B0604020202020204" pitchFamily="34" charset="0"/>
              </a:rPr>
              <a:t>Embrace “design thinking” – experiment, learn and improve</a:t>
            </a:r>
          </a:p>
          <a:p>
            <a:pPr marL="658812" lvl="1" indent="-285750">
              <a:buFont typeface="Wingdings" panose="05000000000000000000" pitchFamily="2" charset="2"/>
              <a:buChar char="ü"/>
            </a:pPr>
            <a:endParaRPr lang="en-US" sz="1400" dirty="0">
              <a:latin typeface="Arial" panose="020B0604020202020204" pitchFamily="34" charset="0"/>
            </a:endParaRPr>
          </a:p>
          <a:p>
            <a:pPr marL="658812" lvl="1" indent="-285750">
              <a:buFont typeface="Wingdings" panose="05000000000000000000" pitchFamily="2" charset="2"/>
              <a:buChar char="ü"/>
            </a:pPr>
            <a:r>
              <a:rPr lang="en-US" sz="1400" dirty="0">
                <a:latin typeface="Arial" panose="020B0604020202020204" pitchFamily="34" charset="0"/>
              </a:rPr>
              <a:t>Encourage and reward innovation</a:t>
            </a:r>
          </a:p>
          <a:p>
            <a:pPr marL="658812" lvl="1" indent="-285750">
              <a:buFont typeface="Wingdings" panose="05000000000000000000" pitchFamily="2" charset="2"/>
              <a:buChar char="ü"/>
            </a:pPr>
            <a:endParaRPr lang="en-US" sz="1400" dirty="0">
              <a:latin typeface="Arial" panose="020B0604020202020204" pitchFamily="34" charset="0"/>
            </a:endParaRPr>
          </a:p>
          <a:p>
            <a:pPr marL="658812" lvl="1" indent="-285750">
              <a:buFont typeface="Wingdings" panose="05000000000000000000" pitchFamily="2" charset="2"/>
              <a:buChar char="ü"/>
            </a:pPr>
            <a:r>
              <a:rPr lang="en-US" sz="1400" dirty="0">
                <a:latin typeface="Arial" panose="020B0604020202020204" pitchFamily="34" charset="0"/>
              </a:rPr>
              <a:t>Engage, communicate &amp; collaborate</a:t>
            </a:r>
          </a:p>
          <a:p>
            <a:pPr marL="658812" lvl="1" indent="-285750">
              <a:buFont typeface="Wingdings" panose="05000000000000000000" pitchFamily="2" charset="2"/>
              <a:buChar char="ü"/>
            </a:pPr>
            <a:endParaRPr lang="en-US" sz="1400" dirty="0">
              <a:latin typeface="Arial" panose="020B0604020202020204" pitchFamily="34" charset="0"/>
            </a:endParaRPr>
          </a:p>
          <a:p>
            <a:pPr marL="658812" lvl="1" indent="-285750">
              <a:buFont typeface="Wingdings" panose="05000000000000000000" pitchFamily="2" charset="2"/>
              <a:buChar char="ü"/>
            </a:pPr>
            <a:r>
              <a:rPr lang="en-US" sz="1400" dirty="0">
                <a:latin typeface="Arial" panose="020B0604020202020204" pitchFamily="34" charset="0"/>
              </a:rPr>
              <a:t>Upskill talent and digital capabilities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7D8E66C-6449-4BAF-843D-3CB6B48F6891}"/>
              </a:ext>
            </a:extLst>
          </p:cNvPr>
          <p:cNvSpPr/>
          <p:nvPr/>
        </p:nvSpPr>
        <p:spPr>
          <a:xfrm>
            <a:off x="403522" y="2118657"/>
            <a:ext cx="3542744" cy="28007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MY" sz="1600" b="1" i="1" dirty="0"/>
              <a:t>“The World Economic Forum estimates that about 75 million jobs may be displaced globally by a shift in the division of labour between humans and machines..</a:t>
            </a:r>
          </a:p>
          <a:p>
            <a:endParaRPr lang="en-MY" sz="1600" b="1" i="1" dirty="0"/>
          </a:p>
          <a:p>
            <a:r>
              <a:rPr lang="en-MY" sz="1600" b="1" i="1" dirty="0"/>
              <a:t>While 133 million new roles may emerge that are more adapted to the new division of labour between humans, machines and algorithms by 2022.”</a:t>
            </a:r>
            <a:endParaRPr lang="en-US" sz="1600" b="1" i="1" dirty="0"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6929E6-5CDF-4CFA-8434-8C05745FBB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464" y="1238187"/>
            <a:ext cx="1546860" cy="76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19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90351"/>
            <a:ext cx="4484914" cy="792660"/>
          </a:xfrm>
        </p:spPr>
        <p:txBody>
          <a:bodyPr>
            <a:noAutofit/>
          </a:bodyPr>
          <a:lstStyle/>
          <a:p>
            <a:pPr algn="l"/>
            <a:r>
              <a:rPr lang="en-US" sz="2200" dirty="0"/>
              <a:t>Accountants must rise up to stay relevant in the digital economy</a:t>
            </a:r>
          </a:p>
        </p:txBody>
      </p:sp>
      <p:pic>
        <p:nvPicPr>
          <p:cNvPr id="4" name="Picture 3" descr="C:\Users\nfarahin.ali\Downloads\logo napsa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615" y="185056"/>
            <a:ext cx="835007" cy="65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B4CF42-7328-47A2-93DA-51CC7EF79A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00" y="1307327"/>
            <a:ext cx="4280940" cy="374582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D03A30C-2BAD-430D-9AA1-9266B41E7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1861" y="1414435"/>
            <a:ext cx="4484914" cy="354731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MY" sz="1300" dirty="0">
                <a:latin typeface="Arial" panose="020B0604020202020204" pitchFamily="34" charset="0"/>
                <a:cs typeface="Arial" panose="020B0604020202020204" pitchFamily="34" charset="0"/>
              </a:rPr>
              <a:t>Change agent in the transformation of mindsets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MY" sz="1300" dirty="0">
                <a:latin typeface="Arial" panose="020B0604020202020204" pitchFamily="34" charset="0"/>
                <a:cs typeface="Arial" panose="020B0604020202020204" pitchFamily="34" charset="0"/>
              </a:rPr>
              <a:t>Collaborate with CIOs in governance and project selection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MY" sz="1300" dirty="0">
                <a:latin typeface="Arial" panose="020B0604020202020204" pitchFamily="34" charset="0"/>
                <a:cs typeface="Arial" panose="020B0604020202020204" pitchFamily="34" charset="0"/>
              </a:rPr>
              <a:t>Measure success and value realisation – communicate lessons learnt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MY" sz="1300" dirty="0">
                <a:latin typeface="Arial" panose="020B0604020202020204" pitchFamily="34" charset="0"/>
                <a:cs typeface="Arial" panose="020B0604020202020204" pitchFamily="34" charset="0"/>
              </a:rPr>
              <a:t>Engage others and be consumer-oriented in addressing issues - recommend digital solutions and collaborate in digital initiatives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MY" sz="1300" dirty="0">
                <a:latin typeface="Arial" panose="020B0604020202020204" pitchFamily="34" charset="0"/>
                <a:cs typeface="Arial" panose="020B0604020202020204" pitchFamily="34" charset="0"/>
              </a:rPr>
              <a:t>Be a trustworthy custodian of financial data – the single source of truth.  Accountants will be trusted advisors to facilitate human decision making</a:t>
            </a:r>
          </a:p>
        </p:txBody>
      </p:sp>
    </p:spTree>
    <p:extLst>
      <p:ext uri="{BB962C8B-B14F-4D97-AF65-F5344CB8AC3E}">
        <p14:creationId xmlns:p14="http://schemas.microsoft.com/office/powerpoint/2010/main" val="291077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SUMMARY</a:t>
            </a:r>
          </a:p>
        </p:txBody>
      </p:sp>
      <p:pic>
        <p:nvPicPr>
          <p:cNvPr id="6" name="Picture 5" descr="C:\Users\nfarahin.ali\Downloads\logo napsa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294" y="587830"/>
            <a:ext cx="890672" cy="69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3D2750E-C96D-42CF-A3EF-D4B0B1E4D926}"/>
              </a:ext>
            </a:extLst>
          </p:cNvPr>
          <p:cNvSpPr/>
          <p:nvPr/>
        </p:nvSpPr>
        <p:spPr>
          <a:xfrm>
            <a:off x="2341672" y="2231891"/>
            <a:ext cx="622895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</a:rPr>
              <a:t>Approach </a:t>
            </a:r>
            <a:r>
              <a:rPr lang="en-US" dirty="0" err="1">
                <a:latin typeface="Arial" panose="020B0604020202020204" pitchFamily="34" charset="0"/>
              </a:rPr>
              <a:t>digitalisation</a:t>
            </a:r>
            <a:r>
              <a:rPr lang="en-US" dirty="0">
                <a:latin typeface="Arial" panose="020B0604020202020204" pitchFamily="34" charset="0"/>
              </a:rPr>
              <a:t> from a customer’s perspective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</a:rPr>
              <a:t>Develop digital solutions with an ecosystem in mind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</a:rPr>
              <a:t>Protect the trust of customers in our digital ecosystem and solutions</a:t>
            </a:r>
          </a:p>
          <a:p>
            <a:endParaRPr lang="en-US" dirty="0"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</a:rPr>
              <a:t>Be an agent of change.  At the end, </a:t>
            </a:r>
            <a:r>
              <a:rPr lang="en-US" dirty="0" err="1">
                <a:latin typeface="Arial" panose="020B0604020202020204" pitchFamily="34" charset="0"/>
              </a:rPr>
              <a:t>digitalisation</a:t>
            </a:r>
            <a:r>
              <a:rPr lang="en-US" dirty="0">
                <a:latin typeface="Arial" panose="020B0604020202020204" pitchFamily="34" charset="0"/>
              </a:rPr>
              <a:t> is a culture.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17B8F7-A6AE-40B0-9D27-6688107C4C76}"/>
              </a:ext>
            </a:extLst>
          </p:cNvPr>
          <p:cNvSpPr/>
          <p:nvPr/>
        </p:nvSpPr>
        <p:spPr>
          <a:xfrm>
            <a:off x="2341671" y="1681754"/>
            <a:ext cx="62289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Leveraging on Digital Economy requires us to</a:t>
            </a:r>
          </a:p>
        </p:txBody>
      </p:sp>
    </p:spTree>
    <p:extLst>
      <p:ext uri="{BB962C8B-B14F-4D97-AF65-F5344CB8AC3E}">
        <p14:creationId xmlns:p14="http://schemas.microsoft.com/office/powerpoint/2010/main" val="332354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97971"/>
            <a:ext cx="4484914" cy="792660"/>
          </a:xfrm>
        </p:spPr>
        <p:txBody>
          <a:bodyPr>
            <a:noAutofit/>
          </a:bodyPr>
          <a:lstStyle/>
          <a:p>
            <a:pPr algn="l"/>
            <a:r>
              <a:rPr lang="en-US" sz="2800" dirty="0"/>
              <a:t>Adopt and </a:t>
            </a:r>
            <a:r>
              <a:rPr lang="en-US" sz="2800" dirty="0" err="1"/>
              <a:t>utilise</a:t>
            </a:r>
            <a:r>
              <a:rPr lang="en-US" sz="2800" dirty="0"/>
              <a:t> digital technologies…</a:t>
            </a:r>
          </a:p>
        </p:txBody>
      </p:sp>
      <p:pic>
        <p:nvPicPr>
          <p:cNvPr id="4" name="Picture 3" descr="C:\Users\nfarahin.ali\Downloads\logo napsa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615" y="185056"/>
            <a:ext cx="835007" cy="65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B1CA4F-AA53-458E-9C35-EB09706C3A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6" y="1375295"/>
            <a:ext cx="2101646" cy="159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5CF552-488B-4858-A54E-68D38EDAEC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341" y="1375295"/>
            <a:ext cx="2271251" cy="159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9B99878-4F10-4ED3-811F-461F7047C31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26" y="3319534"/>
            <a:ext cx="2182347" cy="15548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5EB248-12ED-4D5A-984C-DD739512183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792" y="3319534"/>
            <a:ext cx="2226800" cy="155484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56A095E-A0D4-4B87-BF84-002DCF905167}"/>
              </a:ext>
            </a:extLst>
          </p:cNvPr>
          <p:cNvSpPr/>
          <p:nvPr/>
        </p:nvSpPr>
        <p:spPr>
          <a:xfrm>
            <a:off x="5610497" y="2065633"/>
            <a:ext cx="287818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>
                <a:latin typeface="Arial" panose="020B0604020202020204" pitchFamily="34" charset="0"/>
              </a:rPr>
              <a:t>Technology - IOT, Blockchain, AI &amp; Cloud Computing are “tools” to serve a </a:t>
            </a:r>
            <a:r>
              <a:rPr lang="en-US" sz="1400" b="1" dirty="0">
                <a:latin typeface="Arial" panose="020B0604020202020204" pitchFamily="34" charset="0"/>
              </a:rPr>
              <a:t>purpose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400" b="1" dirty="0"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>
                <a:latin typeface="Arial" panose="020B0604020202020204" pitchFamily="34" charset="0"/>
              </a:rPr>
              <a:t>Adoption - Requires culture change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400" dirty="0"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err="1">
                <a:latin typeface="Arial" panose="020B0604020202020204" pitchFamily="34" charset="0"/>
              </a:rPr>
              <a:t>Utilisation</a:t>
            </a:r>
            <a:r>
              <a:rPr lang="en-US" sz="1400" dirty="0">
                <a:latin typeface="Arial" panose="020B0604020202020204" pitchFamily="34" charset="0"/>
              </a:rPr>
              <a:t> – Requires clear understanding of purpose</a:t>
            </a:r>
          </a:p>
        </p:txBody>
      </p:sp>
    </p:spTree>
    <p:extLst>
      <p:ext uri="{BB962C8B-B14F-4D97-AF65-F5344CB8AC3E}">
        <p14:creationId xmlns:p14="http://schemas.microsoft.com/office/powerpoint/2010/main" val="22976124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97971"/>
            <a:ext cx="4484914" cy="792660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Thank you</a:t>
            </a:r>
          </a:p>
        </p:txBody>
      </p:sp>
      <p:pic>
        <p:nvPicPr>
          <p:cNvPr id="4" name="Picture 3" descr="C:\Users\nfarahin.ali\Downloads\logo napsa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836" y="3804939"/>
            <a:ext cx="835007" cy="65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3D0FD49-9725-47E8-8862-2CE3947F5A00}"/>
              </a:ext>
            </a:extLst>
          </p:cNvPr>
          <p:cNvSpPr/>
          <p:nvPr/>
        </p:nvSpPr>
        <p:spPr>
          <a:xfrm>
            <a:off x="0" y="965771"/>
            <a:ext cx="9144000" cy="4177729"/>
          </a:xfrm>
          <a:prstGeom prst="rect">
            <a:avLst/>
          </a:prstGeom>
          <a:solidFill>
            <a:srgbClr val="A01A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DC4053-12E9-4D87-B0E1-4CF509BDE1C5}"/>
              </a:ext>
            </a:extLst>
          </p:cNvPr>
          <p:cNvSpPr txBox="1"/>
          <p:nvPr/>
        </p:nvSpPr>
        <p:spPr>
          <a:xfrm>
            <a:off x="258981" y="938375"/>
            <a:ext cx="32197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5400" b="1" spc="300">
                <a:solidFill>
                  <a:srgbClr val="A30935"/>
                </a:solidFill>
                <a:latin typeface="BigNoodleTitling" panose="02000708030402040100" pitchFamily="2" charset="0"/>
              </a:defRPr>
            </a:lvl1pPr>
          </a:lstStyle>
          <a:p>
            <a:r>
              <a:rPr lang="en-US" sz="4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CONTACT US</a:t>
            </a:r>
            <a:endParaRPr lang="en-MY" sz="40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A5E0FEA-D269-439B-BD76-BEFA5563F84C}"/>
              </a:ext>
            </a:extLst>
          </p:cNvPr>
          <p:cNvGrpSpPr/>
          <p:nvPr/>
        </p:nvGrpSpPr>
        <p:grpSpPr>
          <a:xfrm>
            <a:off x="7494292" y="3484568"/>
            <a:ext cx="1515330" cy="1477054"/>
            <a:chOff x="9883150" y="199592"/>
            <a:chExt cx="1811628" cy="1700010"/>
          </a:xfrm>
        </p:grpSpPr>
        <p:sp>
          <p:nvSpPr>
            <p:cNvPr id="8" name="Donut 59">
              <a:extLst>
                <a:ext uri="{FF2B5EF4-FFF2-40B4-BE49-F238E27FC236}">
                  <a16:creationId xmlns:a16="http://schemas.microsoft.com/office/drawing/2014/main" id="{AAD7AA29-C644-4665-9D0C-D1D1D12E9534}"/>
                </a:ext>
              </a:extLst>
            </p:cNvPr>
            <p:cNvSpPr/>
            <p:nvPr/>
          </p:nvSpPr>
          <p:spPr>
            <a:xfrm>
              <a:off x="9883150" y="199592"/>
              <a:ext cx="1811628" cy="1700010"/>
            </a:xfrm>
            <a:prstGeom prst="donut">
              <a:avLst>
                <a:gd name="adj" fmla="val 97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sz="1600">
                <a:solidFill>
                  <a:schemeClr val="tx1"/>
                </a:solidFill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7EA446D-4D76-4EBE-B019-0F8A6CC617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050"/>
            <a:stretch/>
          </p:blipFill>
          <p:spPr>
            <a:xfrm>
              <a:off x="10282154" y="665756"/>
              <a:ext cx="1127869" cy="692782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C29F8315-BC60-4132-8A99-450F4C0592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52" y="4058614"/>
            <a:ext cx="412562" cy="4137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53A0B1-32D6-43E3-962B-F05AE3F86B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080" y="4029974"/>
            <a:ext cx="438067" cy="4533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E3E863C-3ED9-47EE-AAAD-86D6067536D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74" y="4054280"/>
            <a:ext cx="433098" cy="4223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C4E2B98-79D6-4D95-8EBA-57DF1C839B7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415" y="4014860"/>
            <a:ext cx="478535" cy="5048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1759AE7-AFD0-46B1-83BC-988EA77D35E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44" y="4550562"/>
            <a:ext cx="513422" cy="56682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97CBB87-6D5B-495B-ADF3-EDD9FDB30DD5}"/>
              </a:ext>
            </a:extLst>
          </p:cNvPr>
          <p:cNvSpPr/>
          <p:nvPr/>
        </p:nvSpPr>
        <p:spPr>
          <a:xfrm>
            <a:off x="2418749" y="4070372"/>
            <a:ext cx="10864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ea typeface="Roboto Cn" pitchFamily="2" charset="0"/>
              </a:rPr>
              <a:t>/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</a:rPr>
              <a:t>theMICPA</a:t>
            </a:r>
            <a:endParaRPr lang="en-US" sz="1600" dirty="0">
              <a:solidFill>
                <a:schemeClr val="bg1"/>
              </a:solidFill>
              <a:ea typeface="Roboto Cn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CA8DE0E-2698-4FB9-A73B-098071C61701}"/>
              </a:ext>
            </a:extLst>
          </p:cNvPr>
          <p:cNvSpPr/>
          <p:nvPr/>
        </p:nvSpPr>
        <p:spPr>
          <a:xfrm>
            <a:off x="839645" y="4649307"/>
            <a:ext cx="14631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ea typeface="Roboto Cn" pitchFamily="2" charset="0"/>
              </a:rPr>
              <a:t>/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</a:rPr>
              <a:t>MICPAchannel</a:t>
            </a:r>
            <a:endParaRPr lang="en-US" sz="1600" dirty="0">
              <a:solidFill>
                <a:schemeClr val="bg1"/>
              </a:solidFill>
              <a:ea typeface="Roboto Cn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04141C-6B83-4F7B-A67B-C6C56FCDBC3A}"/>
              </a:ext>
            </a:extLst>
          </p:cNvPr>
          <p:cNvSpPr txBox="1"/>
          <p:nvPr/>
        </p:nvSpPr>
        <p:spPr>
          <a:xfrm>
            <a:off x="305544" y="1650344"/>
            <a:ext cx="52043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ea typeface="Roboto Cn" pitchFamily="2" charset="0"/>
              </a:rPr>
              <a:t>Rozaini Mohd Sani</a:t>
            </a:r>
          </a:p>
          <a:p>
            <a:r>
              <a:rPr lang="en-US" sz="1600" dirty="0">
                <a:solidFill>
                  <a:schemeClr val="bg1"/>
                </a:solidFill>
                <a:ea typeface="Roboto Cn" pitchFamily="2" charset="0"/>
              </a:rPr>
              <a:t>Council Member, MICPA</a:t>
            </a:r>
          </a:p>
          <a:p>
            <a:endParaRPr lang="en-US" sz="1600" dirty="0">
              <a:solidFill>
                <a:schemeClr val="bg1"/>
              </a:solidFill>
              <a:ea typeface="Roboto Cn" pitchFamily="2" charset="0"/>
            </a:endParaRPr>
          </a:p>
          <a:p>
            <a:r>
              <a:rPr lang="en-US" sz="1600" dirty="0">
                <a:solidFill>
                  <a:schemeClr val="bg1"/>
                </a:solidFill>
                <a:ea typeface="Roboto Cn" pitchFamily="2" charset="0"/>
              </a:rPr>
              <a:t>MICPA</a:t>
            </a:r>
          </a:p>
          <a:p>
            <a:r>
              <a:rPr lang="en-US" sz="1600" dirty="0">
                <a:solidFill>
                  <a:schemeClr val="bg1"/>
                </a:solidFill>
                <a:ea typeface="Roboto Cn" pitchFamily="2" charset="0"/>
              </a:rPr>
              <a:t>No. 15,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</a:rPr>
              <a:t>Jalan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</a:rPr>
              <a:t> Medan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</a:rPr>
              <a:t>Tuanku</a:t>
            </a:r>
            <a:endParaRPr lang="en-US" sz="1600" dirty="0">
              <a:solidFill>
                <a:schemeClr val="bg1"/>
              </a:solidFill>
              <a:ea typeface="Roboto Cn" pitchFamily="2" charset="0"/>
            </a:endParaRPr>
          </a:p>
          <a:p>
            <a:r>
              <a:rPr lang="en-US" sz="1600" dirty="0">
                <a:solidFill>
                  <a:schemeClr val="bg1"/>
                </a:solidFill>
                <a:ea typeface="Roboto Cn" pitchFamily="2" charset="0"/>
              </a:rPr>
              <a:t>50300 Kuala Lumpur.</a:t>
            </a:r>
          </a:p>
          <a:p>
            <a:endParaRPr lang="en-US" sz="1600" dirty="0">
              <a:solidFill>
                <a:schemeClr val="bg1"/>
              </a:solidFill>
              <a:ea typeface="Roboto Cn" pitchFamily="2" charset="0"/>
            </a:endParaRPr>
          </a:p>
          <a:p>
            <a:r>
              <a:rPr lang="en-US" sz="1600" dirty="0">
                <a:solidFill>
                  <a:schemeClr val="bg1"/>
                </a:solidFill>
                <a:ea typeface="Roboto Cn" pitchFamily="2" charset="0"/>
              </a:rPr>
              <a:t>Tel: 03-2698 9622</a:t>
            </a:r>
          </a:p>
          <a:p>
            <a:r>
              <a:rPr lang="en-US" sz="1600" dirty="0" err="1">
                <a:solidFill>
                  <a:schemeClr val="bg1"/>
                </a:solidFill>
                <a:ea typeface="Roboto Cn" pitchFamily="2" charset="0"/>
              </a:rPr>
              <a:t>www.micpa.com.my</a:t>
            </a:r>
            <a:endParaRPr lang="en-US" sz="1600" dirty="0">
              <a:solidFill>
                <a:schemeClr val="bg1"/>
              </a:solidFill>
              <a:ea typeface="Roboto C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333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97971"/>
            <a:ext cx="4484914" cy="792660"/>
          </a:xfrm>
        </p:spPr>
        <p:txBody>
          <a:bodyPr>
            <a:noAutofit/>
          </a:bodyPr>
          <a:lstStyle/>
          <a:p>
            <a:pPr algn="l"/>
            <a:r>
              <a:rPr lang="en-US" sz="2800" dirty="0"/>
              <a:t>…to serve customers</a:t>
            </a:r>
          </a:p>
        </p:txBody>
      </p:sp>
      <p:pic>
        <p:nvPicPr>
          <p:cNvPr id="4" name="Picture 3" descr="C:\Users\nfarahin.ali\Downloads\logo napsa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615" y="185056"/>
            <a:ext cx="835007" cy="65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F87A1C3-6CBE-4FF1-86BC-84289824EC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501" y="1414081"/>
            <a:ext cx="5268739" cy="351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599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97971"/>
            <a:ext cx="4484914" cy="792660"/>
          </a:xfrm>
        </p:spPr>
        <p:txBody>
          <a:bodyPr>
            <a:noAutofit/>
          </a:bodyPr>
          <a:lstStyle/>
          <a:p>
            <a:pPr algn="l"/>
            <a:r>
              <a:rPr lang="en-US" sz="2800" dirty="0"/>
              <a:t>Use of mobile phones is a lifestyle</a:t>
            </a:r>
          </a:p>
        </p:txBody>
      </p:sp>
      <p:pic>
        <p:nvPicPr>
          <p:cNvPr id="4" name="Picture 3" descr="C:\Users\nfarahin.ali\Downloads\logo napsa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615" y="185056"/>
            <a:ext cx="835007" cy="65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E7F8EC-B31F-4ABA-B442-E60E9566C1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453" t="23750" r="21329" b="15694"/>
          <a:stretch/>
        </p:blipFill>
        <p:spPr>
          <a:xfrm>
            <a:off x="1224117" y="1409897"/>
            <a:ext cx="6876610" cy="342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55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82856"/>
            <a:ext cx="4556760" cy="792660"/>
          </a:xfrm>
        </p:spPr>
        <p:txBody>
          <a:bodyPr>
            <a:noAutofit/>
          </a:bodyPr>
          <a:lstStyle/>
          <a:p>
            <a:pPr algn="l"/>
            <a:r>
              <a:rPr lang="en-US" sz="2200" dirty="0"/>
              <a:t>On average, Malaysians use mobile phones and social media more than others in the world</a:t>
            </a:r>
          </a:p>
        </p:txBody>
      </p:sp>
      <p:pic>
        <p:nvPicPr>
          <p:cNvPr id="4" name="Picture 3" descr="C:\Users\nfarahin.ali\Downloads\logo napsa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615" y="185056"/>
            <a:ext cx="835007" cy="65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74F435-4BD8-4F9C-94D3-E907C7DFF1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161" r="46404" b="15705"/>
          <a:stretch/>
        </p:blipFill>
        <p:spPr>
          <a:xfrm>
            <a:off x="1002890" y="1408004"/>
            <a:ext cx="7138219" cy="363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86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8980" y="82981"/>
            <a:ext cx="4800600" cy="792660"/>
          </a:xfrm>
        </p:spPr>
        <p:txBody>
          <a:bodyPr>
            <a:noAutofit/>
          </a:bodyPr>
          <a:lstStyle/>
          <a:p>
            <a:pPr algn="l"/>
            <a:r>
              <a:rPr lang="en-US" sz="2300" dirty="0"/>
              <a:t>Largest solutions own no physical assets -  Their biggest assets are their CUSTOMERS</a:t>
            </a:r>
          </a:p>
        </p:txBody>
      </p:sp>
      <p:pic>
        <p:nvPicPr>
          <p:cNvPr id="4" name="Picture 3" descr="C:\Users\nfarahin.ali\Downloads\logo napsa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615" y="185056"/>
            <a:ext cx="835007" cy="65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EBCF6F-3FE9-4279-B535-3491782501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141" t="20694" r="16093" b="7500"/>
          <a:stretch/>
        </p:blipFill>
        <p:spPr>
          <a:xfrm>
            <a:off x="1278731" y="1352209"/>
            <a:ext cx="6379369" cy="369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242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0419" y="97971"/>
            <a:ext cx="4669416" cy="792660"/>
          </a:xfrm>
        </p:spPr>
        <p:txBody>
          <a:bodyPr>
            <a:noAutofit/>
          </a:bodyPr>
          <a:lstStyle/>
          <a:p>
            <a:pPr algn="l"/>
            <a:r>
              <a:rPr lang="en-US" sz="2400" dirty="0"/>
              <a:t>Consumer preferences are rapidly shaping the digital economy</a:t>
            </a:r>
          </a:p>
        </p:txBody>
      </p:sp>
      <p:pic>
        <p:nvPicPr>
          <p:cNvPr id="4" name="Picture 3" descr="C:\Users\nfarahin.ali\Downloads\logo napsa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615" y="185056"/>
            <a:ext cx="835007" cy="65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DB541B-5D52-4E1F-808F-230D67FD87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420" y="2103120"/>
            <a:ext cx="3185160" cy="179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353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97971"/>
            <a:ext cx="4484914" cy="792660"/>
          </a:xfrm>
        </p:spPr>
        <p:txBody>
          <a:bodyPr>
            <a:noAutofit/>
          </a:bodyPr>
          <a:lstStyle/>
          <a:p>
            <a:pPr algn="l"/>
            <a:r>
              <a:rPr lang="en-US" sz="2400" dirty="0"/>
              <a:t>Customer centricity is key in </a:t>
            </a:r>
            <a:r>
              <a:rPr lang="en-US" sz="2400" dirty="0" err="1"/>
              <a:t>digitalisation</a:t>
            </a:r>
            <a:endParaRPr lang="en-US" sz="2400" dirty="0"/>
          </a:p>
        </p:txBody>
      </p:sp>
      <p:pic>
        <p:nvPicPr>
          <p:cNvPr id="4" name="Picture 3" descr="C:\Users\nfarahin.ali\Downloads\logo napsa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615" y="185056"/>
            <a:ext cx="835007" cy="65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A7A965-CBC9-4755-B41B-C23F483D46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" y="1067889"/>
            <a:ext cx="4075611" cy="407561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D67BB6F-A8C1-4497-95D1-9C7B3701773C}"/>
              </a:ext>
            </a:extLst>
          </p:cNvPr>
          <p:cNvSpPr/>
          <p:nvPr/>
        </p:nvSpPr>
        <p:spPr>
          <a:xfrm>
            <a:off x="4755971" y="1612977"/>
            <a:ext cx="354274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>
                <a:latin typeface="Arial" panose="020B0604020202020204" pitchFamily="34" charset="0"/>
              </a:rPr>
              <a:t>Customers are indifferent of the technologies used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400" dirty="0">
              <a:latin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300" dirty="0" err="1">
                <a:latin typeface="Arial" panose="020B0604020202020204" pitchFamily="34" charset="0"/>
              </a:rPr>
              <a:t>Personalised</a:t>
            </a:r>
            <a:r>
              <a:rPr lang="en-US" sz="1300" dirty="0">
                <a:latin typeface="Arial" panose="020B0604020202020204" pitchFamily="34" charset="0"/>
              </a:rPr>
              <a:t> services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US" sz="1300" dirty="0">
              <a:latin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300" dirty="0">
                <a:latin typeface="Arial" panose="020B0604020202020204" pitchFamily="34" charset="0"/>
              </a:rPr>
              <a:t>Fast and on-the-move solutions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US" sz="1300" dirty="0">
              <a:latin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300" dirty="0">
                <a:latin typeface="Arial" panose="020B0604020202020204" pitchFamily="34" charset="0"/>
              </a:rPr>
              <a:t>Quick access to information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US" sz="1300" dirty="0">
              <a:latin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300" dirty="0">
                <a:latin typeface="Arial" panose="020B0604020202020204" pitchFamily="34" charset="0"/>
              </a:rPr>
              <a:t>Secured and trustworthy solutions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US" sz="1300" dirty="0"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>
                <a:latin typeface="Arial" panose="020B0604020202020204" pitchFamily="34" charset="0"/>
              </a:rPr>
              <a:t>Customer centric mindset and process must be put in place in </a:t>
            </a:r>
            <a:r>
              <a:rPr lang="en-US" sz="1400" dirty="0" err="1">
                <a:latin typeface="Arial" panose="020B0604020202020204" pitchFamily="34" charset="0"/>
              </a:rPr>
              <a:t>digitalising</a:t>
            </a:r>
            <a:r>
              <a:rPr lang="en-US" sz="1400" dirty="0">
                <a:latin typeface="Arial" panose="020B0604020202020204" pitchFamily="34" charset="0"/>
              </a:rPr>
              <a:t> government services</a:t>
            </a:r>
          </a:p>
        </p:txBody>
      </p:sp>
    </p:spTree>
    <p:extLst>
      <p:ext uri="{BB962C8B-B14F-4D97-AF65-F5344CB8AC3E}">
        <p14:creationId xmlns:p14="http://schemas.microsoft.com/office/powerpoint/2010/main" val="236405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887</Words>
  <Application>Microsoft Office PowerPoint</Application>
  <PresentationFormat>On-screen Show (16:9)</PresentationFormat>
  <Paragraphs>183</Paragraphs>
  <Slides>30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Wingdings</vt:lpstr>
      <vt:lpstr>Office Theme</vt:lpstr>
      <vt:lpstr>Leveraging on Digital Economy in Government Services Rozaini Mohd Sani, Council Member, MICPA </vt:lpstr>
      <vt:lpstr>What is Digital Economy?</vt:lpstr>
      <vt:lpstr>Adopt and utilise digital technologies…</vt:lpstr>
      <vt:lpstr>…to serve customers</vt:lpstr>
      <vt:lpstr>Use of mobile phones is a lifestyle</vt:lpstr>
      <vt:lpstr>On average, Malaysians use mobile phones and social media more than others in the world</vt:lpstr>
      <vt:lpstr>Largest solutions own no physical assets -  Their biggest assets are their CUSTOMERS</vt:lpstr>
      <vt:lpstr>Consumer preferences are rapidly shaping the digital economy</vt:lpstr>
      <vt:lpstr>Customer centricity is key in digitalisation</vt:lpstr>
      <vt:lpstr>Endless possibilities exist from leveraging on the digital economy</vt:lpstr>
      <vt:lpstr>Endless possibilities exist from leveraging on the digital economy</vt:lpstr>
      <vt:lpstr>Endless possibilities exist from leveraging on the digital economy</vt:lpstr>
      <vt:lpstr>Endless possibilities exist from leveraging on the digital economy</vt:lpstr>
      <vt:lpstr>Endless possibilities exist from leveraging on the digital economy</vt:lpstr>
      <vt:lpstr>However, digitalisation should never be SILO.  Make it an ecosystem</vt:lpstr>
      <vt:lpstr>Developing mobile applications is NOT the solution</vt:lpstr>
      <vt:lpstr>Learning from one of the largest profitable ecosystem in the world</vt:lpstr>
      <vt:lpstr>The portal myGovernment is our window to various online government services and information..</vt:lpstr>
      <vt:lpstr>..which has started an e-government service ecosystem</vt:lpstr>
      <vt:lpstr>Objectively, how do we fare against other digital governments..</vt:lpstr>
      <vt:lpstr>Studies reveal that Malaysians are very vulnerable to internet scams</vt:lpstr>
      <vt:lpstr>Ultimately, customers need solutions they can trust..</vt:lpstr>
      <vt:lpstr>Digitalisation is also about culture change.. and human capabilities</vt:lpstr>
      <vt:lpstr>Digitalisation is also about culture change.. and human capabilities</vt:lpstr>
      <vt:lpstr>This has been proven many times in business history</vt:lpstr>
      <vt:lpstr>We must embrace technology and upskill ourselves to allow digitalisation to happen</vt:lpstr>
      <vt:lpstr>The reality can be difficult for those who resist change</vt:lpstr>
      <vt:lpstr>Accountants must rise up to stay relevant in the digital economy</vt:lpstr>
      <vt:lpstr>SUMMARY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2019-09-17T11:51:48Z</dcterms:modified>
</cp:coreProperties>
</file>