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92" r:id="rId2"/>
    <p:sldId id="294" r:id="rId3"/>
    <p:sldId id="302" r:id="rId4"/>
    <p:sldId id="299" r:id="rId5"/>
    <p:sldId id="277" r:id="rId6"/>
    <p:sldId id="304" r:id="rId7"/>
    <p:sldId id="266" r:id="rId8"/>
    <p:sldId id="305" r:id="rId9"/>
    <p:sldId id="293" r:id="rId10"/>
    <p:sldId id="264" r:id="rId11"/>
    <p:sldId id="271" r:id="rId12"/>
    <p:sldId id="296" r:id="rId13"/>
    <p:sldId id="295" r:id="rId14"/>
    <p:sldId id="298" r:id="rId15"/>
    <p:sldId id="300" r:id="rId16"/>
    <p:sldId id="301" r:id="rId17"/>
    <p:sldId id="291" r:id="rId18"/>
  </p:sldIdLst>
  <p:sldSz cx="82296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1845"/>
    <a:srgbClr val="900C3E"/>
    <a:srgbClr val="D67E08"/>
    <a:srgbClr val="3A8669"/>
    <a:srgbClr val="1B7DA9"/>
    <a:srgbClr val="E42079"/>
    <a:srgbClr val="C70E59"/>
    <a:srgbClr val="394CB5"/>
    <a:srgbClr val="0255A3"/>
    <a:srgbClr val="009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A557B2-65BB-421F-8DA9-B8E1FE132B79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D21B7D-1D11-461F-A56C-BC0C671FEFD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838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4EFB834-34E1-46EC-9E13-BAC0662B0AA3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2425" y="1162050"/>
            <a:ext cx="376555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72FC444-FB64-4585-A50B-9924023D88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7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1122363"/>
            <a:ext cx="699516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02038"/>
            <a:ext cx="61722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845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3645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365125"/>
            <a:ext cx="1774508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365125"/>
            <a:ext cx="5220653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448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597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1709740"/>
            <a:ext cx="709803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4589465"/>
            <a:ext cx="709803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/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90714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1825625"/>
            <a:ext cx="349758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1825625"/>
            <a:ext cx="349758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207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365127"/>
            <a:ext cx="709803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1681163"/>
            <a:ext cx="3481506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2505075"/>
            <a:ext cx="348150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1681163"/>
            <a:ext cx="3498652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2505075"/>
            <a:ext cx="349865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7572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33599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067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457200"/>
            <a:ext cx="2654260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987427"/>
            <a:ext cx="4166235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057400"/>
            <a:ext cx="2654260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9840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457200"/>
            <a:ext cx="2654260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987427"/>
            <a:ext cx="4166235" cy="4873625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2057400"/>
            <a:ext cx="2654260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491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365127"/>
            <a:ext cx="70980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1825625"/>
            <a:ext cx="70980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6356352"/>
            <a:ext cx="1851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17516-A830-43D8-A03E-AA87B39DDE5B}" type="datetimeFigureOut">
              <a:rPr lang="en-MY" smtClean="0"/>
              <a:t>21/3/2019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6356352"/>
            <a:ext cx="27774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6356352"/>
            <a:ext cx="1851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958E4-E33D-430C-8F14-9C3EFEEA0E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9435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nm.gov.my/images/PDF/piawai%20akaun%20kerajaan/PPK6.pdf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anm.gov.my/images/PDF/piawai%20akaun%20kerajaan/PPK5.pdf" TargetMode="External"/><Relationship Id="rId12" Type="http://schemas.openxmlformats.org/officeDocument/2006/relationships/hyperlink" Target="http://www.anm.gov.my/images/PDF/piawai%20akaun%20kerajaan/PPK10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m.gov.my/images/PDF/piawai%20akaun%20kerajaan/PPK4.pdf" TargetMode="External"/><Relationship Id="rId11" Type="http://schemas.openxmlformats.org/officeDocument/2006/relationships/hyperlink" Target="http://www.anm.gov.my/images/PDF/piawai%20akaun%20kerajaan/PPK9.pdf" TargetMode="External"/><Relationship Id="rId5" Type="http://schemas.openxmlformats.org/officeDocument/2006/relationships/hyperlink" Target="http://www.anm.gov.my/images/PDF/piawai%20akaun%20kerajaan/PPK3.pdf" TargetMode="External"/><Relationship Id="rId10" Type="http://schemas.openxmlformats.org/officeDocument/2006/relationships/hyperlink" Target="http://www.anm.gov.my/images/PDF/piawai%20akaun%20kerajaan/PPK8.pdf" TargetMode="External"/><Relationship Id="rId4" Type="http://schemas.openxmlformats.org/officeDocument/2006/relationships/hyperlink" Target="http://www.anm.gov.my/images/PDF/piawai%20akaun%20kerajaan/PPK1.pdf" TargetMode="External"/><Relationship Id="rId9" Type="http://schemas.openxmlformats.org/officeDocument/2006/relationships/hyperlink" Target="http://www.anm.gov.my/images/PDF/piawai%20akaun%20kerajaan/PPK7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7" Type="http://schemas.openxmlformats.org/officeDocument/2006/relationships/image" Target="../media/image11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emf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2374" y="1218885"/>
            <a:ext cx="4100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200" dirty="0" smtClean="0">
                <a:solidFill>
                  <a:srgbClr val="571845"/>
                </a:solidFill>
                <a:latin typeface="Impact" panose="020B0806030902050204" pitchFamily="34" charset="0"/>
              </a:rPr>
              <a:t>ADAPTASI DAN CABARAN</a:t>
            </a:r>
            <a:endParaRPr lang="en-MY" sz="3200" dirty="0">
              <a:solidFill>
                <a:srgbClr val="571845"/>
              </a:solidFill>
              <a:latin typeface="Impact" panose="020B080603090205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103" y="-2494173"/>
            <a:ext cx="2878031" cy="17997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-1148606" y="-1831483"/>
            <a:ext cx="3842089" cy="1214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430" dirty="0">
                <a:latin typeface="Impact" panose="020B0806030902050204" pitchFamily="34" charset="0"/>
              </a:rPr>
              <a:t>PENGURUSAN KEWANGAN</a:t>
            </a:r>
          </a:p>
          <a:p>
            <a:pPr algn="ctr"/>
            <a:r>
              <a:rPr lang="en-MY" sz="2430" dirty="0">
                <a:latin typeface="Impact" panose="020B0806030902050204" pitchFamily="34" charset="0"/>
              </a:rPr>
              <a:t>PENTADBIRAN KERAJAAN NEGERI, NEGERI SEMBILAN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74521" y="1696262"/>
            <a:ext cx="4243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200" dirty="0" smtClean="0">
                <a:solidFill>
                  <a:srgbClr val="571845"/>
                </a:solidFill>
                <a:latin typeface="Impact" panose="020B0806030902050204" pitchFamily="34" charset="0"/>
              </a:rPr>
              <a:t>PEMAKAIAN MPSAS</a:t>
            </a:r>
            <a:endParaRPr lang="en-MY" sz="3200" dirty="0">
              <a:solidFill>
                <a:srgbClr val="571845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74521" y="2504161"/>
            <a:ext cx="4243226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2970" dirty="0" err="1" smtClean="0">
                <a:solidFill>
                  <a:srgbClr val="571845"/>
                </a:solidFill>
                <a:latin typeface="Impact" panose="020B0806030902050204" pitchFamily="34" charset="0"/>
              </a:rPr>
              <a:t>Pengalaman</a:t>
            </a:r>
            <a:endParaRPr lang="en-MY" sz="2970" dirty="0" smtClean="0">
              <a:solidFill>
                <a:srgbClr val="571845"/>
              </a:solidFill>
              <a:latin typeface="Impact" panose="020B0806030902050204" pitchFamily="34" charset="0"/>
            </a:endParaRPr>
          </a:p>
          <a:p>
            <a:pPr algn="ctr"/>
            <a:r>
              <a:rPr lang="en-MY" sz="2970" dirty="0" err="1" smtClean="0">
                <a:solidFill>
                  <a:srgbClr val="571845"/>
                </a:solidFill>
                <a:latin typeface="Impact" panose="020B0806030902050204" pitchFamily="34" charset="0"/>
              </a:rPr>
              <a:t>Kerajaan</a:t>
            </a:r>
            <a:r>
              <a:rPr lang="en-MY" sz="2970" dirty="0" smtClean="0">
                <a:solidFill>
                  <a:srgbClr val="571845"/>
                </a:solidFill>
                <a:latin typeface="Impact" panose="020B0806030902050204" pitchFamily="34" charset="0"/>
              </a:rPr>
              <a:t> </a:t>
            </a:r>
            <a:r>
              <a:rPr lang="en-MY" sz="2970" dirty="0" err="1" smtClean="0">
                <a:solidFill>
                  <a:srgbClr val="571845"/>
                </a:solidFill>
                <a:latin typeface="Impact" panose="020B0806030902050204" pitchFamily="34" charset="0"/>
              </a:rPr>
              <a:t>Negeri</a:t>
            </a:r>
            <a:r>
              <a:rPr lang="en-MY" sz="2970" dirty="0" smtClean="0">
                <a:solidFill>
                  <a:srgbClr val="571845"/>
                </a:solidFill>
                <a:latin typeface="Impact" panose="020B0806030902050204" pitchFamily="34" charset="0"/>
              </a:rPr>
              <a:t> Sembilan</a:t>
            </a:r>
            <a:endParaRPr lang="en-MY" sz="2970" dirty="0">
              <a:solidFill>
                <a:srgbClr val="571845"/>
              </a:solidFill>
              <a:latin typeface="Impact" panose="020B0806030902050204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/>
          <a:srcRect l="28522" r="3440"/>
          <a:stretch/>
        </p:blipFill>
        <p:spPr>
          <a:xfrm>
            <a:off x="-11315" y="1114425"/>
            <a:ext cx="3898718" cy="4763882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5008600" y="5243104"/>
            <a:ext cx="3055005" cy="440300"/>
            <a:chOff x="6254288" y="6109208"/>
            <a:chExt cx="4525934" cy="65229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952374" y="3665674"/>
            <a:ext cx="42432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400" b="1" dirty="0" err="1" smtClean="0">
                <a:solidFill>
                  <a:srgbClr val="571845"/>
                </a:solidFill>
                <a:latin typeface="Informal Roman" panose="030604020304060B0204" pitchFamily="66" charset="0"/>
              </a:rPr>
              <a:t>Disampaikan</a:t>
            </a:r>
            <a:r>
              <a:rPr lang="en-MY" sz="1400" b="1" dirty="0" smtClean="0">
                <a:solidFill>
                  <a:srgbClr val="571845"/>
                </a:solidFill>
                <a:latin typeface="Informal Roman" panose="030604020304060B0204" pitchFamily="66" charset="0"/>
              </a:rPr>
              <a:t> </a:t>
            </a:r>
            <a:r>
              <a:rPr lang="en-MY" sz="1400" b="1" dirty="0" err="1" smtClean="0">
                <a:solidFill>
                  <a:srgbClr val="571845"/>
                </a:solidFill>
                <a:latin typeface="Informal Roman" panose="030604020304060B0204" pitchFamily="66" charset="0"/>
              </a:rPr>
              <a:t>oleh</a:t>
            </a:r>
            <a:r>
              <a:rPr lang="en-MY" sz="1400" b="1" dirty="0" smtClean="0">
                <a:solidFill>
                  <a:srgbClr val="571845"/>
                </a:solidFill>
                <a:latin typeface="Informal Roman" panose="030604020304060B0204" pitchFamily="66" charset="0"/>
              </a:rPr>
              <a:t>:</a:t>
            </a:r>
          </a:p>
          <a:p>
            <a:pPr algn="ctr"/>
            <a:r>
              <a:rPr lang="en-MY" sz="1400" b="1" dirty="0" err="1" smtClean="0">
                <a:solidFill>
                  <a:srgbClr val="571845"/>
                </a:solidFill>
                <a:latin typeface="Informal Roman" panose="030604020304060B0204" pitchFamily="66" charset="0"/>
              </a:rPr>
              <a:t>Mohd</a:t>
            </a:r>
            <a:r>
              <a:rPr lang="en-MY" sz="1400" b="1" dirty="0" smtClean="0">
                <a:solidFill>
                  <a:srgbClr val="571845"/>
                </a:solidFill>
                <a:latin typeface="Informal Roman" panose="030604020304060B0204" pitchFamily="66" charset="0"/>
              </a:rPr>
              <a:t> </a:t>
            </a:r>
            <a:r>
              <a:rPr lang="en-MY" sz="1400" b="1" dirty="0" err="1" smtClean="0">
                <a:solidFill>
                  <a:srgbClr val="571845"/>
                </a:solidFill>
                <a:latin typeface="Informal Roman" panose="030604020304060B0204" pitchFamily="66" charset="0"/>
              </a:rPr>
              <a:t>Azraai</a:t>
            </a:r>
            <a:r>
              <a:rPr lang="en-MY" sz="1400" b="1" dirty="0" smtClean="0">
                <a:solidFill>
                  <a:srgbClr val="571845"/>
                </a:solidFill>
                <a:latin typeface="Informal Roman" panose="030604020304060B0204" pitchFamily="66" charset="0"/>
              </a:rPr>
              <a:t> bin </a:t>
            </a:r>
            <a:r>
              <a:rPr lang="en-MY" sz="1400" b="1" dirty="0" err="1" smtClean="0">
                <a:solidFill>
                  <a:srgbClr val="571845"/>
                </a:solidFill>
                <a:latin typeface="Informal Roman" panose="030604020304060B0204" pitchFamily="66" charset="0"/>
              </a:rPr>
              <a:t>Md</a:t>
            </a:r>
            <a:r>
              <a:rPr lang="en-MY" sz="1400" b="1" dirty="0" smtClean="0">
                <a:solidFill>
                  <a:srgbClr val="571845"/>
                </a:solidFill>
                <a:latin typeface="Informal Roman" panose="030604020304060B0204" pitchFamily="66" charset="0"/>
              </a:rPr>
              <a:t> </a:t>
            </a:r>
            <a:r>
              <a:rPr lang="en-MY" sz="1400" b="1" dirty="0" err="1" smtClean="0">
                <a:solidFill>
                  <a:srgbClr val="571845"/>
                </a:solidFill>
                <a:latin typeface="Informal Roman" panose="030604020304060B0204" pitchFamily="66" charset="0"/>
              </a:rPr>
              <a:t>Aznan</a:t>
            </a:r>
            <a:endParaRPr lang="en-MY" sz="1400" b="1" dirty="0" smtClean="0">
              <a:solidFill>
                <a:srgbClr val="571845"/>
              </a:solidFill>
              <a:latin typeface="Informal Roman" panose="030604020304060B0204" pitchFamily="66" charset="0"/>
            </a:endParaRPr>
          </a:p>
          <a:p>
            <a:pPr algn="ctr"/>
            <a:r>
              <a:rPr lang="en-MY" sz="1400" b="1" dirty="0" err="1" smtClean="0">
                <a:solidFill>
                  <a:srgbClr val="571845"/>
                </a:solidFill>
                <a:latin typeface="Informal Roman" panose="030604020304060B0204" pitchFamily="66" charset="0"/>
              </a:rPr>
              <a:t>Bendahari</a:t>
            </a:r>
            <a:r>
              <a:rPr lang="en-MY" sz="1400" b="1" dirty="0" smtClean="0">
                <a:solidFill>
                  <a:srgbClr val="571845"/>
                </a:solidFill>
                <a:latin typeface="Informal Roman" panose="030604020304060B0204" pitchFamily="66" charset="0"/>
              </a:rPr>
              <a:t> </a:t>
            </a:r>
            <a:r>
              <a:rPr lang="en-MY" sz="1400" b="1" dirty="0" err="1" smtClean="0">
                <a:solidFill>
                  <a:srgbClr val="571845"/>
                </a:solidFill>
                <a:latin typeface="Informal Roman" panose="030604020304060B0204" pitchFamily="66" charset="0"/>
              </a:rPr>
              <a:t>Negeri,Negeri</a:t>
            </a:r>
            <a:r>
              <a:rPr lang="en-MY" sz="1400" b="1" dirty="0" smtClean="0">
                <a:solidFill>
                  <a:srgbClr val="571845"/>
                </a:solidFill>
                <a:latin typeface="Informal Roman" panose="030604020304060B0204" pitchFamily="66" charset="0"/>
              </a:rPr>
              <a:t> Sembilan</a:t>
            </a:r>
            <a:endParaRPr lang="en-MY" sz="1400" b="1" dirty="0">
              <a:solidFill>
                <a:srgbClr val="571845"/>
              </a:solidFill>
              <a:latin typeface="Informal Roman" panose="030604020304060B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20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0" y="1836448"/>
            <a:ext cx="1938132" cy="31162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23" y="2155767"/>
            <a:ext cx="781596" cy="732747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37452" y="3335559"/>
            <a:ext cx="1750743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30" dirty="0" err="1" smtClean="0">
                <a:solidFill>
                  <a:srgbClr val="D7DF23"/>
                </a:solidFill>
                <a:latin typeface="Impact" panose="020B0806030902050204" pitchFamily="34" charset="0"/>
              </a:rPr>
              <a:t>Sistem</a:t>
            </a:r>
            <a:endParaRPr lang="en-US" sz="2430" dirty="0" smtClean="0">
              <a:solidFill>
                <a:srgbClr val="D7DF23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2430" dirty="0" err="1" smtClean="0">
                <a:solidFill>
                  <a:srgbClr val="D7DF23"/>
                </a:solidFill>
                <a:latin typeface="Impact" panose="020B0806030902050204" pitchFamily="34" charset="0"/>
              </a:rPr>
              <a:t>Perakaunan</a:t>
            </a:r>
            <a:endParaRPr lang="en-MY" sz="2430" dirty="0">
              <a:solidFill>
                <a:srgbClr val="D7DF23"/>
              </a:solidFill>
              <a:latin typeface="Impact" panose="020B080603090205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51997" y="538570"/>
            <a:ext cx="2861174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56" name="Rectangle 55"/>
          <p:cNvSpPr/>
          <p:nvPr/>
        </p:nvSpPr>
        <p:spPr>
          <a:xfrm>
            <a:off x="0" y="538570"/>
            <a:ext cx="455199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57" name="TextBox 56"/>
          <p:cNvSpPr txBox="1"/>
          <p:nvPr/>
        </p:nvSpPr>
        <p:spPr>
          <a:xfrm>
            <a:off x="4733548" y="650158"/>
            <a:ext cx="2246916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dirty="0">
                <a:solidFill>
                  <a:srgbClr val="571845"/>
                </a:solidFill>
                <a:latin typeface="Century Gothic" panose="020B0502020202020204" pitchFamily="34" charset="0"/>
              </a:rPr>
              <a:t>PEMERHATIAN</a:t>
            </a:r>
            <a:endParaRPr lang="en-MY" sz="1215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5008600" y="5750694"/>
            <a:ext cx="3055005" cy="440300"/>
            <a:chOff x="6254288" y="6109208"/>
            <a:chExt cx="4525934" cy="652297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79140" y="650158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  <a:endParaRPr lang="en-MY" sz="121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054" y="4343676"/>
            <a:ext cx="2108680" cy="91957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5"/>
          <a:srcRect t="6667" b="46357"/>
          <a:stretch/>
        </p:blipFill>
        <p:spPr>
          <a:xfrm>
            <a:off x="4284531" y="5006469"/>
            <a:ext cx="1084165" cy="505689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3815614" y="4804347"/>
            <a:ext cx="3706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67515" y="4302722"/>
            <a:ext cx="3706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497862" y="4827781"/>
            <a:ext cx="3706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r>
            <a:r>
              <a:rPr lang="en-MY" sz="1400" dirty="0" smtClean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endParaRPr lang="en-MY" sz="1400" dirty="0">
              <a:solidFill>
                <a:schemeClr val="accent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4800394" y="3034602"/>
            <a:ext cx="0" cy="1332245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852462" y="3032504"/>
            <a:ext cx="172353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MY" sz="2000" b="1" dirty="0">
                <a:ea typeface="Source Sans Pro" panose="020B0503030403020204" pitchFamily="34" charset="0"/>
              </a:rPr>
              <a:t>Pembangunan </a:t>
            </a:r>
            <a:r>
              <a:rPr lang="en-MY" sz="2000" b="1" dirty="0" err="1">
                <a:ea typeface="Source Sans Pro" panose="020B0503030403020204" pitchFamily="34" charset="0"/>
              </a:rPr>
              <a:t>sistem</a:t>
            </a:r>
            <a:r>
              <a:rPr lang="en-MY" sz="2000" b="1" dirty="0">
                <a:ea typeface="Source Sans Pro" panose="020B0503030403020204" pitchFamily="34" charset="0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en-MY" sz="2000" b="1" dirty="0" err="1">
                <a:ea typeface="Source Sans Pro" panose="020B0503030403020204" pitchFamily="34" charset="0"/>
              </a:rPr>
              <a:t>tidak</a:t>
            </a:r>
            <a:r>
              <a:rPr lang="en-MY" sz="2000" b="1" dirty="0">
                <a:ea typeface="Source Sans Pro" panose="020B0503030403020204" pitchFamily="34" charset="0"/>
              </a:rPr>
              <a:t> </a:t>
            </a:r>
            <a:r>
              <a:rPr lang="en-MY" sz="2000" b="1" dirty="0" err="1">
                <a:ea typeface="Source Sans Pro" panose="020B0503030403020204" pitchFamily="34" charset="0"/>
              </a:rPr>
              <a:t>mengikut</a:t>
            </a:r>
            <a:r>
              <a:rPr lang="en-MY" sz="2000" b="1" dirty="0">
                <a:ea typeface="Source Sans Pro" panose="020B0503030403020204" pitchFamily="34" charset="0"/>
              </a:rPr>
              <a:t> </a:t>
            </a:r>
          </a:p>
          <a:p>
            <a:pPr algn="r">
              <a:lnSpc>
                <a:spcPct val="150000"/>
              </a:lnSpc>
            </a:pPr>
            <a:r>
              <a:rPr lang="en-MY" sz="2000" b="1" dirty="0">
                <a:ea typeface="Source Sans Pro" panose="020B0503030403020204" pitchFamily="34" charset="0"/>
              </a:rPr>
              <a:t> </a:t>
            </a:r>
            <a:r>
              <a:rPr lang="en-MY" sz="2000" b="1" dirty="0" err="1">
                <a:ea typeface="Source Sans Pro" panose="020B0503030403020204" pitchFamily="34" charset="0"/>
              </a:rPr>
              <a:t>jadual</a:t>
            </a:r>
            <a:r>
              <a:rPr lang="en-MY" sz="2000" b="1" dirty="0">
                <a:ea typeface="Source Sans Pro" panose="020B0503030403020204" pitchFamily="34" charset="0"/>
              </a:rPr>
              <a:t> </a:t>
            </a:r>
            <a:r>
              <a:rPr lang="en-MY" sz="2000" b="1" dirty="0" err="1">
                <a:ea typeface="Source Sans Pro" panose="020B0503030403020204" pitchFamily="34" charset="0"/>
              </a:rPr>
              <a:t>asal</a:t>
            </a:r>
            <a:r>
              <a:rPr lang="en-MY" sz="2000" b="1" dirty="0">
                <a:ea typeface="Source Sans Pro" panose="020B0503030403020204" pitchFamily="34" charset="0"/>
              </a:rPr>
              <a:t>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074855" y="1714547"/>
            <a:ext cx="33866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 smtClean="0">
                <a:ea typeface="Source Sans Pro" panose="020B0503030403020204" pitchFamily="34" charset="0"/>
              </a:rPr>
              <a:t>Keupayaan</a:t>
            </a:r>
            <a:r>
              <a:rPr lang="en-US" sz="2000" b="1" dirty="0" smtClean="0">
                <a:ea typeface="Source Sans Pro" panose="020B0503030403020204" pitchFamily="34" charset="0"/>
              </a:rPr>
              <a:t> </a:t>
            </a:r>
            <a:r>
              <a:rPr lang="en-US" sz="2000" b="1" dirty="0" err="1" smtClean="0">
                <a:ea typeface="Source Sans Pro" panose="020B0503030403020204" pitchFamily="34" charset="0"/>
              </a:rPr>
              <a:t>Sistem</a:t>
            </a:r>
            <a:r>
              <a:rPr lang="en-US" sz="2000" b="1" dirty="0" smtClean="0">
                <a:ea typeface="Source Sans Pro" panose="020B0503030403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b="1" dirty="0" smtClean="0">
                <a:ea typeface="Source Sans Pro" panose="020B0503030403020204" pitchFamily="34" charset="0"/>
              </a:rPr>
              <a:t>Yang </a:t>
            </a:r>
            <a:r>
              <a:rPr lang="en-US" sz="2000" b="1" dirty="0" err="1" smtClean="0">
                <a:ea typeface="Source Sans Pro" panose="020B0503030403020204" pitchFamily="34" charset="0"/>
              </a:rPr>
              <a:t>dibangunkan</a:t>
            </a:r>
            <a:r>
              <a:rPr lang="en-US" sz="2000" b="1" dirty="0" smtClean="0">
                <a:ea typeface="Source Sans Pro" panose="020B0503030403020204" pitchFamily="34" charset="0"/>
              </a:rPr>
              <a:t> </a:t>
            </a:r>
            <a:endParaRPr lang="en-MY" sz="2000" b="1" dirty="0">
              <a:ea typeface="Source Sans Pro" panose="020B0503030403020204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3616063" y="4563598"/>
            <a:ext cx="234356" cy="33019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770084" y="4509689"/>
            <a:ext cx="258350" cy="38410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080609" y="3293206"/>
            <a:ext cx="33866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 smtClean="0">
                <a:ea typeface="Source Sans Pro" panose="020B0503030403020204" pitchFamily="34" charset="0"/>
              </a:rPr>
              <a:t>Kefahaman</a:t>
            </a:r>
            <a:r>
              <a:rPr lang="en-US" sz="2000" b="1" dirty="0">
                <a:ea typeface="Source Sans Pro" panose="020B0503030403020204" pitchFamily="34" charset="0"/>
              </a:rPr>
              <a:t> </a:t>
            </a:r>
            <a:r>
              <a:rPr lang="en-US" sz="2000" b="1" dirty="0" err="1" smtClean="0">
                <a:ea typeface="Source Sans Pro" panose="020B0503030403020204" pitchFamily="34" charset="0"/>
              </a:rPr>
              <a:t>dalam</a:t>
            </a:r>
            <a:r>
              <a:rPr lang="en-US" sz="2000" b="1" dirty="0" smtClean="0">
                <a:ea typeface="Source Sans Pro" panose="020B0503030403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b="1" dirty="0" err="1">
                <a:ea typeface="Source Sans Pro" panose="020B0503030403020204" pitchFamily="34" charset="0"/>
              </a:rPr>
              <a:t>p</a:t>
            </a:r>
            <a:r>
              <a:rPr lang="en-US" sz="2000" b="1" dirty="0" err="1" smtClean="0">
                <a:ea typeface="Source Sans Pro" panose="020B0503030403020204" pitchFamily="34" charset="0"/>
              </a:rPr>
              <a:t>enggunaan</a:t>
            </a:r>
            <a:r>
              <a:rPr lang="en-US" sz="2000" b="1" dirty="0" smtClean="0">
                <a:ea typeface="Source Sans Pro" panose="020B0503030403020204" pitchFamily="34" charset="0"/>
              </a:rPr>
              <a:t>  Carta </a:t>
            </a:r>
            <a:r>
              <a:rPr lang="en-US" sz="2000" b="1" dirty="0" err="1" smtClean="0">
                <a:ea typeface="Source Sans Pro" panose="020B0503030403020204" pitchFamily="34" charset="0"/>
              </a:rPr>
              <a:t>Akaun</a:t>
            </a:r>
            <a:r>
              <a:rPr lang="en-US" sz="2000" b="1" dirty="0" smtClean="0">
                <a:ea typeface="Source Sans Pro" panose="020B0503030403020204" pitchFamily="34" charset="0"/>
              </a:rPr>
              <a:t> (COA)</a:t>
            </a:r>
          </a:p>
          <a:p>
            <a:pPr algn="ctr">
              <a:lnSpc>
                <a:spcPct val="150000"/>
              </a:lnSpc>
            </a:pPr>
            <a:r>
              <a:rPr lang="en-US" sz="2000" b="1" dirty="0">
                <a:ea typeface="Source Sans Pro" panose="020B0503030403020204" pitchFamily="34" charset="0"/>
              </a:rPr>
              <a:t>y</a:t>
            </a:r>
            <a:r>
              <a:rPr lang="en-US" sz="2000" b="1" dirty="0" smtClean="0">
                <a:ea typeface="Source Sans Pro" panose="020B0503030403020204" pitchFamily="34" charset="0"/>
              </a:rPr>
              <a:t>ang </a:t>
            </a:r>
            <a:r>
              <a:rPr lang="en-US" sz="2000" b="1" dirty="0" err="1" smtClean="0">
                <a:ea typeface="Source Sans Pro" panose="020B0503030403020204" pitchFamily="34" charset="0"/>
              </a:rPr>
              <a:t>baru</a:t>
            </a:r>
            <a:r>
              <a:rPr lang="en-US" sz="2000" b="1" dirty="0" smtClean="0">
                <a:ea typeface="Source Sans Pro" panose="020B0503030403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endParaRPr lang="en-MY" sz="2000" b="1" dirty="0"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09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Image result for PASTEL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36" y="-1198608"/>
            <a:ext cx="3170322" cy="101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551997" y="949538"/>
            <a:ext cx="2812076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28" name="Rectangle 27"/>
          <p:cNvSpPr/>
          <p:nvPr/>
        </p:nvSpPr>
        <p:spPr>
          <a:xfrm>
            <a:off x="0" y="949538"/>
            <a:ext cx="455199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32" name="TextBox 31"/>
          <p:cNvSpPr txBox="1"/>
          <p:nvPr/>
        </p:nvSpPr>
        <p:spPr>
          <a:xfrm>
            <a:off x="4627132" y="1052219"/>
            <a:ext cx="2736941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>
                <a:solidFill>
                  <a:srgbClr val="571845"/>
                </a:solidFill>
                <a:latin typeface="Century Gothic" panose="020B0502020202020204" pitchFamily="34" charset="0"/>
              </a:rPr>
              <a:t>PEMERHATIAN</a:t>
            </a:r>
            <a:endParaRPr lang="en-MY" sz="1215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008600" y="5478941"/>
            <a:ext cx="3055005" cy="440300"/>
            <a:chOff x="6254288" y="6109208"/>
            <a:chExt cx="4525934" cy="652297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79140" y="1061126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298971" y="1921048"/>
            <a:ext cx="3494873" cy="2727151"/>
          </a:xfrm>
          <a:prstGeom prst="rect">
            <a:avLst/>
          </a:prstGeom>
          <a:solidFill>
            <a:schemeClr val="bg1"/>
          </a:solidFill>
          <a:ln>
            <a:solidFill>
              <a:srgbClr val="957DAD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MY" sz="1350" b="1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MY" sz="1350" b="1" dirty="0" err="1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Piawaian</a:t>
            </a:r>
            <a:r>
              <a:rPr lang="en-MY" sz="135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MY" sz="1350" b="1" dirty="0" err="1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Perakaunan</a:t>
            </a:r>
            <a:r>
              <a:rPr lang="en-MY" sz="135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MY" sz="1350" b="1" dirty="0" err="1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Kerajaan</a:t>
            </a:r>
            <a:r>
              <a:rPr lang="en-MY" sz="135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(PPK)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MY" sz="135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MY" sz="135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 PKK 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MY" sz="1350" b="1" dirty="0" err="1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Disediakan</a:t>
            </a:r>
            <a:r>
              <a:rPr lang="en-MY" sz="135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MY" sz="1350" b="1" dirty="0" err="1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Tahun</a:t>
            </a:r>
            <a:r>
              <a:rPr lang="en-MY" sz="135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2003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MY" sz="1350" b="1" dirty="0" err="1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Berkuatkuasa</a:t>
            </a:r>
            <a:r>
              <a:rPr lang="en-MY" sz="135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MY" sz="1350" b="1" dirty="0" err="1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Tahun</a:t>
            </a:r>
            <a:r>
              <a:rPr lang="en-MY" sz="135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2012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MY" sz="1350" b="1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MY" sz="1350" b="1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MY" sz="1350" b="1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MY" sz="1350" b="1" dirty="0">
              <a:latin typeface="Century Gothic" panose="020B0502020202020204" pitchFamily="34" charset="0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98971" y="1593587"/>
            <a:ext cx="3494873" cy="336804"/>
          </a:xfrm>
          <a:prstGeom prst="rect">
            <a:avLst/>
          </a:prstGeom>
          <a:solidFill>
            <a:srgbClr val="957DAD"/>
          </a:solidFill>
          <a:ln>
            <a:solidFill>
              <a:srgbClr val="957DAD"/>
            </a:solidFill>
          </a:ln>
        </p:spPr>
        <p:txBody>
          <a:bodyPr vert="horz" lIns="61722" tIns="30861" rIns="61722" bIns="3086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en-MY" sz="189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Perakaunan</a:t>
            </a:r>
            <a:r>
              <a:rPr lang="en-MY" sz="189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MY" sz="189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Tunai</a:t>
            </a:r>
            <a:r>
              <a:rPr lang="en-MY" sz="189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MY" sz="189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Ubahsuai</a:t>
            </a:r>
            <a:endParaRPr lang="en-MY" sz="189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3793844" y="1921049"/>
            <a:ext cx="3924129" cy="2727150"/>
          </a:xfrm>
          <a:prstGeom prst="rect">
            <a:avLst/>
          </a:prstGeom>
          <a:solidFill>
            <a:schemeClr val="bg1"/>
          </a:solidFill>
          <a:ln>
            <a:solidFill>
              <a:srgbClr val="D291BC"/>
            </a:solidFill>
          </a:ln>
        </p:spPr>
        <p:txBody>
          <a:bodyPr vert="horz" lIns="61722" tIns="30861" rIns="61722" bIns="3086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MY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Malaysian Public Sector Accounting Standard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36 MPSAS (</a:t>
            </a:r>
            <a:r>
              <a:rPr lang="en-MY" sz="14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termasuk</a:t>
            </a: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MY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Preface MPSAS</a:t>
            </a: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 </a:t>
            </a:r>
            <a:r>
              <a:rPr lang="en-MY" sz="14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dikeluarkan</a:t>
            </a: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2013 –  12 MPSAS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2014 –  7 MPSAS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2015 –  9 MPSAS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2016 –  7 MPSAS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2017 -  1 MPSAS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lang="en-MY" sz="14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Semakan</a:t>
            </a: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</a:t>
            </a:r>
            <a:r>
              <a:rPr lang="en-MY" sz="14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sehingga</a:t>
            </a: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13 Mac 2019 (</a:t>
            </a:r>
            <a:r>
              <a:rPr lang="en-MY" sz="14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Laman</a:t>
            </a: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Web  </a:t>
            </a:r>
            <a:r>
              <a:rPr lang="en-MY" sz="14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Perakaunan</a:t>
            </a: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MY" sz="14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Akruan</a:t>
            </a:r>
            <a:r>
              <a:rPr lang="en-MY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en-MY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3793845" y="1593587"/>
            <a:ext cx="3929506" cy="336804"/>
          </a:xfrm>
          <a:prstGeom prst="rect">
            <a:avLst/>
          </a:prstGeom>
          <a:solidFill>
            <a:srgbClr val="D291BC"/>
          </a:solidFill>
          <a:ln>
            <a:solidFill>
              <a:srgbClr val="957DAD"/>
            </a:solidFill>
          </a:ln>
        </p:spPr>
        <p:txBody>
          <a:bodyPr vert="horz" lIns="61722" tIns="30861" rIns="61722" bIns="3086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en-MY" sz="189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Perakaunan</a:t>
            </a:r>
            <a:r>
              <a:rPr lang="en-MY" sz="189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MY" sz="189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Akruan</a:t>
            </a:r>
            <a:endParaRPr lang="en-MY" sz="189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92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Image result for PASTEL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36" y="-1198608"/>
            <a:ext cx="3170322" cy="101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551997" y="949538"/>
            <a:ext cx="2812076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28" name="Rectangle 27"/>
          <p:cNvSpPr/>
          <p:nvPr/>
        </p:nvSpPr>
        <p:spPr>
          <a:xfrm>
            <a:off x="0" y="949538"/>
            <a:ext cx="455199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32" name="TextBox 31"/>
          <p:cNvSpPr txBox="1"/>
          <p:nvPr/>
        </p:nvSpPr>
        <p:spPr>
          <a:xfrm>
            <a:off x="4627132" y="1052219"/>
            <a:ext cx="2736941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>
                <a:solidFill>
                  <a:srgbClr val="571845"/>
                </a:solidFill>
                <a:latin typeface="Century Gothic" panose="020B0502020202020204" pitchFamily="34" charset="0"/>
              </a:rPr>
              <a:t>PEMERHATIAN</a:t>
            </a:r>
            <a:endParaRPr lang="en-MY" sz="1215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008600" y="5478941"/>
            <a:ext cx="3055005" cy="440300"/>
            <a:chOff x="6254288" y="6109208"/>
            <a:chExt cx="4525934" cy="652297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79140" y="1061126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98971" y="1543075"/>
            <a:ext cx="6319543" cy="413337"/>
          </a:xfrm>
          <a:prstGeom prst="rect">
            <a:avLst/>
          </a:prstGeom>
          <a:solidFill>
            <a:srgbClr val="957DAD"/>
          </a:solidFill>
          <a:ln>
            <a:solidFill>
              <a:srgbClr val="957DAD"/>
            </a:solidFill>
          </a:ln>
        </p:spPr>
        <p:txBody>
          <a:bodyPr vert="horz" lIns="61722" tIns="30861" rIns="61722" bIns="3086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en-MY" sz="189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Piawaian</a:t>
            </a:r>
            <a:r>
              <a:rPr lang="en-MY" sz="189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MY" sz="189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Perakaunan</a:t>
            </a:r>
            <a:r>
              <a:rPr lang="en-MY" sz="189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MY" sz="1890" b="1" i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Kerajaan</a:t>
            </a:r>
            <a:r>
              <a:rPr lang="en-MY" sz="189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(PPK)</a:t>
            </a:r>
            <a:endParaRPr lang="en-MY" sz="189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89349" y="1956412"/>
            <a:ext cx="6329165" cy="3399359"/>
          </a:xfrm>
          <a:prstGeom prst="rect">
            <a:avLst/>
          </a:prstGeom>
          <a:solidFill>
            <a:schemeClr val="bg1"/>
          </a:solidFill>
          <a:ln>
            <a:solidFill>
              <a:srgbClr val="957DAD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endParaRPr lang="en-US" sz="1600" dirty="0" smtClean="0">
              <a:solidFill>
                <a:srgbClr val="1CBAC8"/>
              </a:solidFill>
              <a:hlinkClick r:id="rId4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2000" dirty="0" err="1" smtClean="0">
                <a:solidFill>
                  <a:srgbClr val="1CBAC8"/>
                </a:solidFill>
                <a:hlinkClick r:id="rId4"/>
              </a:rPr>
              <a:t>Dasar</a:t>
            </a:r>
            <a:r>
              <a:rPr lang="en-US" sz="2000" dirty="0" smtClean="0">
                <a:solidFill>
                  <a:srgbClr val="1CBAC8"/>
                </a:solidFill>
                <a:hlinkClick r:id="rId4"/>
              </a:rPr>
              <a:t> </a:t>
            </a:r>
            <a:r>
              <a:rPr lang="en-US" sz="2000" dirty="0" err="1">
                <a:solidFill>
                  <a:srgbClr val="1CBAC8"/>
                </a:solidFill>
                <a:hlinkClick r:id="rId4"/>
              </a:rPr>
              <a:t>Perakaunan</a:t>
            </a:r>
            <a:r>
              <a:rPr lang="en-US" sz="2000" dirty="0">
                <a:solidFill>
                  <a:srgbClr val="1CBAC8"/>
                </a:solidFill>
                <a:hlinkClick r:id="rId4"/>
              </a:rPr>
              <a:t> </a:t>
            </a:r>
            <a:r>
              <a:rPr lang="en-US" sz="2000" dirty="0" err="1" smtClean="0">
                <a:solidFill>
                  <a:srgbClr val="1CBAC8"/>
                </a:solidFill>
                <a:hlinkClick r:id="rId4"/>
              </a:rPr>
              <a:t>Kerajaan</a:t>
            </a:r>
            <a:endParaRPr lang="en-US" sz="2000" dirty="0">
              <a:solidFill>
                <a:srgbClr val="1CBAC8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2000" dirty="0" err="1" smtClean="0">
                <a:solidFill>
                  <a:srgbClr val="1CBAC8"/>
                </a:solidFill>
                <a:hlinkClick r:id="rId5"/>
              </a:rPr>
              <a:t>Akaun</a:t>
            </a:r>
            <a:r>
              <a:rPr lang="en-US" sz="2000" dirty="0" smtClean="0">
                <a:solidFill>
                  <a:srgbClr val="1CBAC8"/>
                </a:solidFill>
                <a:hlinkClick r:id="rId5"/>
              </a:rPr>
              <a:t> </a:t>
            </a:r>
            <a:r>
              <a:rPr lang="en-US" sz="2000" dirty="0" err="1">
                <a:solidFill>
                  <a:srgbClr val="1CBAC8"/>
                </a:solidFill>
                <a:hlinkClick r:id="rId5"/>
              </a:rPr>
              <a:t>Hasil</a:t>
            </a:r>
            <a:r>
              <a:rPr lang="en-US" sz="2000" dirty="0">
                <a:solidFill>
                  <a:srgbClr val="1CBAC8"/>
                </a:solidFill>
                <a:hlinkClick r:id="rId5"/>
              </a:rPr>
              <a:t> </a:t>
            </a:r>
            <a:r>
              <a:rPr lang="en-US" sz="2000" dirty="0" err="1" smtClean="0">
                <a:solidFill>
                  <a:srgbClr val="1CBAC8"/>
                </a:solidFill>
                <a:hlinkClick r:id="rId5"/>
              </a:rPr>
              <a:t>Disatukan</a:t>
            </a:r>
            <a:endParaRPr lang="en-US" sz="2000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2000" dirty="0" err="1" smtClean="0">
                <a:solidFill>
                  <a:srgbClr val="1CBAC8"/>
                </a:solidFill>
                <a:hlinkClick r:id="rId6"/>
              </a:rPr>
              <a:t>Akaun</a:t>
            </a:r>
            <a:r>
              <a:rPr lang="en-US" sz="2000" dirty="0" smtClean="0">
                <a:solidFill>
                  <a:srgbClr val="1CBAC8"/>
                </a:solidFill>
                <a:hlinkClick r:id="rId6"/>
              </a:rPr>
              <a:t> </a:t>
            </a:r>
            <a:r>
              <a:rPr lang="en-US" sz="2000" dirty="0" err="1">
                <a:solidFill>
                  <a:srgbClr val="1CBAC8"/>
                </a:solidFill>
                <a:hlinkClick r:id="rId6"/>
              </a:rPr>
              <a:t>Amanah</a:t>
            </a:r>
            <a:r>
              <a:rPr lang="en-US" sz="2000" dirty="0">
                <a:solidFill>
                  <a:srgbClr val="1CBAC8"/>
                </a:solidFill>
                <a:hlinkClick r:id="rId6"/>
              </a:rPr>
              <a:t> </a:t>
            </a:r>
            <a:r>
              <a:rPr lang="en-US" sz="2000" dirty="0" err="1" smtClean="0">
                <a:solidFill>
                  <a:srgbClr val="1CBAC8"/>
                </a:solidFill>
                <a:hlinkClick r:id="rId6"/>
              </a:rPr>
              <a:t>Disatukan</a:t>
            </a:r>
            <a:endParaRPr lang="en-US" sz="2000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2000" dirty="0" err="1" smtClean="0">
                <a:solidFill>
                  <a:srgbClr val="1CBAC8"/>
                </a:solidFill>
                <a:hlinkClick r:id="rId7"/>
              </a:rPr>
              <a:t>Akaun</a:t>
            </a:r>
            <a:r>
              <a:rPr lang="en-US" sz="2000" dirty="0" smtClean="0">
                <a:solidFill>
                  <a:srgbClr val="1CBAC8"/>
                </a:solidFill>
                <a:hlinkClick r:id="rId7"/>
              </a:rPr>
              <a:t> </a:t>
            </a:r>
            <a:r>
              <a:rPr lang="en-US" sz="2000" dirty="0" err="1">
                <a:solidFill>
                  <a:srgbClr val="1CBAC8"/>
                </a:solidFill>
                <a:hlinkClick r:id="rId7"/>
              </a:rPr>
              <a:t>Pinjaman</a:t>
            </a:r>
            <a:r>
              <a:rPr lang="en-US" sz="2000" dirty="0">
                <a:solidFill>
                  <a:srgbClr val="1CBAC8"/>
                </a:solidFill>
                <a:hlinkClick r:id="rId7"/>
              </a:rPr>
              <a:t> </a:t>
            </a:r>
            <a:r>
              <a:rPr lang="en-US" sz="2000" dirty="0" err="1" smtClean="0">
                <a:solidFill>
                  <a:srgbClr val="1CBAC8"/>
                </a:solidFill>
                <a:hlinkClick r:id="rId7"/>
              </a:rPr>
              <a:t>Disatukan</a:t>
            </a:r>
            <a:endParaRPr lang="en-US" sz="2000" dirty="0" smtClean="0">
              <a:solidFill>
                <a:srgbClr val="1CBAC8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  <a:defRPr/>
            </a:pPr>
            <a:r>
              <a:rPr lang="en-US" sz="2000" dirty="0" err="1">
                <a:solidFill>
                  <a:srgbClr val="1CBAC8"/>
                </a:solidFill>
                <a:hlinkClick r:id="rId8"/>
              </a:rPr>
              <a:t>Pelaburan</a:t>
            </a:r>
            <a:endParaRPr lang="en-US" sz="2000" dirty="0">
              <a:solidFill>
                <a:srgbClr val="1CBAC8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  <a:defRPr/>
            </a:pPr>
            <a:r>
              <a:rPr lang="en-US" sz="2000" dirty="0">
                <a:solidFill>
                  <a:srgbClr val="1CBAC8"/>
                </a:solidFill>
                <a:hlinkClick r:id="rId9"/>
              </a:rPr>
              <a:t>Wang </a:t>
            </a:r>
            <a:r>
              <a:rPr lang="en-US" sz="2000" dirty="0" err="1">
                <a:solidFill>
                  <a:srgbClr val="1CBAC8"/>
                </a:solidFill>
                <a:hlinkClick r:id="rId9"/>
              </a:rPr>
              <a:t>Tunai</a:t>
            </a:r>
            <a:endParaRPr lang="en-US" sz="2000" dirty="0">
              <a:solidFill>
                <a:srgbClr val="1CBAC8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  <a:defRPr/>
            </a:pPr>
            <a:r>
              <a:rPr lang="en-US" sz="2000" dirty="0" err="1">
                <a:solidFill>
                  <a:srgbClr val="1CBAC8"/>
                </a:solidFill>
                <a:hlinkClick r:id="rId10"/>
              </a:rPr>
              <a:t>Penyata</a:t>
            </a:r>
            <a:r>
              <a:rPr lang="en-US" sz="2000" dirty="0">
                <a:solidFill>
                  <a:srgbClr val="1CBAC8"/>
                </a:solidFill>
                <a:hlinkClick r:id="rId10"/>
              </a:rPr>
              <a:t> </a:t>
            </a:r>
            <a:r>
              <a:rPr lang="en-US" sz="2000" dirty="0" err="1">
                <a:solidFill>
                  <a:srgbClr val="1CBAC8"/>
                </a:solidFill>
                <a:hlinkClick r:id="rId10"/>
              </a:rPr>
              <a:t>Akaun</a:t>
            </a:r>
            <a:r>
              <a:rPr lang="en-US" sz="2000" dirty="0">
                <a:solidFill>
                  <a:srgbClr val="1CBAC8"/>
                </a:solidFill>
                <a:hlinkClick r:id="rId10"/>
              </a:rPr>
              <a:t> Memorandum</a:t>
            </a: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  <a:defRPr/>
            </a:pPr>
            <a:r>
              <a:rPr lang="en-US" sz="2000" dirty="0" err="1">
                <a:solidFill>
                  <a:srgbClr val="1CBAC8"/>
                </a:solidFill>
                <a:hlinkClick r:id="rId11"/>
              </a:rPr>
              <a:t>Pertukaran</a:t>
            </a:r>
            <a:r>
              <a:rPr lang="en-US" sz="2000" dirty="0">
                <a:solidFill>
                  <a:srgbClr val="1CBAC8"/>
                </a:solidFill>
                <a:hlinkClick r:id="rId11"/>
              </a:rPr>
              <a:t> Mata Wang </a:t>
            </a:r>
            <a:r>
              <a:rPr lang="en-US" sz="2000" dirty="0" err="1">
                <a:solidFill>
                  <a:srgbClr val="1CBAC8"/>
                </a:solidFill>
                <a:hlinkClick r:id="rId11"/>
              </a:rPr>
              <a:t>Asing</a:t>
            </a:r>
            <a:endParaRPr lang="en-US" sz="20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  <a:defRPr/>
            </a:pPr>
            <a:r>
              <a:rPr lang="en-US" sz="2000" dirty="0" err="1">
                <a:solidFill>
                  <a:srgbClr val="1CBAC8"/>
                </a:solidFill>
                <a:hlinkClick r:id="rId12"/>
              </a:rPr>
              <a:t>Pemberian</a:t>
            </a:r>
            <a:r>
              <a:rPr lang="en-US" sz="2000" dirty="0">
                <a:solidFill>
                  <a:srgbClr val="1CBAC8"/>
                </a:solidFill>
                <a:hlinkClick r:id="rId12"/>
              </a:rPr>
              <a:t> </a:t>
            </a:r>
            <a:r>
              <a:rPr lang="en-US" sz="2000" dirty="0" err="1" smtClean="0">
                <a:solidFill>
                  <a:srgbClr val="1CBAC8"/>
                </a:solidFill>
                <a:hlinkClick r:id="rId12"/>
              </a:rPr>
              <a:t>Kerajaan</a:t>
            </a:r>
            <a:endParaRPr lang="en-MY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3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Image result for PASTEL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36" y="-1198608"/>
            <a:ext cx="3170322" cy="101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551997" y="372596"/>
            <a:ext cx="3203232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28" name="Rectangle 27"/>
          <p:cNvSpPr/>
          <p:nvPr/>
        </p:nvSpPr>
        <p:spPr>
          <a:xfrm>
            <a:off x="79140" y="372596"/>
            <a:ext cx="447285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32" name="TextBox 31"/>
          <p:cNvSpPr txBox="1"/>
          <p:nvPr/>
        </p:nvSpPr>
        <p:spPr>
          <a:xfrm>
            <a:off x="4627132" y="475277"/>
            <a:ext cx="2736941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>
                <a:solidFill>
                  <a:srgbClr val="571845"/>
                </a:solidFill>
                <a:latin typeface="Century Gothic" panose="020B0502020202020204" pitchFamily="34" charset="0"/>
              </a:rPr>
              <a:t>PEMERHATIAN</a:t>
            </a:r>
            <a:endParaRPr lang="en-MY" sz="1215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008600" y="5478941"/>
            <a:ext cx="3055005" cy="440300"/>
            <a:chOff x="6254288" y="6109208"/>
            <a:chExt cx="4525934" cy="652297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79140" y="484184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292669" y="1037186"/>
            <a:ext cx="7462560" cy="318675"/>
          </a:xfrm>
          <a:prstGeom prst="rect">
            <a:avLst/>
          </a:prstGeom>
          <a:solidFill>
            <a:srgbClr val="957DAD"/>
          </a:solidFill>
          <a:ln>
            <a:solidFill>
              <a:srgbClr val="957DAD"/>
            </a:solidFill>
          </a:ln>
        </p:spPr>
        <p:txBody>
          <a:bodyPr vert="horz" lIns="61722" tIns="30861" rIns="61722" bIns="30861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en-MY" sz="189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Malaysian Public Sector Accounting Standard (MPSAS)</a:t>
            </a:r>
            <a:endParaRPr lang="en-MY" sz="189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92669" y="1380984"/>
            <a:ext cx="3554572" cy="4498371"/>
          </a:xfrm>
          <a:prstGeom prst="rect">
            <a:avLst/>
          </a:prstGeom>
          <a:solidFill>
            <a:schemeClr val="bg1"/>
          </a:solidFill>
          <a:ln>
            <a:solidFill>
              <a:srgbClr val="957DAD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Preface to </a:t>
            </a:r>
            <a:r>
              <a:rPr lang="en-US" sz="1200" b="1" dirty="0" smtClean="0">
                <a:solidFill>
                  <a:srgbClr val="571845"/>
                </a:solidFill>
              </a:rPr>
              <a:t>MPSAS </a:t>
            </a:r>
            <a:endParaRPr lang="en-MY" sz="1200" b="1" dirty="0" smtClean="0">
              <a:solidFill>
                <a:srgbClr val="571845"/>
              </a:solidFill>
              <a:latin typeface="Century Gothic" panose="020B0502020202020204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1 - Presentation of Financial </a:t>
            </a:r>
            <a:r>
              <a:rPr lang="en-US" sz="1200" b="1" dirty="0" smtClean="0">
                <a:solidFill>
                  <a:srgbClr val="571845"/>
                </a:solidFill>
              </a:rPr>
              <a:t>Statements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2 - Cash Flow </a:t>
            </a:r>
            <a:r>
              <a:rPr lang="en-US" sz="1200" b="1" dirty="0" smtClean="0">
                <a:solidFill>
                  <a:srgbClr val="571845"/>
                </a:solidFill>
              </a:rPr>
              <a:t>Statements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3 - Accounting Policies, Changes in Accounting Estimates and </a:t>
            </a:r>
            <a:r>
              <a:rPr lang="en-US" sz="1200" b="1" dirty="0" smtClean="0">
                <a:solidFill>
                  <a:srgbClr val="571845"/>
                </a:solidFill>
              </a:rPr>
              <a:t>Errors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4 - The Effect of Changes in Foreign Exchange </a:t>
            </a:r>
            <a:r>
              <a:rPr lang="en-US" sz="1200" b="1" dirty="0" smtClean="0">
                <a:solidFill>
                  <a:srgbClr val="571845"/>
                </a:solidFill>
              </a:rPr>
              <a:t>Rates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5 - Borrowing </a:t>
            </a:r>
            <a:r>
              <a:rPr lang="en-US" sz="1200" b="1" dirty="0" smtClean="0">
                <a:solidFill>
                  <a:srgbClr val="571845"/>
                </a:solidFill>
              </a:rPr>
              <a:t>Costs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6 - Consolidated and Separate Financial </a:t>
            </a:r>
            <a:r>
              <a:rPr lang="en-US" sz="1200" b="1" dirty="0" smtClean="0">
                <a:solidFill>
                  <a:srgbClr val="571845"/>
                </a:solidFill>
              </a:rPr>
              <a:t>Statements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7 - Investments in </a:t>
            </a:r>
            <a:r>
              <a:rPr lang="en-US" sz="1200" b="1" dirty="0" smtClean="0">
                <a:solidFill>
                  <a:srgbClr val="571845"/>
                </a:solidFill>
              </a:rPr>
              <a:t>Associates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8 - Interests in Joint Ventures </a:t>
            </a:r>
            <a:endParaRPr lang="en-US" sz="1200" b="1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9 - Revenue From Exchange </a:t>
            </a:r>
            <a:r>
              <a:rPr lang="en-US" sz="1200" b="1" dirty="0" smtClean="0">
                <a:solidFill>
                  <a:srgbClr val="571845"/>
                </a:solidFill>
              </a:rPr>
              <a:t>Transactions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11 - Construction Contracts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12 - Inventories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13 - Leases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14 - Events After The Reporting Date</a:t>
            </a:r>
            <a:r>
              <a:rPr lang="en-US" sz="1200" dirty="0">
                <a:solidFill>
                  <a:srgbClr val="571845"/>
                </a:solidFill>
              </a:rPr>
              <a:t> </a:t>
            </a:r>
            <a:endParaRPr lang="en-US" sz="1200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16 - Investment Property</a:t>
            </a:r>
            <a:r>
              <a:rPr lang="en-US" sz="1200" dirty="0">
                <a:solidFill>
                  <a:srgbClr val="571845"/>
                </a:solidFill>
              </a:rPr>
              <a:t> 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17 - Property, Plant and Equipment</a:t>
            </a:r>
            <a:r>
              <a:rPr lang="en-US" sz="1200" dirty="0">
                <a:solidFill>
                  <a:srgbClr val="571845"/>
                </a:solidFill>
              </a:rPr>
              <a:t> 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19 - Provisions, Contingent Liabilities and Contingent Assets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20 - Related Party </a:t>
            </a:r>
            <a:r>
              <a:rPr lang="en-US" sz="1200" b="1" dirty="0" smtClean="0">
                <a:solidFill>
                  <a:srgbClr val="571845"/>
                </a:solidFill>
              </a:rPr>
              <a:t>Disclosure</a:t>
            </a:r>
            <a:endParaRPr lang="en-US" sz="1200" dirty="0">
              <a:solidFill>
                <a:srgbClr val="57184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100" dirty="0"/>
              <a:t> </a:t>
            </a:r>
            <a:endParaRPr lang="en-US" sz="1100" b="1" dirty="0" smtClean="0">
              <a:solidFill>
                <a:srgbClr val="571845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endParaRPr lang="en-US" sz="1400" b="1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endParaRPr lang="en-MY" sz="1350" b="1" dirty="0" smtClean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endParaRPr lang="en-MY" sz="1350" b="1" dirty="0">
              <a:latin typeface="Century Gothic" panose="020B0502020202020204" pitchFamily="34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847241" y="1380985"/>
            <a:ext cx="3907988" cy="4498371"/>
          </a:xfrm>
          <a:prstGeom prst="rect">
            <a:avLst/>
          </a:prstGeom>
          <a:solidFill>
            <a:schemeClr val="bg1"/>
          </a:solidFill>
          <a:ln>
            <a:solidFill>
              <a:srgbClr val="957DAD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21 - Impairment of Non-Cash-Generating </a:t>
            </a:r>
            <a:r>
              <a:rPr lang="en-US" sz="1200" b="1" dirty="0" smtClean="0">
                <a:solidFill>
                  <a:srgbClr val="571845"/>
                </a:solidFill>
              </a:rPr>
              <a:t>Assets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22 - Disclosure of Financial Information </a:t>
            </a:r>
            <a:r>
              <a:rPr lang="en-US" sz="1200" dirty="0">
                <a:solidFill>
                  <a:srgbClr val="571845"/>
                </a:solidFill>
              </a:rPr>
              <a:t>  </a:t>
            </a:r>
            <a:endParaRPr lang="en-US" sz="1200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23 - Revenue From Non-Exchange Transactions (Taxes &amp; Transfers)</a:t>
            </a:r>
            <a:r>
              <a:rPr lang="en-US" sz="1200" dirty="0">
                <a:solidFill>
                  <a:srgbClr val="571845"/>
                </a:solidFill>
              </a:rPr>
              <a:t> </a:t>
            </a:r>
            <a:endParaRPr lang="en-US" sz="1200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24 - Presentation of Budget Information in Financial </a:t>
            </a:r>
            <a:r>
              <a:rPr lang="en-US" sz="1200" b="1" dirty="0" smtClean="0">
                <a:solidFill>
                  <a:srgbClr val="571845"/>
                </a:solidFill>
              </a:rPr>
              <a:t>Statement</a:t>
            </a:r>
            <a:r>
              <a:rPr lang="en-US" sz="1200" dirty="0" smtClean="0">
                <a:solidFill>
                  <a:srgbClr val="571845"/>
                </a:solidFill>
              </a:rPr>
              <a:t>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25 - Employee Benefits</a:t>
            </a:r>
            <a:r>
              <a:rPr lang="en-US" sz="1200" dirty="0">
                <a:solidFill>
                  <a:srgbClr val="571845"/>
                </a:solidFill>
              </a:rPr>
              <a:t> </a:t>
            </a:r>
            <a:endParaRPr lang="en-US" sz="1200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26 - Impairment of Cash-Generating </a:t>
            </a:r>
            <a:r>
              <a:rPr lang="en-US" sz="1200" b="1" dirty="0" smtClean="0">
                <a:solidFill>
                  <a:srgbClr val="571845"/>
                </a:solidFill>
              </a:rPr>
              <a:t>Assets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27 - </a:t>
            </a:r>
            <a:r>
              <a:rPr lang="en-US" sz="1200" b="1" dirty="0" smtClean="0">
                <a:solidFill>
                  <a:srgbClr val="571845"/>
                </a:solidFill>
              </a:rPr>
              <a:t>Agriculture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28 - Financial Instruments: </a:t>
            </a:r>
            <a:r>
              <a:rPr lang="en-US" sz="1200" b="1" dirty="0" smtClean="0">
                <a:solidFill>
                  <a:srgbClr val="571845"/>
                </a:solidFill>
              </a:rPr>
              <a:t>Presentation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29 - Financial Instruments : Recognition And Measurement </a:t>
            </a:r>
            <a:endParaRPr lang="en-US" sz="1200" b="1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30 - Financial Instruments: </a:t>
            </a:r>
            <a:r>
              <a:rPr lang="en-US" sz="1200" b="1" dirty="0" smtClean="0">
                <a:solidFill>
                  <a:srgbClr val="571845"/>
                </a:solidFill>
              </a:rPr>
              <a:t>Disclosure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31 - Intangible </a:t>
            </a:r>
            <a:r>
              <a:rPr lang="en-US" sz="1200" b="1" dirty="0" smtClean="0">
                <a:solidFill>
                  <a:srgbClr val="571845"/>
                </a:solidFill>
              </a:rPr>
              <a:t>Assets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fr-FR" sz="1200" b="1" dirty="0">
                <a:solidFill>
                  <a:srgbClr val="571845"/>
                </a:solidFill>
              </a:rPr>
              <a:t>MPSAS 32 - Service Concession Arrangements: </a:t>
            </a:r>
            <a:r>
              <a:rPr lang="fr-FR" sz="1200" b="1" dirty="0" err="1" smtClean="0">
                <a:solidFill>
                  <a:srgbClr val="571845"/>
                </a:solidFill>
              </a:rPr>
              <a:t>Grantor</a:t>
            </a:r>
            <a:endParaRPr lang="fr-FR" sz="1200" b="1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33 - First-Time Adoption of Accrual Basis </a:t>
            </a:r>
            <a:r>
              <a:rPr lang="en-US" sz="1200" b="1" dirty="0" smtClean="0">
                <a:solidFill>
                  <a:srgbClr val="571845"/>
                </a:solidFill>
              </a:rPr>
              <a:t>MPSASs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34 - Separate Financial </a:t>
            </a:r>
            <a:r>
              <a:rPr lang="en-US" sz="1200" b="1" dirty="0" smtClean="0">
                <a:solidFill>
                  <a:srgbClr val="571845"/>
                </a:solidFill>
              </a:rPr>
              <a:t>Statements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35 - Consolidated Financial </a:t>
            </a:r>
            <a:r>
              <a:rPr lang="en-US" sz="1200" b="1" dirty="0" smtClean="0">
                <a:solidFill>
                  <a:srgbClr val="571845"/>
                </a:solidFill>
              </a:rPr>
              <a:t>Statements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36 - Investments in Associates and Joint </a:t>
            </a:r>
            <a:r>
              <a:rPr lang="en-US" sz="1200" b="1" dirty="0" smtClean="0">
                <a:solidFill>
                  <a:srgbClr val="571845"/>
                </a:solidFill>
              </a:rPr>
              <a:t>Ventures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37 - Joint </a:t>
            </a:r>
            <a:r>
              <a:rPr lang="en-US" sz="1200" b="1" dirty="0" smtClean="0">
                <a:solidFill>
                  <a:srgbClr val="571845"/>
                </a:solidFill>
              </a:rPr>
              <a:t>Arrangements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38 - Disclosure of Interest in Other Entities</a:t>
            </a:r>
            <a:endParaRPr lang="en-MY" sz="1200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5" name="Picture 1" descr="new-ico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0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87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Image result for PASTEL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36" y="-1198608"/>
            <a:ext cx="3170322" cy="101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551997" y="372596"/>
            <a:ext cx="3203232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28" name="Rectangle 27"/>
          <p:cNvSpPr/>
          <p:nvPr/>
        </p:nvSpPr>
        <p:spPr>
          <a:xfrm>
            <a:off x="79140" y="372596"/>
            <a:ext cx="447285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32" name="TextBox 31"/>
          <p:cNvSpPr txBox="1"/>
          <p:nvPr/>
        </p:nvSpPr>
        <p:spPr>
          <a:xfrm>
            <a:off x="4627132" y="475277"/>
            <a:ext cx="2736941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>
                <a:solidFill>
                  <a:srgbClr val="571845"/>
                </a:solidFill>
                <a:latin typeface="Century Gothic" panose="020B0502020202020204" pitchFamily="34" charset="0"/>
              </a:rPr>
              <a:t>PEMERHATIAN</a:t>
            </a:r>
            <a:endParaRPr lang="en-MY" sz="1215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008600" y="5478941"/>
            <a:ext cx="3055005" cy="440300"/>
            <a:chOff x="6254288" y="6109208"/>
            <a:chExt cx="4525934" cy="652297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292669" y="1037186"/>
            <a:ext cx="7462560" cy="318675"/>
          </a:xfrm>
          <a:prstGeom prst="rect">
            <a:avLst/>
          </a:prstGeom>
          <a:solidFill>
            <a:srgbClr val="957DAD"/>
          </a:solidFill>
          <a:ln>
            <a:solidFill>
              <a:srgbClr val="957DAD"/>
            </a:solidFill>
          </a:ln>
        </p:spPr>
        <p:txBody>
          <a:bodyPr vert="horz" lIns="61722" tIns="30861" rIns="61722" bIns="30861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  <a:defRPr/>
            </a:pPr>
            <a:r>
              <a:rPr lang="en-MY" sz="189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Malaysian Public Sector Accounting Standard (MPSAS)</a:t>
            </a:r>
            <a:endParaRPr lang="en-MY" sz="189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92669" y="1380984"/>
            <a:ext cx="3554572" cy="4498371"/>
          </a:xfrm>
          <a:prstGeom prst="rect">
            <a:avLst/>
          </a:prstGeom>
          <a:solidFill>
            <a:schemeClr val="bg1"/>
          </a:solidFill>
          <a:ln>
            <a:solidFill>
              <a:srgbClr val="957DAD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Preface to </a:t>
            </a:r>
            <a:r>
              <a:rPr lang="en-US" sz="1200" b="1" dirty="0" smtClean="0">
                <a:solidFill>
                  <a:srgbClr val="571845"/>
                </a:solidFill>
              </a:rPr>
              <a:t>MPSAS </a:t>
            </a:r>
            <a:endParaRPr lang="en-MY" sz="1200" b="1" dirty="0" smtClean="0">
              <a:solidFill>
                <a:srgbClr val="571845"/>
              </a:solidFill>
              <a:latin typeface="Century Gothic" panose="020B0502020202020204" pitchFamily="34" charset="0"/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1 - Presentation of Financial </a:t>
            </a:r>
            <a:r>
              <a:rPr lang="en-US" sz="1200" b="1" dirty="0" smtClean="0">
                <a:solidFill>
                  <a:srgbClr val="571845"/>
                </a:solidFill>
              </a:rPr>
              <a:t>Statements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2 - Cash Flow </a:t>
            </a:r>
            <a:r>
              <a:rPr lang="en-US" sz="1200" b="1" dirty="0" smtClean="0">
                <a:solidFill>
                  <a:srgbClr val="571845"/>
                </a:solidFill>
              </a:rPr>
              <a:t>Statements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3 - Accounting Policies, Changes in Accounting Estimates and </a:t>
            </a:r>
            <a:r>
              <a:rPr lang="en-US" sz="1200" b="1" dirty="0" smtClean="0">
                <a:solidFill>
                  <a:srgbClr val="571845"/>
                </a:solidFill>
              </a:rPr>
              <a:t>Errors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4 - The Effect of Changes in Foreign Exchange </a:t>
            </a:r>
            <a:r>
              <a:rPr lang="en-US" sz="1200" b="1" dirty="0" smtClean="0">
                <a:solidFill>
                  <a:srgbClr val="571845"/>
                </a:solidFill>
              </a:rPr>
              <a:t>Rates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5 - Borrowing </a:t>
            </a:r>
            <a:r>
              <a:rPr lang="en-US" sz="1200" b="1" dirty="0" smtClean="0">
                <a:solidFill>
                  <a:srgbClr val="571845"/>
                </a:solidFill>
              </a:rPr>
              <a:t>Costs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6 - Consolidated and Separate Financial </a:t>
            </a:r>
            <a:r>
              <a:rPr lang="en-US" sz="1200" b="1" dirty="0" smtClean="0">
                <a:solidFill>
                  <a:srgbClr val="571845"/>
                </a:solidFill>
              </a:rPr>
              <a:t>Statements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7 - Investments in </a:t>
            </a:r>
            <a:r>
              <a:rPr lang="en-US" sz="1200" b="1" dirty="0" smtClean="0">
                <a:solidFill>
                  <a:srgbClr val="571845"/>
                </a:solidFill>
              </a:rPr>
              <a:t>Associates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8 - Interests in Joint Ventures </a:t>
            </a:r>
            <a:endParaRPr lang="en-US" sz="1200" b="1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9 - Revenue From Exchange </a:t>
            </a:r>
            <a:r>
              <a:rPr lang="en-US" sz="1200" b="1" dirty="0" smtClean="0">
                <a:solidFill>
                  <a:srgbClr val="571845"/>
                </a:solidFill>
              </a:rPr>
              <a:t>Transactions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11 - Construction Contracts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12 - Inventories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13 - Leases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14 - Events After The Reporting Date</a:t>
            </a:r>
            <a:r>
              <a:rPr lang="en-US" sz="1200" dirty="0">
                <a:solidFill>
                  <a:srgbClr val="571845"/>
                </a:solidFill>
              </a:rPr>
              <a:t> </a:t>
            </a:r>
            <a:endParaRPr lang="en-US" sz="1200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16 - Investment Property</a:t>
            </a:r>
            <a:r>
              <a:rPr lang="en-US" sz="1200" dirty="0">
                <a:solidFill>
                  <a:srgbClr val="571845"/>
                </a:solidFill>
              </a:rPr>
              <a:t> 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17 - Property, Plant and Equipment</a:t>
            </a:r>
            <a:r>
              <a:rPr lang="en-US" sz="1200" dirty="0">
                <a:solidFill>
                  <a:srgbClr val="571845"/>
                </a:solidFill>
              </a:rPr>
              <a:t> 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19 - Provisions, Contingent Liabilities and Contingent Assets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1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20 - Related Party </a:t>
            </a:r>
            <a:r>
              <a:rPr lang="en-US" sz="1200" b="1" dirty="0" smtClean="0">
                <a:solidFill>
                  <a:srgbClr val="571845"/>
                </a:solidFill>
              </a:rPr>
              <a:t>Disclosure</a:t>
            </a:r>
            <a:endParaRPr lang="en-US" sz="1200" dirty="0">
              <a:solidFill>
                <a:srgbClr val="57184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100" dirty="0"/>
              <a:t> </a:t>
            </a:r>
            <a:endParaRPr lang="en-US" sz="1100" b="1" dirty="0" smtClean="0">
              <a:solidFill>
                <a:srgbClr val="571845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endParaRPr lang="en-US" sz="1400" b="1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endParaRPr lang="en-MY" sz="1350" b="1" dirty="0" smtClean="0">
              <a:latin typeface="Century Gothic" panose="020B0502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endParaRPr lang="en-MY" sz="1350" b="1" dirty="0">
              <a:latin typeface="Century Gothic" panose="020B0502020202020204" pitchFamily="34" charset="0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847241" y="1380985"/>
            <a:ext cx="3907988" cy="4498371"/>
          </a:xfrm>
          <a:prstGeom prst="rect">
            <a:avLst/>
          </a:prstGeom>
          <a:solidFill>
            <a:schemeClr val="bg1"/>
          </a:solidFill>
          <a:ln>
            <a:solidFill>
              <a:srgbClr val="957DAD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05740" indent="-205740" algn="l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72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5166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Char char="•"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21 - Impairment of Non-Cash-Generating </a:t>
            </a:r>
            <a:r>
              <a:rPr lang="en-US" sz="1200" b="1" dirty="0" smtClean="0">
                <a:solidFill>
                  <a:srgbClr val="571845"/>
                </a:solidFill>
              </a:rPr>
              <a:t>Assets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22 - Disclosure of Financial Information </a:t>
            </a:r>
            <a:r>
              <a:rPr lang="en-US" sz="1200" dirty="0">
                <a:solidFill>
                  <a:srgbClr val="571845"/>
                </a:solidFill>
              </a:rPr>
              <a:t>  </a:t>
            </a:r>
            <a:endParaRPr lang="en-US" sz="1200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23 - Revenue From Non-Exchange Transactions (Taxes &amp; Transfers)</a:t>
            </a:r>
            <a:r>
              <a:rPr lang="en-US" sz="1200" dirty="0">
                <a:solidFill>
                  <a:srgbClr val="571845"/>
                </a:solidFill>
              </a:rPr>
              <a:t> </a:t>
            </a:r>
            <a:endParaRPr lang="en-US" sz="1200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24 - Presentation of Budget Information in Financial </a:t>
            </a:r>
            <a:r>
              <a:rPr lang="en-US" sz="1200" b="1" dirty="0" smtClean="0">
                <a:solidFill>
                  <a:srgbClr val="571845"/>
                </a:solidFill>
              </a:rPr>
              <a:t>Statement</a:t>
            </a:r>
            <a:r>
              <a:rPr lang="en-US" sz="1200" dirty="0" smtClean="0">
                <a:solidFill>
                  <a:srgbClr val="571845"/>
                </a:solidFill>
              </a:rPr>
              <a:t>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25 - Employee Benefits</a:t>
            </a:r>
            <a:r>
              <a:rPr lang="en-US" sz="1200" dirty="0">
                <a:solidFill>
                  <a:srgbClr val="571845"/>
                </a:solidFill>
              </a:rPr>
              <a:t> </a:t>
            </a:r>
            <a:endParaRPr lang="en-US" sz="1200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26 - Impairment of Cash-Generating </a:t>
            </a:r>
            <a:r>
              <a:rPr lang="en-US" sz="1200" b="1" dirty="0" smtClean="0">
                <a:solidFill>
                  <a:srgbClr val="571845"/>
                </a:solidFill>
              </a:rPr>
              <a:t>Assets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27 - </a:t>
            </a:r>
            <a:r>
              <a:rPr lang="en-US" sz="1200" b="1" dirty="0" smtClean="0">
                <a:solidFill>
                  <a:srgbClr val="571845"/>
                </a:solidFill>
              </a:rPr>
              <a:t>Agriculture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28 - Financial Instruments: </a:t>
            </a:r>
            <a:r>
              <a:rPr lang="en-US" sz="1200" b="1" dirty="0" smtClean="0">
                <a:solidFill>
                  <a:srgbClr val="571845"/>
                </a:solidFill>
              </a:rPr>
              <a:t>Presentation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29 - Financial Instruments : Recognition And Measurement </a:t>
            </a:r>
            <a:endParaRPr lang="en-US" sz="1200" b="1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30 - Financial Instruments: </a:t>
            </a:r>
            <a:r>
              <a:rPr lang="en-US" sz="1200" b="1" dirty="0" smtClean="0">
                <a:solidFill>
                  <a:srgbClr val="571845"/>
                </a:solidFill>
              </a:rPr>
              <a:t>Disclosure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31 - Intangible </a:t>
            </a:r>
            <a:r>
              <a:rPr lang="en-US" sz="1200" b="1" dirty="0" smtClean="0">
                <a:solidFill>
                  <a:srgbClr val="571845"/>
                </a:solidFill>
              </a:rPr>
              <a:t>Assets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fr-FR" sz="1200" b="1" dirty="0">
                <a:solidFill>
                  <a:srgbClr val="571845"/>
                </a:solidFill>
              </a:rPr>
              <a:t>MPSAS 32 - Service Concession Arrangements: </a:t>
            </a:r>
            <a:r>
              <a:rPr lang="fr-FR" sz="1200" b="1" dirty="0" err="1" smtClean="0">
                <a:solidFill>
                  <a:srgbClr val="571845"/>
                </a:solidFill>
              </a:rPr>
              <a:t>Grantor</a:t>
            </a:r>
            <a:endParaRPr lang="fr-FR" sz="1200" b="1" dirty="0" smtClean="0">
              <a:solidFill>
                <a:srgbClr val="571845"/>
              </a:solidFill>
            </a:endParaRP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33 - First-Time Adoption of Accrual Basis </a:t>
            </a:r>
            <a:r>
              <a:rPr lang="en-US" sz="1200" b="1" dirty="0" smtClean="0">
                <a:solidFill>
                  <a:srgbClr val="571845"/>
                </a:solidFill>
              </a:rPr>
              <a:t>MPSASs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34 - Separate Financial </a:t>
            </a:r>
            <a:r>
              <a:rPr lang="en-US" sz="1200" b="1" dirty="0" smtClean="0">
                <a:solidFill>
                  <a:srgbClr val="571845"/>
                </a:solidFill>
              </a:rPr>
              <a:t>Statements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35 - Consolidated Financial </a:t>
            </a:r>
            <a:r>
              <a:rPr lang="en-US" sz="1200" b="1" dirty="0" smtClean="0">
                <a:solidFill>
                  <a:srgbClr val="571845"/>
                </a:solidFill>
              </a:rPr>
              <a:t>Statements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36 - Investments in Associates and Joint </a:t>
            </a:r>
            <a:r>
              <a:rPr lang="en-US" sz="1200" b="1" dirty="0" smtClean="0">
                <a:solidFill>
                  <a:srgbClr val="571845"/>
                </a:solidFill>
              </a:rPr>
              <a:t>Ventures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37 - Joint </a:t>
            </a:r>
            <a:r>
              <a:rPr lang="en-US" sz="1200" b="1" dirty="0" smtClean="0">
                <a:solidFill>
                  <a:srgbClr val="571845"/>
                </a:solidFill>
              </a:rPr>
              <a:t>Arrangements</a:t>
            </a:r>
          </a:p>
          <a:p>
            <a:pPr marL="271463" indent="-271463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19"/>
              <a:defRPr/>
            </a:pPr>
            <a:r>
              <a:rPr lang="en-US" sz="1200" b="1" dirty="0">
                <a:solidFill>
                  <a:srgbClr val="571845"/>
                </a:solidFill>
              </a:rPr>
              <a:t>MPSAS 38 - Disclosure of Interest in Other Entities</a:t>
            </a:r>
            <a:endParaRPr lang="en-MY" sz="1200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140" y="484184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pic>
        <p:nvPicPr>
          <p:cNvPr id="1025" name="Picture 1" descr="new-ico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0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51857" y="2198914"/>
            <a:ext cx="5355772" cy="2438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71463" indent="-271463">
              <a:lnSpc>
                <a:spcPct val="100000"/>
              </a:lnSpc>
              <a:spcBef>
                <a:spcPts val="0"/>
              </a:spcBef>
              <a:buAutoNum type="arabicPeriod"/>
              <a:defRPr/>
            </a:pPr>
            <a:r>
              <a:rPr lang="en-US" b="1" dirty="0">
                <a:solidFill>
                  <a:srgbClr val="571845"/>
                </a:solidFill>
              </a:rPr>
              <a:t>MPSAS 9 - Revenue From Exchange </a:t>
            </a:r>
            <a:r>
              <a:rPr lang="en-US" b="1" dirty="0" smtClean="0">
                <a:solidFill>
                  <a:srgbClr val="571845"/>
                </a:solidFill>
              </a:rPr>
              <a:t>Transactions</a:t>
            </a:r>
          </a:p>
          <a:p>
            <a:pPr marL="271463" indent="-271463">
              <a:buFontTx/>
              <a:buAutoNum type="arabicPeriod"/>
              <a:defRPr/>
            </a:pPr>
            <a:r>
              <a:rPr lang="en-US" b="1" dirty="0">
                <a:solidFill>
                  <a:srgbClr val="571845"/>
                </a:solidFill>
              </a:rPr>
              <a:t>MPSAS 12 - </a:t>
            </a:r>
            <a:r>
              <a:rPr lang="en-US" b="1" dirty="0" smtClean="0">
                <a:solidFill>
                  <a:srgbClr val="571845"/>
                </a:solidFill>
              </a:rPr>
              <a:t>Inventories</a:t>
            </a:r>
          </a:p>
          <a:p>
            <a:pPr marL="271463" indent="-271463">
              <a:buFontTx/>
              <a:buAutoNum type="arabicPeriod"/>
              <a:defRPr/>
            </a:pPr>
            <a:r>
              <a:rPr lang="en-US" b="1" dirty="0" smtClean="0">
                <a:solidFill>
                  <a:srgbClr val="571845"/>
                </a:solidFill>
              </a:rPr>
              <a:t>MPSAS </a:t>
            </a:r>
            <a:r>
              <a:rPr lang="en-US" b="1" dirty="0">
                <a:solidFill>
                  <a:srgbClr val="571845"/>
                </a:solidFill>
              </a:rPr>
              <a:t>17 - Property, Plant and Equipment</a:t>
            </a:r>
            <a:r>
              <a:rPr lang="en-US" dirty="0">
                <a:solidFill>
                  <a:srgbClr val="571845"/>
                </a:solidFill>
              </a:rPr>
              <a:t> </a:t>
            </a:r>
            <a:endParaRPr lang="en-US" dirty="0" smtClean="0">
              <a:solidFill>
                <a:srgbClr val="571845"/>
              </a:solidFill>
            </a:endParaRPr>
          </a:p>
          <a:p>
            <a:pPr marL="271463" indent="-271463">
              <a:buFontTx/>
              <a:buAutoNum type="arabicPeriod"/>
              <a:defRPr/>
            </a:pPr>
            <a:r>
              <a:rPr lang="en-US" b="1" dirty="0">
                <a:solidFill>
                  <a:srgbClr val="571845"/>
                </a:solidFill>
              </a:rPr>
              <a:t>MPSAS 23 - Revenue From Non-Exchange Transactions (Taxes &amp; Transfers)</a:t>
            </a:r>
            <a:r>
              <a:rPr lang="en-US" dirty="0">
                <a:solidFill>
                  <a:srgbClr val="571845"/>
                </a:solidFill>
              </a:rPr>
              <a:t> </a:t>
            </a:r>
          </a:p>
          <a:p>
            <a:pPr marL="271463" indent="-271463">
              <a:buFontTx/>
              <a:buAutoNum type="arabicPeriod"/>
              <a:defRPr/>
            </a:pPr>
            <a:r>
              <a:rPr lang="en-US" b="1" dirty="0">
                <a:solidFill>
                  <a:srgbClr val="571845"/>
                </a:solidFill>
              </a:rPr>
              <a:t>MPSAS 27 - </a:t>
            </a:r>
            <a:r>
              <a:rPr lang="en-US" b="1" dirty="0" smtClean="0">
                <a:solidFill>
                  <a:srgbClr val="571845"/>
                </a:solidFill>
              </a:rPr>
              <a:t>Agriculture</a:t>
            </a:r>
          </a:p>
          <a:p>
            <a:pPr marL="271463" indent="-271463">
              <a:buFontTx/>
              <a:buAutoNum type="arabicPeriod"/>
              <a:defRPr/>
            </a:pPr>
            <a:r>
              <a:rPr lang="en-US" b="1" dirty="0">
                <a:solidFill>
                  <a:srgbClr val="571845"/>
                </a:solidFill>
              </a:rPr>
              <a:t>MPSAS 31 - Intangible </a:t>
            </a:r>
            <a:r>
              <a:rPr lang="en-US" b="1" dirty="0" smtClean="0">
                <a:solidFill>
                  <a:srgbClr val="571845"/>
                </a:solidFill>
              </a:rPr>
              <a:t>Assets</a:t>
            </a:r>
            <a:endParaRPr lang="en-US" b="1" dirty="0">
              <a:solidFill>
                <a:srgbClr val="5718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9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Image result for PASTEL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36" y="-1198608"/>
            <a:ext cx="3170322" cy="101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551997" y="372596"/>
            <a:ext cx="3203232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28" name="Rectangle 27"/>
          <p:cNvSpPr/>
          <p:nvPr/>
        </p:nvSpPr>
        <p:spPr>
          <a:xfrm>
            <a:off x="79140" y="372596"/>
            <a:ext cx="447285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32" name="TextBox 31"/>
          <p:cNvSpPr txBox="1"/>
          <p:nvPr/>
        </p:nvSpPr>
        <p:spPr>
          <a:xfrm>
            <a:off x="4627132" y="475277"/>
            <a:ext cx="2736941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>
                <a:solidFill>
                  <a:srgbClr val="571845"/>
                </a:solidFill>
                <a:latin typeface="Century Gothic" panose="020B0502020202020204" pitchFamily="34" charset="0"/>
              </a:rPr>
              <a:t>PEMERHATIAN</a:t>
            </a:r>
            <a:endParaRPr lang="en-MY" sz="1215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008600" y="5478941"/>
            <a:ext cx="3055005" cy="440300"/>
            <a:chOff x="6254288" y="6109208"/>
            <a:chExt cx="4525934" cy="652297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79140" y="484184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pic>
        <p:nvPicPr>
          <p:cNvPr id="1025" name="Picture 1" descr="new-ico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0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678" y="1208314"/>
            <a:ext cx="391001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20478" y="1066800"/>
            <a:ext cx="4419600" cy="2743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STATUS </a:t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PENGUMPULAN </a:t>
            </a:r>
            <a:b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DATA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2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Image result for PASTEL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36" y="-1198608"/>
            <a:ext cx="3170322" cy="101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551997" y="372596"/>
            <a:ext cx="3429870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28" name="Rectangle 27"/>
          <p:cNvSpPr/>
          <p:nvPr/>
        </p:nvSpPr>
        <p:spPr>
          <a:xfrm>
            <a:off x="79140" y="372596"/>
            <a:ext cx="447285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32" name="TextBox 31"/>
          <p:cNvSpPr txBox="1"/>
          <p:nvPr/>
        </p:nvSpPr>
        <p:spPr>
          <a:xfrm>
            <a:off x="4472858" y="475277"/>
            <a:ext cx="3509009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i="1" dirty="0" smtClean="0">
                <a:solidFill>
                  <a:srgbClr val="571845"/>
                </a:solidFill>
                <a:latin typeface="Century Gothic" panose="020B0502020202020204" pitchFamily="34" charset="0"/>
              </a:rPr>
              <a:t>PENGUMPULAN DATA ASET </a:t>
            </a:r>
            <a:endParaRPr lang="en-MY" sz="1215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017014" y="5645810"/>
            <a:ext cx="3055005" cy="440300"/>
            <a:chOff x="6254288" y="6109208"/>
            <a:chExt cx="4525934" cy="652297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79140" y="484184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pic>
        <p:nvPicPr>
          <p:cNvPr id="1025" name="Picture 1" descr="new-ico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0025" cy="8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05098" y="2682301"/>
            <a:ext cx="3233114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dirty="0" smtClean="0">
                <a:latin typeface="Century Gothic" panose="020B0502020202020204" pitchFamily="34" charset="0"/>
              </a:rPr>
              <a:t>BANGUNAN</a:t>
            </a:r>
            <a:endParaRPr lang="en-MY" sz="1215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2710" y="1635819"/>
            <a:ext cx="3233114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dirty="0" smtClean="0">
                <a:latin typeface="Century Gothic" panose="020B0502020202020204" pitchFamily="34" charset="0"/>
              </a:rPr>
              <a:t>TANAH</a:t>
            </a:r>
            <a:endParaRPr lang="en-MY" sz="1215" b="1" dirty="0"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2402" y="3748204"/>
            <a:ext cx="323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 panose="020B0502020202020204" pitchFamily="34" charset="0"/>
              </a:rPr>
              <a:t>KERJA DAN INFRASTRUKTUR </a:t>
            </a:r>
            <a:endParaRPr lang="en-MY" sz="1400" b="1" dirty="0">
              <a:latin typeface="Century Gothic" panose="020B0502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6508" y="1985069"/>
            <a:ext cx="3509009" cy="277817"/>
          </a:xfrm>
          <a:prstGeom prst="rect">
            <a:avLst/>
          </a:prstGeom>
          <a:solidFill>
            <a:srgbClr val="3A8669"/>
          </a:solidFill>
          <a:ln>
            <a:solidFill>
              <a:srgbClr val="3A86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>
              <a:solidFill>
                <a:srgbClr val="BB87D3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5098" y="1955109"/>
            <a:ext cx="323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RM1,195,013,004</a:t>
            </a:r>
            <a:endParaRPr lang="en-MY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6507" y="2292846"/>
            <a:ext cx="3509009" cy="307777"/>
          </a:xfrm>
          <a:prstGeom prst="rect">
            <a:avLst/>
          </a:prstGeom>
          <a:noFill/>
          <a:ln>
            <a:solidFill>
              <a:srgbClr val="4BAF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A8669"/>
                </a:solidFill>
                <a:latin typeface="Century Gothic" panose="020B0502020202020204" pitchFamily="34" charset="0"/>
              </a:rPr>
              <a:t>310</a:t>
            </a:r>
            <a:endParaRPr lang="en-MY" sz="1400" b="1" dirty="0">
              <a:solidFill>
                <a:srgbClr val="3A8669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6508" y="3016303"/>
            <a:ext cx="3509009" cy="317780"/>
          </a:xfrm>
          <a:prstGeom prst="rect">
            <a:avLst/>
          </a:prstGeom>
          <a:solidFill>
            <a:srgbClr val="1B7DA9"/>
          </a:solidFill>
          <a:ln>
            <a:solidFill>
              <a:srgbClr val="1B7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>
              <a:solidFill>
                <a:srgbClr val="BB87D3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4454" y="3016466"/>
            <a:ext cx="323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RM238,462,901</a:t>
            </a:r>
            <a:endParaRPr lang="en-MY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6508" y="3387873"/>
            <a:ext cx="3509009" cy="307777"/>
          </a:xfrm>
          <a:prstGeom prst="rect">
            <a:avLst/>
          </a:prstGeom>
          <a:noFill/>
          <a:ln>
            <a:solidFill>
              <a:srgbClr val="27A4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B7DA9"/>
                </a:solidFill>
                <a:latin typeface="Century Gothic" panose="020B0502020202020204" pitchFamily="34" charset="0"/>
              </a:rPr>
              <a:t>250</a:t>
            </a:r>
            <a:endParaRPr lang="en-MY" sz="1400" b="1" dirty="0">
              <a:solidFill>
                <a:srgbClr val="1B7DA9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6508" y="4067092"/>
            <a:ext cx="3509009" cy="379535"/>
          </a:xfrm>
          <a:prstGeom prst="rect">
            <a:avLst/>
          </a:prstGeom>
          <a:solidFill>
            <a:srgbClr val="E42079"/>
          </a:solidFill>
          <a:ln>
            <a:solidFill>
              <a:srgbClr val="E420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400" dirty="0">
              <a:solidFill>
                <a:srgbClr val="BB87D3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05098" y="4058904"/>
            <a:ext cx="323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-</a:t>
            </a:r>
            <a:endParaRPr lang="en-MY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6508" y="4493094"/>
            <a:ext cx="3509009" cy="307777"/>
          </a:xfrm>
          <a:prstGeom prst="rect">
            <a:avLst/>
          </a:prstGeom>
          <a:noFill/>
          <a:ln>
            <a:solidFill>
              <a:srgbClr val="F39CC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E42079"/>
                </a:solidFill>
                <a:latin typeface="Century Gothic" panose="020B0502020202020204" pitchFamily="34" charset="0"/>
              </a:rPr>
              <a:t>-</a:t>
            </a:r>
            <a:endParaRPr lang="en-MY" sz="1400" b="1" dirty="0">
              <a:solidFill>
                <a:srgbClr val="E42079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0223" y="5057764"/>
            <a:ext cx="3509009" cy="364225"/>
          </a:xfrm>
          <a:prstGeom prst="rect">
            <a:avLst/>
          </a:prstGeom>
          <a:solidFill>
            <a:srgbClr val="D67E08"/>
          </a:solidFill>
          <a:ln>
            <a:solidFill>
              <a:srgbClr val="F8AA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400" dirty="0">
              <a:solidFill>
                <a:srgbClr val="BB87D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0223" y="5463152"/>
            <a:ext cx="3500595" cy="307777"/>
          </a:xfrm>
          <a:prstGeom prst="rect">
            <a:avLst/>
          </a:prstGeom>
          <a:noFill/>
          <a:ln>
            <a:solidFill>
              <a:srgbClr val="F8AA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b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1</a:t>
            </a:r>
            <a:endParaRPr lang="en-MY" sz="14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6340" y="5073438"/>
            <a:ext cx="3500594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MY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RM29,093,300</a:t>
            </a:r>
            <a:endParaRPr lang="en-MY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3179" y="4818069"/>
            <a:ext cx="323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 panose="020B0502020202020204" pitchFamily="34" charset="0"/>
              </a:rPr>
              <a:t>ASET DALAM PEMBINAAN</a:t>
            </a:r>
            <a:endParaRPr lang="en-MY" sz="1400" b="1" dirty="0">
              <a:latin typeface="Century Gothic" panose="020B0502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7393" y="2693183"/>
            <a:ext cx="3233114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dirty="0" smtClean="0">
                <a:latin typeface="Century Gothic" panose="020B0502020202020204" pitchFamily="34" charset="0"/>
              </a:rPr>
              <a:t>AGRIKULTUR</a:t>
            </a:r>
            <a:endParaRPr lang="en-MY" sz="1215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25005" y="1646701"/>
            <a:ext cx="3233114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dirty="0" smtClean="0">
                <a:latin typeface="Century Gothic" panose="020B0502020202020204" pitchFamily="34" charset="0"/>
              </a:rPr>
              <a:t>PERALATAN</a:t>
            </a:r>
            <a:endParaRPr lang="en-MY" sz="1215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24697" y="3759086"/>
            <a:ext cx="323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 panose="020B0502020202020204" pitchFamily="34" charset="0"/>
              </a:rPr>
              <a:t>ASET TAK KETARA</a:t>
            </a:r>
            <a:endParaRPr lang="en-MY" sz="1400" b="1" dirty="0">
              <a:latin typeface="Century Gothic" panose="020B0502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248803" y="1995951"/>
            <a:ext cx="3509009" cy="277817"/>
          </a:xfrm>
          <a:prstGeom prst="rect">
            <a:avLst/>
          </a:prstGeom>
          <a:solidFill>
            <a:srgbClr val="3A8669"/>
          </a:solidFill>
          <a:ln>
            <a:solidFill>
              <a:srgbClr val="3A86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>
              <a:solidFill>
                <a:srgbClr val="BB87D3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397393" y="1965991"/>
            <a:ext cx="323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RM74,863,625.15</a:t>
            </a:r>
            <a:endParaRPr lang="en-MY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48802" y="2303728"/>
            <a:ext cx="3509009" cy="307777"/>
          </a:xfrm>
          <a:prstGeom prst="rect">
            <a:avLst/>
          </a:prstGeom>
          <a:noFill/>
          <a:ln>
            <a:solidFill>
              <a:srgbClr val="4BAF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3A8669"/>
                </a:solidFill>
                <a:latin typeface="Century Gothic" panose="020B0502020202020204" pitchFamily="34" charset="0"/>
              </a:rPr>
              <a:t>5,949</a:t>
            </a:r>
            <a:endParaRPr lang="en-MY" sz="1400" b="1" dirty="0">
              <a:solidFill>
                <a:srgbClr val="3A8669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248803" y="3027185"/>
            <a:ext cx="3509009" cy="317780"/>
          </a:xfrm>
          <a:prstGeom prst="rect">
            <a:avLst/>
          </a:prstGeom>
          <a:solidFill>
            <a:srgbClr val="1B7DA9"/>
          </a:solidFill>
          <a:ln>
            <a:solidFill>
              <a:srgbClr val="1B7D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>
              <a:solidFill>
                <a:srgbClr val="BB87D3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86749" y="3027348"/>
            <a:ext cx="323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RM3,405,125.00</a:t>
            </a:r>
            <a:endParaRPr lang="en-MY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248803" y="3398755"/>
            <a:ext cx="3509009" cy="307777"/>
          </a:xfrm>
          <a:prstGeom prst="rect">
            <a:avLst/>
          </a:prstGeom>
          <a:noFill/>
          <a:ln>
            <a:solidFill>
              <a:srgbClr val="27A4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1B7DA9"/>
                </a:solidFill>
                <a:latin typeface="Century Gothic" panose="020B0502020202020204" pitchFamily="34" charset="0"/>
              </a:rPr>
              <a:t>16,420</a:t>
            </a:r>
            <a:endParaRPr lang="en-MY" sz="1400" b="1" dirty="0">
              <a:solidFill>
                <a:srgbClr val="1B7DA9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4248803" y="4077974"/>
            <a:ext cx="3509009" cy="379535"/>
          </a:xfrm>
          <a:prstGeom prst="rect">
            <a:avLst/>
          </a:prstGeom>
          <a:solidFill>
            <a:srgbClr val="E42079"/>
          </a:solidFill>
          <a:ln>
            <a:solidFill>
              <a:srgbClr val="E420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400" dirty="0">
              <a:solidFill>
                <a:srgbClr val="BB87D3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397393" y="4069786"/>
            <a:ext cx="323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RM1,795,939.36</a:t>
            </a:r>
            <a:endParaRPr lang="en-MY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48803" y="4503976"/>
            <a:ext cx="3509009" cy="307777"/>
          </a:xfrm>
          <a:prstGeom prst="rect">
            <a:avLst/>
          </a:prstGeom>
          <a:noFill/>
          <a:ln>
            <a:solidFill>
              <a:srgbClr val="F39CC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E42079"/>
                </a:solidFill>
                <a:latin typeface="Century Gothic" panose="020B0502020202020204" pitchFamily="34" charset="0"/>
              </a:rPr>
              <a:t>28</a:t>
            </a:r>
            <a:endParaRPr lang="en-MY" sz="1400" b="1" dirty="0">
              <a:solidFill>
                <a:srgbClr val="E42079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56507" y="1069417"/>
            <a:ext cx="3509009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57" name="TextBox 56"/>
          <p:cNvSpPr txBox="1"/>
          <p:nvPr/>
        </p:nvSpPr>
        <p:spPr>
          <a:xfrm>
            <a:off x="224796" y="1114592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ASET TAK ALIH</a:t>
            </a:r>
            <a:endParaRPr lang="en-MY" sz="121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259445" y="1046645"/>
            <a:ext cx="3509009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59" name="TextBox 58"/>
          <p:cNvSpPr txBox="1"/>
          <p:nvPr/>
        </p:nvSpPr>
        <p:spPr>
          <a:xfrm>
            <a:off x="3744703" y="1124952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ASET ALIH</a:t>
            </a:r>
            <a:endParaRPr lang="en-MY" sz="121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7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2766548" y="2762260"/>
            <a:ext cx="2887278" cy="727915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57" name="TextBox 56"/>
          <p:cNvSpPr txBox="1"/>
          <p:nvPr/>
        </p:nvSpPr>
        <p:spPr>
          <a:xfrm>
            <a:off x="3150292" y="2864941"/>
            <a:ext cx="250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571845"/>
                </a:solidFill>
                <a:latin typeface="Century Gothic" panose="020B0502020202020204" pitchFamily="34" charset="0"/>
              </a:rPr>
              <a:t>TERIMA KASIH</a:t>
            </a:r>
            <a:endParaRPr lang="en-MY" sz="2400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99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Image result for PASTEL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36" y="-1198608"/>
            <a:ext cx="3170322" cy="101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551997" y="949538"/>
            <a:ext cx="2812076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28" name="Rectangle 27"/>
          <p:cNvSpPr/>
          <p:nvPr/>
        </p:nvSpPr>
        <p:spPr>
          <a:xfrm>
            <a:off x="0" y="949538"/>
            <a:ext cx="455199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32" name="TextBox 31"/>
          <p:cNvSpPr txBox="1"/>
          <p:nvPr/>
        </p:nvSpPr>
        <p:spPr>
          <a:xfrm>
            <a:off x="4627132" y="1052219"/>
            <a:ext cx="2736941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i="1">
                <a:solidFill>
                  <a:srgbClr val="571845"/>
                </a:solidFill>
                <a:latin typeface="Century Gothic" panose="020B0502020202020204" pitchFamily="34" charset="0"/>
              </a:rPr>
              <a:t>OVERVIEW</a:t>
            </a:r>
            <a:endParaRPr lang="en-MY" sz="1215" b="1" i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008600" y="5478941"/>
            <a:ext cx="3055005" cy="440300"/>
            <a:chOff x="6254288" y="6109208"/>
            <a:chExt cx="4525934" cy="652297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79140" y="1061126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pic>
        <p:nvPicPr>
          <p:cNvPr id="34" name="Picture 2" descr="migrasi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27" y="1734640"/>
            <a:ext cx="4645500" cy="374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xplosion 2 2"/>
          <p:cNvSpPr/>
          <p:nvPr/>
        </p:nvSpPr>
        <p:spPr>
          <a:xfrm>
            <a:off x="5008600" y="2253343"/>
            <a:ext cx="3221000" cy="3145971"/>
          </a:xfrm>
          <a:prstGeom prst="irregularSeal2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571845"/>
                </a:solidFill>
              </a:rPr>
              <a:t>Penggunaan</a:t>
            </a:r>
            <a:r>
              <a:rPr lang="en-US" b="1" dirty="0" smtClean="0">
                <a:solidFill>
                  <a:srgbClr val="571845"/>
                </a:solidFill>
              </a:rPr>
              <a:t> MPSAS</a:t>
            </a:r>
            <a:endParaRPr lang="en-US" b="1" dirty="0">
              <a:solidFill>
                <a:srgbClr val="571845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136186" y="1817914"/>
            <a:ext cx="1208700" cy="733377"/>
          </a:xfrm>
          <a:prstGeom prst="ellipse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571845"/>
                </a:solidFill>
              </a:rPr>
              <a:t>2022</a:t>
            </a:r>
            <a:endParaRPr lang="en-US" b="1" dirty="0">
              <a:solidFill>
                <a:srgbClr val="5718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Image result for PASTEL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36" y="-1198608"/>
            <a:ext cx="3170322" cy="101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551997" y="949538"/>
            <a:ext cx="2812076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28" name="Rectangle 27"/>
          <p:cNvSpPr/>
          <p:nvPr/>
        </p:nvSpPr>
        <p:spPr>
          <a:xfrm>
            <a:off x="0" y="949538"/>
            <a:ext cx="455199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32" name="TextBox 31"/>
          <p:cNvSpPr txBox="1"/>
          <p:nvPr/>
        </p:nvSpPr>
        <p:spPr>
          <a:xfrm>
            <a:off x="4627132" y="1052219"/>
            <a:ext cx="2736941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i="1">
                <a:solidFill>
                  <a:srgbClr val="571845"/>
                </a:solidFill>
                <a:latin typeface="Century Gothic" panose="020B0502020202020204" pitchFamily="34" charset="0"/>
              </a:rPr>
              <a:t>OVERVIEW</a:t>
            </a:r>
            <a:endParaRPr lang="en-MY" sz="1215" b="1" i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008600" y="5478941"/>
            <a:ext cx="3055005" cy="440300"/>
            <a:chOff x="6254288" y="6109208"/>
            <a:chExt cx="4525934" cy="652297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79140" y="1061126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pic>
        <p:nvPicPr>
          <p:cNvPr id="1026" name="Picture 2" descr="Strategi pelaksanaa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30" y="2261506"/>
            <a:ext cx="5927270" cy="3057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443604" y="1558396"/>
            <a:ext cx="4551998" cy="45503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400" b="1" dirty="0" err="1" smtClean="0"/>
              <a:t>Strategi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Pelaksanaan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Perakaunan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Akruan</a:t>
            </a:r>
            <a:endParaRPr lang="en-MY" sz="1400" b="1" dirty="0"/>
          </a:p>
        </p:txBody>
      </p:sp>
    </p:spTree>
    <p:extLst>
      <p:ext uri="{BB962C8B-B14F-4D97-AF65-F5344CB8AC3E}">
        <p14:creationId xmlns:p14="http://schemas.microsoft.com/office/powerpoint/2010/main" val="346640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Image result for PASTEL 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636" y="-1198608"/>
            <a:ext cx="3170322" cy="1016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4551997" y="524986"/>
            <a:ext cx="2812076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28" name="Rectangle 27"/>
          <p:cNvSpPr/>
          <p:nvPr/>
        </p:nvSpPr>
        <p:spPr>
          <a:xfrm>
            <a:off x="0" y="524986"/>
            <a:ext cx="455199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32" name="TextBox 31"/>
          <p:cNvSpPr txBox="1"/>
          <p:nvPr/>
        </p:nvSpPr>
        <p:spPr>
          <a:xfrm>
            <a:off x="4627132" y="627667"/>
            <a:ext cx="2736941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i="1">
                <a:solidFill>
                  <a:srgbClr val="571845"/>
                </a:solidFill>
                <a:latin typeface="Century Gothic" panose="020B0502020202020204" pitchFamily="34" charset="0"/>
              </a:rPr>
              <a:t>OVERVIEW</a:t>
            </a:r>
            <a:endParaRPr lang="en-MY" sz="1215" b="1" i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5008600" y="5478941"/>
            <a:ext cx="3055005" cy="440300"/>
            <a:chOff x="6254288" y="6109208"/>
            <a:chExt cx="4525934" cy="652297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79140" y="636574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643742" y="1200477"/>
            <a:ext cx="4551998" cy="45503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400" b="1" dirty="0" err="1" smtClean="0"/>
              <a:t>Struktur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Tadbir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Urus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Perakaunan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Akruan</a:t>
            </a:r>
            <a:r>
              <a:rPr lang="en-MY" sz="1400" b="1" dirty="0" smtClean="0"/>
              <a:t> </a:t>
            </a:r>
            <a:r>
              <a:rPr lang="en-MY" sz="1400" b="1" dirty="0" err="1" smtClean="0"/>
              <a:t>Negeri</a:t>
            </a:r>
            <a:endParaRPr lang="en-MY" sz="14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231571" y="1776794"/>
            <a:ext cx="3243941" cy="6640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Jawatankuasa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Pemandu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SAGA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iSPEKS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231570" y="4886654"/>
            <a:ext cx="3243941" cy="66402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Pasukan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Petugas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Perakaunan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Akruan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Negeri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220686" y="4123012"/>
            <a:ext cx="3243941" cy="66402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Jawatankuasa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Pelaksanaan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Perakaunan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Akruan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Negeri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20687" y="2573581"/>
            <a:ext cx="3243941" cy="6640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Jawatankuasa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Teknikal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SAGA (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iSPEKS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231572" y="3341025"/>
            <a:ext cx="3243941" cy="66402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Jawatankuasa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Pembangunan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iSPEKS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4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51997" y="1114425"/>
            <a:ext cx="2665232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5" name="Rectangle 4"/>
          <p:cNvSpPr/>
          <p:nvPr/>
        </p:nvSpPr>
        <p:spPr>
          <a:xfrm>
            <a:off x="0" y="1114425"/>
            <a:ext cx="455199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6" name="TextBox 5"/>
          <p:cNvSpPr txBox="1"/>
          <p:nvPr/>
        </p:nvSpPr>
        <p:spPr>
          <a:xfrm>
            <a:off x="5377585" y="1226012"/>
            <a:ext cx="1004329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i="1" dirty="0">
                <a:solidFill>
                  <a:srgbClr val="571845"/>
                </a:solidFill>
                <a:latin typeface="Century Gothic" panose="020B0502020202020204" pitchFamily="34" charset="0"/>
              </a:rPr>
              <a:t>OVERVIEW</a:t>
            </a:r>
            <a:endParaRPr lang="en-MY" sz="1215" b="1" i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52" y="3711307"/>
            <a:ext cx="959776" cy="10916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9604" y="3207988"/>
            <a:ext cx="1387751" cy="1489195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008600" y="5995468"/>
            <a:ext cx="3055005" cy="440300"/>
            <a:chOff x="6254288" y="6109208"/>
            <a:chExt cx="4525934" cy="65229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/>
          <p:cNvSpPr/>
          <p:nvPr/>
        </p:nvSpPr>
        <p:spPr>
          <a:xfrm>
            <a:off x="1381655" y="3881278"/>
            <a:ext cx="1833611" cy="708656"/>
          </a:xfrm>
          <a:prstGeom prst="rect">
            <a:avLst/>
          </a:prstGeom>
          <a:noFill/>
        </p:spPr>
        <p:txBody>
          <a:bodyPr wrap="square" lIns="61722" tIns="30861" rIns="61722" bIns="30861">
            <a:spAutoFit/>
          </a:bodyPr>
          <a:lstStyle/>
          <a:p>
            <a:r>
              <a:rPr lang="en-US" sz="1400" b="1" dirty="0" smtClean="0">
                <a:solidFill>
                  <a:srgbClr val="900C3E"/>
                </a:solidFill>
                <a:latin typeface="Century Gothic" panose="020B0502020202020204" pitchFamily="34" charset="0"/>
              </a:rPr>
              <a:t>129 </a:t>
            </a:r>
            <a:r>
              <a:rPr lang="en-US" sz="1400" b="1" dirty="0" err="1" smtClean="0">
                <a:solidFill>
                  <a:srgbClr val="900C3E"/>
                </a:solidFill>
                <a:latin typeface="Century Gothic" panose="020B0502020202020204" pitchFamily="34" charset="0"/>
              </a:rPr>
              <a:t>Pusat</a:t>
            </a:r>
            <a:r>
              <a:rPr lang="en-US" sz="1400" b="1" dirty="0" smtClean="0">
                <a:solidFill>
                  <a:srgbClr val="900C3E"/>
                </a:solidFill>
                <a:latin typeface="Century Gothic" panose="020B0502020202020204" pitchFamily="34" charset="0"/>
              </a:rPr>
              <a:t> </a:t>
            </a:r>
            <a:r>
              <a:rPr lang="en-US" sz="1400" b="1" dirty="0" err="1">
                <a:solidFill>
                  <a:srgbClr val="900C3E"/>
                </a:solidFill>
                <a:latin typeface="Century Gothic" panose="020B0502020202020204" pitchFamily="34" charset="0"/>
              </a:rPr>
              <a:t>Tanggungjawab</a:t>
            </a:r>
            <a:endParaRPr lang="en-US" sz="1400" b="1" dirty="0">
              <a:solidFill>
                <a:srgbClr val="900C3E"/>
              </a:solidFill>
              <a:latin typeface="Century Gothic" panose="020B0502020202020204" pitchFamily="34" charset="0"/>
            </a:endParaRPr>
          </a:p>
          <a:p>
            <a:r>
              <a:rPr lang="en-US" sz="1400" b="1" dirty="0">
                <a:solidFill>
                  <a:srgbClr val="900C3E"/>
                </a:solidFill>
                <a:latin typeface="Century Gothic" panose="020B0502020202020204" pitchFamily="34" charset="0"/>
              </a:rPr>
              <a:t>(PTJ)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47820" y="3422824"/>
            <a:ext cx="1298822" cy="924099"/>
          </a:xfrm>
          <a:prstGeom prst="rect">
            <a:avLst/>
          </a:prstGeom>
          <a:noFill/>
        </p:spPr>
        <p:txBody>
          <a:bodyPr wrap="square" lIns="61722" tIns="30861" rIns="61722" bIns="30861">
            <a:spAutoFit/>
          </a:bodyPr>
          <a:lstStyle/>
          <a:p>
            <a:r>
              <a:rPr lang="en-US" sz="1400" b="1" dirty="0" smtClean="0">
                <a:solidFill>
                  <a:srgbClr val="900C3E"/>
                </a:solidFill>
                <a:latin typeface="Century Gothic" panose="020B0502020202020204" pitchFamily="34" charset="0"/>
              </a:rPr>
              <a:t>107</a:t>
            </a:r>
          </a:p>
          <a:p>
            <a:r>
              <a:rPr lang="en-US" sz="1400" b="1" dirty="0" err="1" smtClean="0">
                <a:solidFill>
                  <a:srgbClr val="900C3E"/>
                </a:solidFill>
                <a:latin typeface="Century Gothic" panose="020B0502020202020204" pitchFamily="34" charset="0"/>
              </a:rPr>
              <a:t>Jabatan</a:t>
            </a:r>
            <a:r>
              <a:rPr lang="en-US" sz="1400" b="1" dirty="0" smtClean="0">
                <a:solidFill>
                  <a:srgbClr val="900C3E"/>
                </a:solidFill>
                <a:latin typeface="Century Gothic" panose="020B0502020202020204" pitchFamily="34" charset="0"/>
              </a:rPr>
              <a:t> </a:t>
            </a:r>
            <a:r>
              <a:rPr lang="en-US" sz="1400" b="1" dirty="0" err="1">
                <a:solidFill>
                  <a:srgbClr val="900C3E"/>
                </a:solidFill>
                <a:latin typeface="Century Gothic" panose="020B0502020202020204" pitchFamily="34" charset="0"/>
              </a:rPr>
              <a:t>Pengutip</a:t>
            </a:r>
            <a:r>
              <a:rPr lang="en-US" sz="1400" b="1" dirty="0">
                <a:solidFill>
                  <a:srgbClr val="900C3E"/>
                </a:solidFill>
                <a:latin typeface="Century Gothic" panose="020B0502020202020204" pitchFamily="34" charset="0"/>
              </a:rPr>
              <a:t> </a:t>
            </a:r>
            <a:endParaRPr lang="en-US" sz="1400" b="1" dirty="0" smtClean="0">
              <a:solidFill>
                <a:srgbClr val="900C3E"/>
              </a:solidFill>
              <a:latin typeface="Century Gothic" panose="020B0502020202020204" pitchFamily="34" charset="0"/>
            </a:endParaRPr>
          </a:p>
          <a:p>
            <a:r>
              <a:rPr lang="en-US" sz="1400" b="1" dirty="0" err="1" smtClean="0">
                <a:solidFill>
                  <a:srgbClr val="900C3E"/>
                </a:solidFill>
                <a:latin typeface="Century Gothic" panose="020B0502020202020204" pitchFamily="34" charset="0"/>
              </a:rPr>
              <a:t>Hasil</a:t>
            </a:r>
            <a:endParaRPr lang="en-US" sz="1400" b="1" dirty="0">
              <a:solidFill>
                <a:srgbClr val="900C3E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59313" y="4910789"/>
            <a:ext cx="1425621" cy="708656"/>
          </a:xfrm>
          <a:prstGeom prst="rect">
            <a:avLst/>
          </a:prstGeom>
          <a:noFill/>
        </p:spPr>
        <p:txBody>
          <a:bodyPr wrap="square" lIns="61722" tIns="30861" rIns="61722" bIns="30861">
            <a:spAutoFit/>
          </a:bodyPr>
          <a:lstStyle/>
          <a:p>
            <a:r>
              <a:rPr lang="en-US" sz="1400" b="1" dirty="0" smtClean="0">
                <a:solidFill>
                  <a:srgbClr val="900C3E"/>
                </a:solidFill>
                <a:latin typeface="Century Gothic" panose="020B0502020202020204" pitchFamily="34" charset="0"/>
              </a:rPr>
              <a:t>96</a:t>
            </a:r>
          </a:p>
          <a:p>
            <a:r>
              <a:rPr lang="en-US" sz="1400" b="1" dirty="0" err="1" smtClean="0">
                <a:solidFill>
                  <a:srgbClr val="900C3E"/>
                </a:solidFill>
                <a:latin typeface="Century Gothic" panose="020B0502020202020204" pitchFamily="34" charset="0"/>
              </a:rPr>
              <a:t>Jabatan</a:t>
            </a:r>
            <a:endParaRPr lang="en-US" sz="1400" b="1" dirty="0">
              <a:solidFill>
                <a:srgbClr val="900C3E"/>
              </a:solidFill>
              <a:latin typeface="Century Gothic" panose="020B0502020202020204" pitchFamily="34" charset="0"/>
            </a:endParaRPr>
          </a:p>
          <a:p>
            <a:r>
              <a:rPr lang="en-US" sz="1400" b="1" dirty="0" err="1">
                <a:solidFill>
                  <a:srgbClr val="900C3E"/>
                </a:solidFill>
                <a:latin typeface="Century Gothic" panose="020B0502020202020204" pitchFamily="34" charset="0"/>
              </a:rPr>
              <a:t>Pembayar</a:t>
            </a:r>
            <a:endParaRPr lang="en-US" sz="1400" b="1" dirty="0">
              <a:solidFill>
                <a:srgbClr val="900C3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5775" y="4830290"/>
            <a:ext cx="1479282" cy="102477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9140" y="1226013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7383" y="1860361"/>
            <a:ext cx="1556738" cy="1152952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094049" y="2024737"/>
            <a:ext cx="1161309" cy="708656"/>
          </a:xfrm>
          <a:prstGeom prst="rect">
            <a:avLst/>
          </a:prstGeom>
          <a:noFill/>
        </p:spPr>
        <p:txBody>
          <a:bodyPr wrap="square" lIns="61722" tIns="30861" rIns="61722" bIns="30861">
            <a:spAutoFit/>
          </a:bodyPr>
          <a:lstStyle/>
          <a:p>
            <a:r>
              <a:rPr lang="en-US" sz="1400" b="1" dirty="0" smtClean="0">
                <a:solidFill>
                  <a:srgbClr val="900C3E"/>
                </a:solidFill>
                <a:latin typeface="Century Gothic" panose="020B0502020202020204" pitchFamily="34" charset="0"/>
              </a:rPr>
              <a:t>27</a:t>
            </a:r>
          </a:p>
          <a:p>
            <a:r>
              <a:rPr lang="en-US" sz="1400" b="1" dirty="0" err="1" smtClean="0">
                <a:solidFill>
                  <a:srgbClr val="900C3E"/>
                </a:solidFill>
                <a:latin typeface="Century Gothic" panose="020B0502020202020204" pitchFamily="34" charset="0"/>
              </a:rPr>
              <a:t>Jabatan</a:t>
            </a:r>
            <a:r>
              <a:rPr lang="en-US" sz="1400" b="1" dirty="0" smtClean="0">
                <a:solidFill>
                  <a:srgbClr val="900C3E"/>
                </a:solidFill>
                <a:latin typeface="Century Gothic" panose="020B0502020202020204" pitchFamily="34" charset="0"/>
              </a:rPr>
              <a:t> </a:t>
            </a:r>
            <a:r>
              <a:rPr lang="en-US" sz="1400" b="1" dirty="0" err="1" smtClean="0">
                <a:solidFill>
                  <a:srgbClr val="900C3E"/>
                </a:solidFill>
                <a:latin typeface="Century Gothic" panose="020B0502020202020204" pitchFamily="34" charset="0"/>
              </a:rPr>
              <a:t>Negeri</a:t>
            </a:r>
            <a:endParaRPr lang="en-US" sz="1400" b="1" dirty="0">
              <a:solidFill>
                <a:srgbClr val="900C3E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2587376" y="2977647"/>
            <a:ext cx="2760392" cy="1460756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Kerajaan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Negeri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Sembilan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48802" y="2016231"/>
            <a:ext cx="1833611" cy="924099"/>
          </a:xfrm>
          <a:prstGeom prst="rect">
            <a:avLst/>
          </a:prstGeom>
          <a:noFill/>
        </p:spPr>
        <p:txBody>
          <a:bodyPr wrap="square" lIns="61722" tIns="30861" rIns="61722" bIns="30861">
            <a:spAutoFit/>
          </a:bodyPr>
          <a:lstStyle/>
          <a:p>
            <a:r>
              <a:rPr lang="en-US" sz="1400" b="1" dirty="0" err="1" smtClean="0">
                <a:solidFill>
                  <a:srgbClr val="900C3E"/>
                </a:solidFill>
                <a:latin typeface="Century Gothic" panose="020B0502020202020204" pitchFamily="34" charset="0"/>
              </a:rPr>
              <a:t>Perjawatan</a:t>
            </a:r>
            <a:r>
              <a:rPr lang="en-US" sz="1400" b="1" dirty="0" smtClean="0">
                <a:solidFill>
                  <a:srgbClr val="900C3E"/>
                </a:solidFill>
                <a:latin typeface="Century Gothic" panose="020B0502020202020204" pitchFamily="34" charset="0"/>
              </a:rPr>
              <a:t> :</a:t>
            </a:r>
          </a:p>
          <a:p>
            <a:r>
              <a:rPr lang="en-US" sz="1400" b="1" dirty="0" err="1" smtClean="0">
                <a:solidFill>
                  <a:srgbClr val="900C3E"/>
                </a:solidFill>
                <a:latin typeface="Century Gothic" panose="020B0502020202020204" pitchFamily="34" charset="0"/>
              </a:rPr>
              <a:t>Jumlah</a:t>
            </a:r>
            <a:r>
              <a:rPr lang="en-US" sz="1400" b="1" dirty="0" smtClean="0">
                <a:solidFill>
                  <a:srgbClr val="900C3E"/>
                </a:solidFill>
                <a:latin typeface="Century Gothic" panose="020B0502020202020204" pitchFamily="34" charset="0"/>
              </a:rPr>
              <a:t> : 4671 org</a:t>
            </a:r>
          </a:p>
          <a:p>
            <a:r>
              <a:rPr lang="en-US" sz="1400" b="1" dirty="0" smtClean="0">
                <a:solidFill>
                  <a:srgbClr val="900C3E"/>
                </a:solidFill>
                <a:latin typeface="Century Gothic" panose="020B0502020202020204" pitchFamily="34" charset="0"/>
              </a:rPr>
              <a:t>Isi : 3537 org</a:t>
            </a:r>
          </a:p>
          <a:p>
            <a:r>
              <a:rPr lang="en-US" sz="1400" b="1" dirty="0" err="1" smtClean="0">
                <a:solidFill>
                  <a:srgbClr val="900C3E"/>
                </a:solidFill>
                <a:latin typeface="Century Gothic" panose="020B0502020202020204" pitchFamily="34" charset="0"/>
              </a:rPr>
              <a:t>Kosong</a:t>
            </a:r>
            <a:r>
              <a:rPr lang="en-US" sz="1400" b="1" dirty="0" smtClean="0">
                <a:solidFill>
                  <a:srgbClr val="900C3E"/>
                </a:solidFill>
                <a:latin typeface="Century Gothic" panose="020B0502020202020204" pitchFamily="34" charset="0"/>
              </a:rPr>
              <a:t> : 1134 org</a:t>
            </a:r>
            <a:endParaRPr lang="en-US" sz="1400" b="1" dirty="0">
              <a:solidFill>
                <a:srgbClr val="900C3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40" y="1890398"/>
            <a:ext cx="1057803" cy="1120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734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09145" y="632716"/>
            <a:ext cx="2665232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5" name="Rectangle 4"/>
          <p:cNvSpPr/>
          <p:nvPr/>
        </p:nvSpPr>
        <p:spPr>
          <a:xfrm>
            <a:off x="57148" y="632716"/>
            <a:ext cx="455199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6" name="TextBox 5"/>
          <p:cNvSpPr txBox="1"/>
          <p:nvPr/>
        </p:nvSpPr>
        <p:spPr>
          <a:xfrm>
            <a:off x="5434733" y="752478"/>
            <a:ext cx="1004329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i="1" dirty="0">
                <a:solidFill>
                  <a:srgbClr val="571845"/>
                </a:solidFill>
                <a:latin typeface="Century Gothic" panose="020B0502020202020204" pitchFamily="34" charset="0"/>
              </a:rPr>
              <a:t>OVERVIEW</a:t>
            </a:r>
            <a:endParaRPr lang="en-MY" sz="1215" b="1" i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008600" y="5995468"/>
            <a:ext cx="3055005" cy="440300"/>
            <a:chOff x="6254288" y="6109208"/>
            <a:chExt cx="4525934" cy="652297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136288" y="752479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2433" y="3092466"/>
            <a:ext cx="3233114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dirty="0">
                <a:latin typeface="Century Gothic" panose="020B0502020202020204" pitchFamily="34" charset="0"/>
              </a:rPr>
              <a:t>PRESTASI BELANJA MENGURUS 2018</a:t>
            </a:r>
            <a:endParaRPr lang="en-MY" sz="1215" b="1" dirty="0"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2433" y="1707860"/>
            <a:ext cx="3233114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dirty="0">
                <a:latin typeface="Century Gothic" panose="020B0502020202020204" pitchFamily="34" charset="0"/>
              </a:rPr>
              <a:t>PRESTASI KUTIPAN HASIL 2018</a:t>
            </a:r>
            <a:endParaRPr lang="en-MY" sz="1215" b="1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2433" y="4384473"/>
            <a:ext cx="3233114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dirty="0">
                <a:latin typeface="Century Gothic" panose="020B0502020202020204" pitchFamily="34" charset="0"/>
              </a:rPr>
              <a:t>PRESTASI BELANJA PEMBANGUNAN 2018</a:t>
            </a:r>
            <a:endParaRPr lang="en-MY" sz="1215" b="1" dirty="0">
              <a:latin typeface="Century Gothic" panose="020B0502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3843" y="2025155"/>
            <a:ext cx="3509009" cy="474383"/>
          </a:xfrm>
          <a:prstGeom prst="rect">
            <a:avLst/>
          </a:prstGeom>
          <a:solidFill>
            <a:srgbClr val="4BAF89"/>
          </a:solidFill>
          <a:ln>
            <a:solidFill>
              <a:srgbClr val="9DD5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>
              <a:solidFill>
                <a:srgbClr val="BB87D3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2433" y="2049625"/>
            <a:ext cx="323311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60" b="1" dirty="0">
                <a:solidFill>
                  <a:schemeClr val="bg1"/>
                </a:solidFill>
                <a:latin typeface="Century Gothic" panose="020B0502020202020204" pitchFamily="34" charset="0"/>
              </a:rPr>
              <a:t>RM421.241 JUTA</a:t>
            </a:r>
            <a:endParaRPr lang="en-MY" sz="216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3843" y="2494701"/>
            <a:ext cx="3509009" cy="424732"/>
          </a:xfrm>
          <a:prstGeom prst="rect">
            <a:avLst/>
          </a:prstGeom>
          <a:noFill/>
          <a:ln>
            <a:solidFill>
              <a:srgbClr val="4BAF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60" b="1" dirty="0">
                <a:solidFill>
                  <a:srgbClr val="4BAF89"/>
                </a:solidFill>
                <a:latin typeface="Century Gothic" panose="020B0502020202020204" pitchFamily="34" charset="0"/>
              </a:rPr>
              <a:t>102.24%</a:t>
            </a:r>
            <a:endParaRPr lang="en-MY" sz="2160" b="1" dirty="0">
              <a:solidFill>
                <a:srgbClr val="4BAF89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23843" y="3350310"/>
            <a:ext cx="3509009" cy="474383"/>
          </a:xfrm>
          <a:prstGeom prst="rect">
            <a:avLst/>
          </a:prstGeom>
          <a:solidFill>
            <a:srgbClr val="27A4DD"/>
          </a:solidFill>
          <a:ln>
            <a:solidFill>
              <a:srgbClr val="27A4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>
              <a:solidFill>
                <a:srgbClr val="BB87D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2433" y="3374780"/>
            <a:ext cx="323311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60" b="1" dirty="0">
                <a:solidFill>
                  <a:schemeClr val="bg1"/>
                </a:solidFill>
                <a:latin typeface="Century Gothic" panose="020B0502020202020204" pitchFamily="34" charset="0"/>
              </a:rPr>
              <a:t>RM318.532 JUTA</a:t>
            </a:r>
            <a:endParaRPr lang="en-MY" sz="216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3843" y="3819855"/>
            <a:ext cx="3509009" cy="424732"/>
          </a:xfrm>
          <a:prstGeom prst="rect">
            <a:avLst/>
          </a:prstGeom>
          <a:noFill/>
          <a:ln>
            <a:solidFill>
              <a:srgbClr val="27A4DD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60" b="1" dirty="0">
                <a:solidFill>
                  <a:srgbClr val="27A4DD"/>
                </a:solidFill>
                <a:latin typeface="Century Gothic" panose="020B0502020202020204" pitchFamily="34" charset="0"/>
              </a:rPr>
              <a:t>77.31%</a:t>
            </a:r>
            <a:endParaRPr lang="en-MY" sz="2160" b="1" dirty="0">
              <a:solidFill>
                <a:srgbClr val="27A4DD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3843" y="4684124"/>
            <a:ext cx="3509009" cy="474383"/>
          </a:xfrm>
          <a:prstGeom prst="rect">
            <a:avLst/>
          </a:prstGeom>
          <a:solidFill>
            <a:srgbClr val="F39CC3"/>
          </a:solidFill>
          <a:ln>
            <a:solidFill>
              <a:srgbClr val="F39CC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>
              <a:solidFill>
                <a:srgbClr val="BB87D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2433" y="4708594"/>
            <a:ext cx="323311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60" b="1" dirty="0">
                <a:solidFill>
                  <a:schemeClr val="bg1"/>
                </a:solidFill>
                <a:latin typeface="Century Gothic" panose="020B0502020202020204" pitchFamily="34" charset="0"/>
              </a:rPr>
              <a:t>RM96.292 JUTA</a:t>
            </a:r>
            <a:endParaRPr lang="en-MY" sz="216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3843" y="5153670"/>
            <a:ext cx="3509009" cy="424732"/>
          </a:xfrm>
          <a:prstGeom prst="rect">
            <a:avLst/>
          </a:prstGeom>
          <a:noFill/>
          <a:ln>
            <a:solidFill>
              <a:srgbClr val="F39CC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60" b="1" dirty="0">
                <a:solidFill>
                  <a:srgbClr val="F39CC3"/>
                </a:solidFill>
                <a:latin typeface="Century Gothic" panose="020B0502020202020204" pitchFamily="34" charset="0"/>
              </a:rPr>
              <a:t>83.18%</a:t>
            </a:r>
            <a:endParaRPr lang="en-MY" sz="2160" b="1" dirty="0">
              <a:solidFill>
                <a:srgbClr val="F39CC3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094" y="2024166"/>
            <a:ext cx="1666476" cy="1356722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4331779" y="3678845"/>
            <a:ext cx="3509009" cy="586926"/>
          </a:xfrm>
          <a:prstGeom prst="rect">
            <a:avLst/>
          </a:prstGeom>
          <a:solidFill>
            <a:srgbClr val="F8AA42"/>
          </a:solidFill>
          <a:ln>
            <a:solidFill>
              <a:srgbClr val="F8AA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>
              <a:solidFill>
                <a:srgbClr val="BB87D3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80369" y="3667517"/>
            <a:ext cx="323311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20" b="1" dirty="0">
                <a:solidFill>
                  <a:schemeClr val="bg1"/>
                </a:solidFill>
                <a:latin typeface="Century Gothic" panose="020B0502020202020204" pitchFamily="34" charset="0"/>
              </a:rPr>
              <a:t>RIZAB KERAJAAN NEGERI</a:t>
            </a:r>
            <a:endParaRPr lang="en-MY" sz="162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31780" y="4272057"/>
            <a:ext cx="1756733" cy="341632"/>
          </a:xfrm>
          <a:prstGeom prst="rect">
            <a:avLst/>
          </a:prstGeom>
          <a:noFill/>
          <a:ln>
            <a:solidFill>
              <a:srgbClr val="F8AA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620" b="1" dirty="0">
                <a:solidFill>
                  <a:srgbClr val="F8AA42"/>
                </a:solidFill>
                <a:latin typeface="Century Gothic" panose="020B0502020202020204" pitchFamily="34" charset="0"/>
              </a:rPr>
              <a:t>PELABURAN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081828" y="4272057"/>
            <a:ext cx="1756733" cy="341632"/>
          </a:xfrm>
          <a:prstGeom prst="rect">
            <a:avLst/>
          </a:prstGeom>
          <a:noFill/>
          <a:ln>
            <a:solidFill>
              <a:srgbClr val="F8AA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620" b="1" dirty="0">
                <a:solidFill>
                  <a:srgbClr val="F8AA42"/>
                </a:solidFill>
                <a:latin typeface="Century Gothic" panose="020B0502020202020204" pitchFamily="34" charset="0"/>
              </a:rPr>
              <a:t>WANG TUNAI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31780" y="4585974"/>
            <a:ext cx="1756733" cy="590931"/>
          </a:xfrm>
          <a:prstGeom prst="rect">
            <a:avLst/>
          </a:prstGeom>
          <a:noFill/>
          <a:ln>
            <a:solidFill>
              <a:srgbClr val="F8AA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62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RM398.224 JUTA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081828" y="4585974"/>
            <a:ext cx="1756733" cy="590931"/>
          </a:xfrm>
          <a:prstGeom prst="rect">
            <a:avLst/>
          </a:prstGeom>
          <a:noFill/>
          <a:ln>
            <a:solidFill>
              <a:srgbClr val="F8AA4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62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RM289.542 JUTA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18560" y="3928901"/>
            <a:ext cx="1756733" cy="5909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620" b="1" dirty="0">
                <a:solidFill>
                  <a:schemeClr val="bg1"/>
                </a:solidFill>
                <a:latin typeface="Century Gothic" panose="020B0502020202020204" pitchFamily="34" charset="0"/>
              </a:rPr>
              <a:t>RM687.766 JUTA</a:t>
            </a:r>
          </a:p>
        </p:txBody>
      </p:sp>
    </p:spTree>
    <p:extLst>
      <p:ext uri="{BB962C8B-B14F-4D97-AF65-F5344CB8AC3E}">
        <p14:creationId xmlns:p14="http://schemas.microsoft.com/office/powerpoint/2010/main" val="10002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2"/>
          <a:srcRect t="6667" b="46357"/>
          <a:stretch/>
        </p:blipFill>
        <p:spPr>
          <a:xfrm>
            <a:off x="3520180" y="4480340"/>
            <a:ext cx="1084165" cy="5056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4277" y="3844499"/>
            <a:ext cx="2107341" cy="919567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2812003" y="1393814"/>
            <a:ext cx="2318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MY" sz="2400" b="1" dirty="0" err="1" smtClean="0">
                <a:ea typeface="Source Sans Pro" panose="020B0503030403020204" pitchFamily="34" charset="0"/>
              </a:rPr>
              <a:t>Sumber</a:t>
            </a:r>
            <a:r>
              <a:rPr lang="en-MY" sz="2400" b="1" dirty="0" smtClean="0">
                <a:ea typeface="Source Sans Pro" panose="020B0503030403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MY" sz="2400" b="1" dirty="0" err="1" smtClean="0">
                <a:ea typeface="Source Sans Pro" panose="020B0503030403020204" pitchFamily="34" charset="0"/>
              </a:rPr>
              <a:t>Manusia</a:t>
            </a:r>
            <a:endParaRPr lang="en-MY" sz="2400" b="1" dirty="0">
              <a:ea typeface="Source Sans Pro" panose="020B0503030403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63052" y="3192555"/>
            <a:ext cx="23185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MY" sz="2400" b="1" dirty="0" err="1" smtClean="0">
                <a:ea typeface="Source Sans Pro" panose="020B0503030403020204" pitchFamily="34" charset="0"/>
              </a:rPr>
              <a:t>Sistem</a:t>
            </a:r>
            <a:r>
              <a:rPr lang="en-MY" sz="2400" b="1" dirty="0" smtClean="0">
                <a:ea typeface="Source Sans Pro" panose="020B0503030403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MY" sz="2400" b="1" dirty="0" err="1" smtClean="0">
                <a:ea typeface="Source Sans Pro" panose="020B0503030403020204" pitchFamily="34" charset="0"/>
              </a:rPr>
              <a:t>Perakaunan</a:t>
            </a:r>
            <a:endParaRPr lang="en-MY" sz="2400" b="1" dirty="0" smtClean="0">
              <a:ea typeface="Source Sans Pro" panose="020B0503030403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MY" sz="2400" b="1" dirty="0" err="1" smtClean="0">
                <a:ea typeface="Source Sans Pro" panose="020B0503030403020204" pitchFamily="34" charset="0"/>
              </a:rPr>
              <a:t>Akruan</a:t>
            </a:r>
            <a:r>
              <a:rPr lang="en-MY" sz="2400" b="1" dirty="0" smtClean="0">
                <a:ea typeface="Source Sans Pro" panose="020B0503030403020204" pitchFamily="34" charset="0"/>
              </a:rPr>
              <a:t> ( </a:t>
            </a:r>
            <a:r>
              <a:rPr lang="en-MY" sz="2400" b="1" dirty="0" err="1" smtClean="0">
                <a:ea typeface="Source Sans Pro" panose="020B0503030403020204" pitchFamily="34" charset="0"/>
              </a:rPr>
              <a:t>iSPEKS</a:t>
            </a:r>
            <a:r>
              <a:rPr lang="en-MY" sz="2400" b="1" dirty="0" smtClean="0">
                <a:ea typeface="Source Sans Pro" panose="020B0503030403020204" pitchFamily="34" charset="0"/>
              </a:rPr>
              <a:t>)</a:t>
            </a:r>
            <a:endParaRPr lang="en-MY" sz="2400" b="1" dirty="0">
              <a:ea typeface="Source Sans Pro" panose="020B0503030403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12068" y="3713199"/>
            <a:ext cx="1927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MY" sz="2400" b="1" dirty="0" err="1" smtClean="0">
                <a:ea typeface="Source Sans Pro" panose="020B0503030403020204" pitchFamily="34" charset="0"/>
              </a:rPr>
              <a:t>Piawaian</a:t>
            </a:r>
            <a:r>
              <a:rPr lang="en-MY" sz="2400" b="1" dirty="0" smtClean="0">
                <a:ea typeface="Source Sans Pro" panose="020B0503030403020204" pitchFamily="34" charset="0"/>
              </a:rPr>
              <a:t> </a:t>
            </a:r>
            <a:r>
              <a:rPr lang="en-MY" sz="2400" b="1" dirty="0" err="1" smtClean="0">
                <a:ea typeface="Source Sans Pro" panose="020B0503030403020204" pitchFamily="34" charset="0"/>
              </a:rPr>
              <a:t>dan</a:t>
            </a:r>
            <a:r>
              <a:rPr lang="en-MY" sz="2400" b="1" dirty="0" smtClean="0">
                <a:ea typeface="Source Sans Pro" panose="020B0503030403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MY" sz="2400" b="1" dirty="0" err="1" smtClean="0">
                <a:ea typeface="Source Sans Pro" panose="020B0503030403020204" pitchFamily="34" charset="0"/>
              </a:rPr>
              <a:t>Standad</a:t>
            </a:r>
            <a:endParaRPr lang="en-MY" sz="2400" b="1" dirty="0">
              <a:ea typeface="Source Sans Pro" panose="020B0503030403020204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2635097" y="4529828"/>
            <a:ext cx="389180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4062263" y="2647188"/>
            <a:ext cx="0" cy="1173292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5128111" y="4529828"/>
            <a:ext cx="375978" cy="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83634" y="4323286"/>
            <a:ext cx="37284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37347" y="3831349"/>
            <a:ext cx="372844" cy="373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  <a:r>
              <a:rPr lang="en-MY" sz="1400" smtClean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endParaRPr lang="en-MY" sz="1400" dirty="0">
              <a:solidFill>
                <a:schemeClr val="accent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766115" y="4337327"/>
            <a:ext cx="372844" cy="373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smtClean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3.</a:t>
            </a:r>
            <a:endParaRPr lang="en-MY" sz="1400" dirty="0">
              <a:solidFill>
                <a:schemeClr val="accent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499141" y="675239"/>
            <a:ext cx="3183452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51" name="Rectangle 50"/>
          <p:cNvSpPr/>
          <p:nvPr/>
        </p:nvSpPr>
        <p:spPr>
          <a:xfrm>
            <a:off x="368" y="675239"/>
            <a:ext cx="455199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52" name="TextBox 51"/>
          <p:cNvSpPr txBox="1"/>
          <p:nvPr/>
        </p:nvSpPr>
        <p:spPr>
          <a:xfrm>
            <a:off x="4733916" y="780229"/>
            <a:ext cx="2613941" cy="276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dirty="0">
                <a:solidFill>
                  <a:srgbClr val="571845"/>
                </a:solidFill>
                <a:latin typeface="Century Gothic" panose="020B0502020202020204" pitchFamily="34" charset="0"/>
              </a:rPr>
              <a:t>PEMERHATIAN</a:t>
            </a:r>
            <a:endParaRPr lang="en-MY" sz="1215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5008600" y="5243104"/>
            <a:ext cx="3055005" cy="440300"/>
            <a:chOff x="6254288" y="6109208"/>
            <a:chExt cx="4525934" cy="652297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79508" y="786827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 dirty="0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626645" y="4887250"/>
            <a:ext cx="1425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i-FI" sz="1600" b="1" dirty="0">
                <a:ea typeface="Source Sans Pro" panose="020B0503030403020204" pitchFamily="34" charset="0"/>
              </a:rPr>
              <a:t>C</a:t>
            </a:r>
            <a:r>
              <a:rPr lang="fi-FI" sz="1600" b="1" dirty="0" smtClean="0">
                <a:ea typeface="Source Sans Pro" panose="020B0503030403020204" pitchFamily="34" charset="0"/>
              </a:rPr>
              <a:t>abaran</a:t>
            </a:r>
            <a:endParaRPr lang="fi-FI" sz="1600" b="1" dirty="0"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98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0" y="1836448"/>
            <a:ext cx="1938132" cy="31162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23" y="2155767"/>
            <a:ext cx="781596" cy="732747"/>
          </a:xfrm>
          <a:prstGeom prst="rect">
            <a:avLst/>
          </a:prstGeom>
        </p:spPr>
      </p:pic>
      <p:sp>
        <p:nvSpPr>
          <p:cNvPr id="52" name="TextBox 51"/>
          <p:cNvSpPr txBox="1"/>
          <p:nvPr/>
        </p:nvSpPr>
        <p:spPr>
          <a:xfrm>
            <a:off x="137452" y="3335559"/>
            <a:ext cx="1750743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30" dirty="0" err="1" smtClean="0">
                <a:solidFill>
                  <a:srgbClr val="D7DF23"/>
                </a:solidFill>
                <a:latin typeface="Impact" panose="020B0806030902050204" pitchFamily="34" charset="0"/>
              </a:rPr>
              <a:t>Polisi</a:t>
            </a:r>
            <a:r>
              <a:rPr lang="en-US" sz="2430" dirty="0" smtClean="0">
                <a:solidFill>
                  <a:srgbClr val="D7DF23"/>
                </a:solidFill>
                <a:latin typeface="Impact" panose="020B0806030902050204" pitchFamily="34" charset="0"/>
              </a:rPr>
              <a:t> &amp; </a:t>
            </a:r>
            <a:r>
              <a:rPr lang="en-US" sz="2430" dirty="0" err="1" smtClean="0">
                <a:solidFill>
                  <a:srgbClr val="D7DF23"/>
                </a:solidFill>
                <a:latin typeface="Impact" panose="020B0806030902050204" pitchFamily="34" charset="0"/>
              </a:rPr>
              <a:t>Standad</a:t>
            </a:r>
            <a:endParaRPr lang="en-MY" sz="2430" dirty="0">
              <a:solidFill>
                <a:srgbClr val="D7DF23"/>
              </a:solidFill>
              <a:latin typeface="Impact" panose="020B0806030902050204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551997" y="538570"/>
            <a:ext cx="2787696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56" name="Rectangle 55"/>
          <p:cNvSpPr/>
          <p:nvPr/>
        </p:nvSpPr>
        <p:spPr>
          <a:xfrm>
            <a:off x="0" y="538570"/>
            <a:ext cx="455199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57" name="TextBox 56"/>
          <p:cNvSpPr txBox="1"/>
          <p:nvPr/>
        </p:nvSpPr>
        <p:spPr>
          <a:xfrm>
            <a:off x="4683845" y="617925"/>
            <a:ext cx="2369381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dirty="0">
                <a:solidFill>
                  <a:srgbClr val="571845"/>
                </a:solidFill>
                <a:latin typeface="Century Gothic" panose="020B0502020202020204" pitchFamily="34" charset="0"/>
              </a:rPr>
              <a:t>PEMERHATIAN</a:t>
            </a:r>
            <a:endParaRPr lang="en-MY" sz="1215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5008600" y="5750694"/>
            <a:ext cx="3055005" cy="440300"/>
            <a:chOff x="6254288" y="6109208"/>
            <a:chExt cx="4525934" cy="652297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extBox 62"/>
          <p:cNvSpPr txBox="1"/>
          <p:nvPr/>
        </p:nvSpPr>
        <p:spPr>
          <a:xfrm>
            <a:off x="79140" y="650158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  <a:endParaRPr lang="en-MY" sz="121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054" y="4343676"/>
            <a:ext cx="2108680" cy="91957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5"/>
          <a:srcRect t="6667" b="46357"/>
          <a:stretch/>
        </p:blipFill>
        <p:spPr>
          <a:xfrm>
            <a:off x="4284531" y="5006469"/>
            <a:ext cx="1084165" cy="505689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3815614" y="4804347"/>
            <a:ext cx="3706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67515" y="4302722"/>
            <a:ext cx="3706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497862" y="4827781"/>
            <a:ext cx="3706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r>
            <a:r>
              <a:rPr lang="en-MY" sz="1400" dirty="0" smtClean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endParaRPr lang="en-MY" sz="1400" dirty="0">
              <a:solidFill>
                <a:schemeClr val="accent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4800394" y="3034602"/>
            <a:ext cx="0" cy="1332245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852462" y="3644826"/>
            <a:ext cx="1723538" cy="1429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MY" sz="2000" b="1" dirty="0" err="1" smtClean="0">
                <a:ea typeface="Source Sans Pro" panose="020B0503030403020204" pitchFamily="34" charset="0"/>
              </a:rPr>
              <a:t>Bilangan</a:t>
            </a:r>
            <a:r>
              <a:rPr lang="en-MY" sz="2000" b="1" dirty="0" smtClean="0">
                <a:ea typeface="Source Sans Pro" panose="020B0503030403020204" pitchFamily="34" charset="0"/>
              </a:rPr>
              <a:t> </a:t>
            </a:r>
            <a:r>
              <a:rPr lang="en-MY" sz="2000" b="1" smtClean="0">
                <a:ea typeface="Source Sans Pro" panose="020B0503030403020204" pitchFamily="34" charset="0"/>
              </a:rPr>
              <a:t>MPSAS yang</a:t>
            </a:r>
          </a:p>
          <a:p>
            <a:pPr algn="r">
              <a:lnSpc>
                <a:spcPct val="150000"/>
              </a:lnSpc>
            </a:pPr>
            <a:r>
              <a:rPr lang="en-MY" sz="2000" b="1" smtClean="0">
                <a:ea typeface="Source Sans Pro" panose="020B0503030403020204" pitchFamily="34" charset="0"/>
              </a:rPr>
              <a:t>perlu </a:t>
            </a:r>
            <a:r>
              <a:rPr lang="en-MY" sz="2000" b="1" err="1" smtClean="0">
                <a:ea typeface="Source Sans Pro" panose="020B0503030403020204" pitchFamily="34" charset="0"/>
              </a:rPr>
              <a:t>dipatuhi</a:t>
            </a:r>
            <a:r>
              <a:rPr lang="en-MY" sz="2000" b="1" smtClean="0">
                <a:ea typeface="Source Sans Pro" panose="020B0503030403020204" pitchFamily="34" charset="0"/>
              </a:rPr>
              <a:t> </a:t>
            </a:r>
            <a:endParaRPr lang="en-MY" sz="2000" b="1" dirty="0">
              <a:ea typeface="Source Sans Pro" panose="020B0503030403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074855" y="1739039"/>
            <a:ext cx="3386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>
                <a:ea typeface="Source Sans Pro" panose="020B0503030403020204" pitchFamily="34" charset="0"/>
              </a:rPr>
              <a:t>Tahap</a:t>
            </a:r>
            <a:r>
              <a:rPr lang="en-US" sz="2400" b="1" dirty="0" smtClean="0">
                <a:ea typeface="Source Sans Pro" panose="020B0503030403020204" pitchFamily="34" charset="0"/>
              </a:rPr>
              <a:t> </a:t>
            </a:r>
            <a:r>
              <a:rPr lang="en-US" sz="2400" b="1" dirty="0" err="1" smtClean="0">
                <a:ea typeface="Source Sans Pro" panose="020B0503030403020204" pitchFamily="34" charset="0"/>
              </a:rPr>
              <a:t>kefahaman</a:t>
            </a:r>
            <a:endParaRPr lang="en-US" sz="2400" b="1" dirty="0" smtClean="0">
              <a:ea typeface="Source Sans Pro" panose="020B0503030403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>
                <a:ea typeface="Source Sans Pro" panose="020B0503030403020204" pitchFamily="34" charset="0"/>
              </a:rPr>
              <a:t>k</a:t>
            </a:r>
            <a:r>
              <a:rPr lang="en-US" sz="2400" b="1" dirty="0" err="1" smtClean="0">
                <a:ea typeface="Source Sans Pro" panose="020B0503030403020204" pitchFamily="34" charset="0"/>
              </a:rPr>
              <a:t>epada</a:t>
            </a:r>
            <a:r>
              <a:rPr lang="en-US" sz="2400" b="1" dirty="0" smtClean="0">
                <a:ea typeface="Source Sans Pro" panose="020B0503030403020204" pitchFamily="34" charset="0"/>
              </a:rPr>
              <a:t> </a:t>
            </a:r>
            <a:r>
              <a:rPr lang="en-US" sz="2400" b="1" dirty="0" err="1" smtClean="0">
                <a:ea typeface="Source Sans Pro" panose="020B0503030403020204" pitchFamily="34" charset="0"/>
              </a:rPr>
              <a:t>standad</a:t>
            </a:r>
            <a:r>
              <a:rPr lang="en-US" sz="2400" b="1" dirty="0" smtClean="0">
                <a:ea typeface="Source Sans Pro" panose="020B0503030403020204" pitchFamily="34" charset="0"/>
              </a:rPr>
              <a:t> </a:t>
            </a:r>
            <a:endParaRPr lang="en-MY" sz="2400" b="1" dirty="0">
              <a:ea typeface="Source Sans Pro" panose="020B0503030403020204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 flipH="1" flipV="1">
            <a:off x="3616063" y="4563598"/>
            <a:ext cx="234356" cy="33019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5770084" y="4509689"/>
            <a:ext cx="258350" cy="38410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330351" y="3165371"/>
            <a:ext cx="33866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smtClean="0">
                <a:ea typeface="Source Sans Pro" panose="020B0503030403020204" pitchFamily="34" charset="0"/>
              </a:rPr>
              <a:t>Penyeragaman</a:t>
            </a:r>
          </a:p>
          <a:p>
            <a:pPr algn="ctr">
              <a:lnSpc>
                <a:spcPct val="150000"/>
              </a:lnSpc>
            </a:pPr>
            <a:r>
              <a:rPr lang="en-US" sz="2400" b="1" smtClean="0">
                <a:ea typeface="Source Sans Pro" panose="020B0503030403020204" pitchFamily="34" charset="0"/>
              </a:rPr>
              <a:t>Polisi / Standad</a:t>
            </a:r>
          </a:p>
          <a:p>
            <a:pPr algn="ctr">
              <a:lnSpc>
                <a:spcPct val="150000"/>
              </a:lnSpc>
            </a:pPr>
            <a:r>
              <a:rPr lang="en-US" sz="2400" b="1" smtClean="0">
                <a:ea typeface="Source Sans Pro" panose="020B0503030403020204" pitchFamily="34" charset="0"/>
              </a:rPr>
              <a:t>Antara Kerajaan</a:t>
            </a:r>
          </a:p>
          <a:p>
            <a:pPr algn="ctr">
              <a:lnSpc>
                <a:spcPct val="150000"/>
              </a:lnSpc>
            </a:pPr>
            <a:r>
              <a:rPr lang="en-US" sz="2400" b="1" smtClean="0">
                <a:ea typeface="Source Sans Pro" panose="020B0503030403020204" pitchFamily="34" charset="0"/>
              </a:rPr>
              <a:t>Negeri </a:t>
            </a:r>
            <a:endParaRPr lang="en-US" sz="2400" b="1" dirty="0" smtClean="0">
              <a:ea typeface="Source Sans Pro" panose="020B0503030403020204" pitchFamily="34" charset="0"/>
            </a:endParaRPr>
          </a:p>
          <a:p>
            <a:pPr algn="ctr">
              <a:lnSpc>
                <a:spcPct val="150000"/>
              </a:lnSpc>
            </a:pPr>
            <a:endParaRPr lang="en-MY" sz="1200" b="1" dirty="0"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68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6054" y="3712304"/>
            <a:ext cx="2108680" cy="9195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51998" y="406128"/>
            <a:ext cx="2942816" cy="455039"/>
          </a:xfrm>
          <a:prstGeom prst="rect">
            <a:avLst/>
          </a:prstGeom>
          <a:solidFill>
            <a:srgbClr val="E9B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12" name="Rectangle 11"/>
          <p:cNvSpPr/>
          <p:nvPr/>
        </p:nvSpPr>
        <p:spPr>
          <a:xfrm>
            <a:off x="0" y="406128"/>
            <a:ext cx="4551998" cy="455039"/>
          </a:xfrm>
          <a:prstGeom prst="rect">
            <a:avLst/>
          </a:prstGeom>
          <a:solidFill>
            <a:srgbClr val="5718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13" name="TextBox 12"/>
          <p:cNvSpPr txBox="1"/>
          <p:nvPr/>
        </p:nvSpPr>
        <p:spPr>
          <a:xfrm>
            <a:off x="4682033" y="517716"/>
            <a:ext cx="2339253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15" b="1" dirty="0">
                <a:solidFill>
                  <a:srgbClr val="571845"/>
                </a:solidFill>
                <a:latin typeface="Century Gothic" panose="020B0502020202020204" pitchFamily="34" charset="0"/>
              </a:rPr>
              <a:t>PEMERHATIAN</a:t>
            </a:r>
            <a:endParaRPr lang="en-MY" sz="1215" b="1" dirty="0">
              <a:solidFill>
                <a:srgbClr val="571845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22338" y="1707831"/>
            <a:ext cx="1720441" cy="31162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215" dirty="0"/>
          </a:p>
        </p:txBody>
      </p:sp>
      <p:sp>
        <p:nvSpPr>
          <p:cNvPr id="18" name="TextBox 17"/>
          <p:cNvSpPr txBox="1"/>
          <p:nvPr/>
        </p:nvSpPr>
        <p:spPr>
          <a:xfrm>
            <a:off x="31285" y="3319977"/>
            <a:ext cx="1631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solidFill>
                  <a:srgbClr val="BCBEC0"/>
                </a:solidFill>
                <a:latin typeface="Impact" panose="020B0806030902050204" pitchFamily="34" charset="0"/>
              </a:rPr>
              <a:t>Sumber</a:t>
            </a:r>
            <a:endParaRPr lang="en-MY" sz="2400" dirty="0">
              <a:solidFill>
                <a:srgbClr val="BCBEC0"/>
              </a:solidFill>
              <a:latin typeface="Impact" panose="020B0806030902050204" pitchFamily="34" charset="0"/>
            </a:endParaRPr>
          </a:p>
          <a:p>
            <a:pPr algn="ctr"/>
            <a:r>
              <a:rPr lang="en-US" sz="2400" dirty="0" err="1" smtClean="0">
                <a:solidFill>
                  <a:srgbClr val="BCBEC0"/>
                </a:solidFill>
                <a:latin typeface="Impact" panose="020B0806030902050204" pitchFamily="34" charset="0"/>
              </a:rPr>
              <a:t>Manusia</a:t>
            </a:r>
            <a:endParaRPr lang="en-MY" sz="2400" dirty="0">
              <a:solidFill>
                <a:srgbClr val="BCBEC0"/>
              </a:solidFill>
              <a:latin typeface="Impact" panose="020B080603090205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008600" y="5943973"/>
            <a:ext cx="3055005" cy="440300"/>
            <a:chOff x="6254288" y="6109208"/>
            <a:chExt cx="4525934" cy="652297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53957" y="6109208"/>
              <a:ext cx="326265" cy="593209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6254288" y="6229189"/>
              <a:ext cx="4069081" cy="506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Pejabat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Kewangan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dan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Perbendaharaan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, </a:t>
              </a:r>
              <a:r>
                <a:rPr lang="en-US" sz="810" b="1" i="1" dirty="0" err="1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Negeri</a:t>
              </a:r>
              <a:r>
                <a:rPr lang="en-US" sz="810" b="1" i="1" dirty="0">
                  <a:solidFill>
                    <a:schemeClr val="accent1">
                      <a:lumMod val="50000"/>
                    </a:schemeClr>
                  </a:solidFill>
                  <a:latin typeface="Century Gothic" panose="020B0502020202020204" pitchFamily="34" charset="0"/>
                </a:rPr>
                <a:t> Sembilan</a:t>
              </a:r>
              <a:endParaRPr lang="en-MY" sz="81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10323368" y="6168296"/>
              <a:ext cx="0" cy="593209"/>
            </a:xfrm>
            <a:prstGeom prst="line">
              <a:avLst/>
            </a:prstGeom>
            <a:ln w="38100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/>
          <a:srcRect t="6667" b="46357"/>
          <a:stretch/>
        </p:blipFill>
        <p:spPr>
          <a:xfrm>
            <a:off x="4284531" y="4375097"/>
            <a:ext cx="1084165" cy="50568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815614" y="4172975"/>
            <a:ext cx="3706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67515" y="3671350"/>
            <a:ext cx="3706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497862" y="4196409"/>
            <a:ext cx="3706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1400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</a:t>
            </a:r>
            <a:r>
              <a:rPr lang="en-MY" sz="1400" dirty="0" smtClean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endParaRPr lang="en-MY" sz="1400" dirty="0">
              <a:solidFill>
                <a:schemeClr val="accent1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33" name="Straight Arrow Connector 32"/>
          <p:cNvCxnSpPr>
            <a:endCxn id="40" idx="2"/>
          </p:cNvCxnSpPr>
          <p:nvPr/>
        </p:nvCxnSpPr>
        <p:spPr>
          <a:xfrm flipH="1" flipV="1">
            <a:off x="4768178" y="2861993"/>
            <a:ext cx="7929" cy="85031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95314" y="2433788"/>
            <a:ext cx="17235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MY" sz="2400" b="1" smtClean="0">
                <a:ea typeface="Source Sans Pro" panose="020B0503030403020204" pitchFamily="34" charset="0"/>
              </a:rPr>
              <a:t>Bilangan </a:t>
            </a:r>
            <a:endParaRPr lang="en-MY" sz="2400" b="1" dirty="0" smtClean="0">
              <a:ea typeface="Source Sans Pro" panose="020B0503030403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n-MY" sz="2400" b="1" dirty="0" err="1">
                <a:ea typeface="Source Sans Pro" panose="020B0503030403020204" pitchFamily="34" charset="0"/>
              </a:rPr>
              <a:t>p</a:t>
            </a:r>
            <a:r>
              <a:rPr lang="en-MY" sz="2400" b="1" dirty="0" err="1" smtClean="0">
                <a:ea typeface="Source Sans Pro" panose="020B0503030403020204" pitchFamily="34" charset="0"/>
              </a:rPr>
              <a:t>erjawatan</a:t>
            </a:r>
            <a:r>
              <a:rPr lang="en-MY" sz="2400" b="1" dirty="0" smtClean="0">
                <a:ea typeface="Source Sans Pro" panose="020B0503030403020204" pitchFamily="34" charset="0"/>
              </a:rPr>
              <a:t> yang </a:t>
            </a:r>
            <a:r>
              <a:rPr lang="en-MY" sz="2400" b="1" dirty="0" err="1" smtClean="0">
                <a:ea typeface="Source Sans Pro" panose="020B0503030403020204" pitchFamily="34" charset="0"/>
              </a:rPr>
              <a:t>bersesuaian</a:t>
            </a:r>
            <a:r>
              <a:rPr lang="en-MY" sz="2400" b="1" dirty="0" smtClean="0">
                <a:ea typeface="Source Sans Pro" panose="020B0503030403020204" pitchFamily="34" charset="0"/>
              </a:rPr>
              <a:t> </a:t>
            </a:r>
            <a:endParaRPr lang="en-MY" sz="2400" b="1" dirty="0">
              <a:ea typeface="Source Sans Pro" panose="020B0503030403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74855" y="1107667"/>
            <a:ext cx="33866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err="1" smtClean="0">
                <a:ea typeface="Source Sans Pro" panose="020B0503030403020204" pitchFamily="34" charset="0"/>
              </a:rPr>
              <a:t>Kurang</a:t>
            </a:r>
            <a:r>
              <a:rPr lang="en-US" sz="2400" b="1" dirty="0" smtClean="0">
                <a:ea typeface="Source Sans Pro" panose="020B0503030403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400" b="1" dirty="0" err="1">
                <a:ea typeface="Source Sans Pro" panose="020B0503030403020204" pitchFamily="34" charset="0"/>
              </a:rPr>
              <a:t>k</a:t>
            </a:r>
            <a:r>
              <a:rPr lang="en-US" sz="2400" b="1" dirty="0" err="1" smtClean="0">
                <a:ea typeface="Source Sans Pro" panose="020B0503030403020204" pitchFamily="34" charset="0"/>
              </a:rPr>
              <a:t>emahiran</a:t>
            </a:r>
            <a:r>
              <a:rPr lang="en-US" sz="2400" b="1" dirty="0" smtClean="0">
                <a:ea typeface="Source Sans Pro" panose="020B0503030403020204" pitchFamily="34" charset="0"/>
              </a:rPr>
              <a:t> </a:t>
            </a:r>
            <a:r>
              <a:rPr lang="en-US" sz="2400" b="1" dirty="0" err="1" smtClean="0">
                <a:ea typeface="Source Sans Pro" panose="020B0503030403020204" pitchFamily="34" charset="0"/>
              </a:rPr>
              <a:t>dan</a:t>
            </a:r>
            <a:endParaRPr lang="en-US" sz="2400" b="1" dirty="0" smtClean="0">
              <a:ea typeface="Source Sans Pro" panose="020B0503030403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>
                <a:ea typeface="Source Sans Pro" panose="020B0503030403020204" pitchFamily="34" charset="0"/>
              </a:rPr>
              <a:t>p</a:t>
            </a:r>
            <a:r>
              <a:rPr lang="en-US" sz="2400" b="1" dirty="0" err="1" smtClean="0">
                <a:ea typeface="Source Sans Pro" panose="020B0503030403020204" pitchFamily="34" charset="0"/>
              </a:rPr>
              <a:t>engalaman</a:t>
            </a:r>
            <a:endParaRPr lang="en-MY" sz="2400" b="1" dirty="0">
              <a:ea typeface="Source Sans Pro" panose="020B0503030403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26956" y="3104648"/>
            <a:ext cx="2175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MY" sz="2400" b="1" err="1" smtClean="0">
                <a:ea typeface="Source Sans Pro" panose="020B0503030403020204" pitchFamily="34" charset="0"/>
              </a:rPr>
              <a:t>Isu</a:t>
            </a:r>
            <a:r>
              <a:rPr lang="en-MY" sz="2400" b="1" smtClean="0">
                <a:ea typeface="Source Sans Pro" panose="020B0503030403020204" pitchFamily="34" charset="0"/>
              </a:rPr>
              <a:t> pertukaran</a:t>
            </a:r>
            <a:endParaRPr lang="en-MY" sz="2400" b="1" dirty="0" smtClean="0">
              <a:ea typeface="Source Sans Pro" panose="020B0503030403020204" pitchFamily="34" charset="0"/>
            </a:endParaRPr>
          </a:p>
          <a:p>
            <a:pPr>
              <a:lnSpc>
                <a:spcPct val="150000"/>
              </a:lnSpc>
            </a:pPr>
            <a:r>
              <a:rPr lang="en-MY" sz="2400" b="1" dirty="0" smtClean="0">
                <a:ea typeface="Source Sans Pro" panose="020B0503030403020204" pitchFamily="34" charset="0"/>
              </a:rPr>
              <a:t> </a:t>
            </a:r>
            <a:r>
              <a:rPr lang="en-MY" sz="2400" b="1" dirty="0" err="1" smtClean="0">
                <a:ea typeface="Source Sans Pro" panose="020B0503030403020204" pitchFamily="34" charset="0"/>
              </a:rPr>
              <a:t>pegawai</a:t>
            </a:r>
            <a:endParaRPr lang="en-MY" sz="2400" b="1" dirty="0">
              <a:ea typeface="Source Sans Pro" panose="020B0503030403020204" pitchFamily="34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346" y="2095581"/>
            <a:ext cx="1028594" cy="975021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79140" y="517716"/>
            <a:ext cx="4393718" cy="279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1215" b="1">
                <a:solidFill>
                  <a:schemeClr val="bg1"/>
                </a:solidFill>
                <a:latin typeface="Century Gothic" panose="020B0502020202020204" pitchFamily="34" charset="0"/>
              </a:rPr>
              <a:t>ADAPTASI DAN CABARAN PEMAKAIAN MPSAS</a:t>
            </a:r>
            <a:endParaRPr lang="en-MY" sz="121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616063" y="3932226"/>
            <a:ext cx="234356" cy="330191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770084" y="3878317"/>
            <a:ext cx="258350" cy="384100"/>
          </a:xfrm>
          <a:prstGeom prst="straightConnector1">
            <a:avLst/>
          </a:prstGeom>
          <a:ln w="1905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10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7551</TotalTime>
  <Words>608</Words>
  <Application>Microsoft Office PowerPoint</Application>
  <PresentationFormat>Custom</PresentationFormat>
  <Paragraphs>282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Calibri Light</vt:lpstr>
      <vt:lpstr>Century Gothic</vt:lpstr>
      <vt:lpstr>Impact</vt:lpstr>
      <vt:lpstr>Informal Roman</vt:lpstr>
      <vt:lpstr>Source Sans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STATUS  PENGUMPULAN  DATA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Irnama Bin Kamuri</cp:lastModifiedBy>
  <cp:revision>177</cp:revision>
  <cp:lastPrinted>2019-03-14T04:39:06Z</cp:lastPrinted>
  <dcterms:created xsi:type="dcterms:W3CDTF">2019-01-28T08:24:04Z</dcterms:created>
  <dcterms:modified xsi:type="dcterms:W3CDTF">2019-03-21T04:46:20Z</dcterms:modified>
</cp:coreProperties>
</file>