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sldIdLst>
    <p:sldId id="256" r:id="rId2"/>
    <p:sldId id="259" r:id="rId3"/>
    <p:sldId id="280" r:id="rId4"/>
    <p:sldId id="281" r:id="rId5"/>
    <p:sldId id="282" r:id="rId6"/>
    <p:sldId id="283" r:id="rId7"/>
    <p:sldId id="284" r:id="rId8"/>
    <p:sldId id="285" r:id="rId9"/>
    <p:sldId id="286" r:id="rId10"/>
    <p:sldId id="265" r:id="rId11"/>
    <p:sldId id="264" r:id="rId12"/>
    <p:sldId id="271" r:id="rId13"/>
    <p:sldId id="272" r:id="rId14"/>
    <p:sldId id="273" r:id="rId15"/>
    <p:sldId id="274" r:id="rId16"/>
    <p:sldId id="275" r:id="rId17"/>
    <p:sldId id="276" r:id="rId18"/>
    <p:sldId id="278" r:id="rId19"/>
    <p:sldId id="257" r:id="rId20"/>
    <p:sldId id="262" r:id="rId21"/>
    <p:sldId id="269" r:id="rId22"/>
    <p:sldId id="270" r:id="rId23"/>
    <p:sldId id="268" r:id="rId24"/>
    <p:sldId id="267" r:id="rId25"/>
    <p:sldId id="287"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66"/>
    <a:srgbClr val="5EEC3C"/>
    <a:srgbClr val="9EFF29"/>
    <a:srgbClr val="A4660C"/>
    <a:srgbClr val="952F69"/>
    <a:srgbClr val="FF856D"/>
    <a:srgbClr val="FF2549"/>
    <a:srgbClr val="003635"/>
    <a:srgbClr val="005856"/>
    <a:srgbClr val="007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822" y="-78"/>
      </p:cViewPr>
      <p:guideLst>
        <p:guide orient="horz" pos="162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DCA30-412D-4990-B193-5D3038F56FE9}" type="doc">
      <dgm:prSet loTypeId="urn:microsoft.com/office/officeart/2005/8/layout/radial3" loCatId="relationship" qsTypeId="urn:microsoft.com/office/officeart/2005/8/quickstyle/3d2" qsCatId="3D" csTypeId="urn:microsoft.com/office/officeart/2005/8/colors/colorful5" csCatId="colorful" phldr="1"/>
      <dgm:spPr/>
      <dgm:t>
        <a:bodyPr/>
        <a:lstStyle/>
        <a:p>
          <a:endParaRPr lang="en-IN"/>
        </a:p>
      </dgm:t>
    </dgm:pt>
    <dgm:pt modelId="{E0C73A38-B81B-46E8-B8F5-97B404ADF55C}">
      <dgm:prSet phldrT="[Text]" custT="1"/>
      <dgm:spPr/>
      <dgm:t>
        <a:bodyPr/>
        <a:lstStyle/>
        <a:p>
          <a:r>
            <a:rPr lang="en-US" sz="2000" b="0" dirty="0" smtClean="0"/>
            <a:t>Industry 4.0</a:t>
          </a:r>
          <a:endParaRPr lang="en-IN" sz="2000" b="0" dirty="0"/>
        </a:p>
      </dgm:t>
    </dgm:pt>
    <dgm:pt modelId="{48715DA3-88F7-4DF9-886A-4A014DA05A15}" type="parTrans" cxnId="{76886799-D58F-434D-A94A-F68BCC966898}">
      <dgm:prSet/>
      <dgm:spPr/>
      <dgm:t>
        <a:bodyPr/>
        <a:lstStyle/>
        <a:p>
          <a:endParaRPr lang="en-IN" sz="3200" b="0"/>
        </a:p>
      </dgm:t>
    </dgm:pt>
    <dgm:pt modelId="{C1D64499-50EC-45B0-9A8C-136E8C386A7C}" type="sibTrans" cxnId="{76886799-D58F-434D-A94A-F68BCC966898}">
      <dgm:prSet/>
      <dgm:spPr/>
      <dgm:t>
        <a:bodyPr/>
        <a:lstStyle/>
        <a:p>
          <a:endParaRPr lang="en-IN" sz="3200" b="0"/>
        </a:p>
      </dgm:t>
    </dgm:pt>
    <dgm:pt modelId="{7ECE611C-A0D3-4845-A229-5394F7FAD63D}">
      <dgm:prSet phldrT="[Text]" custT="1"/>
      <dgm:spPr/>
      <dgm:t>
        <a:bodyPr/>
        <a:lstStyle/>
        <a:p>
          <a:r>
            <a:rPr lang="en-US" sz="1200" b="0" dirty="0" smtClean="0"/>
            <a:t>Autonomous Robots</a:t>
          </a:r>
          <a:endParaRPr lang="en-IN" sz="1200" b="0" dirty="0"/>
        </a:p>
      </dgm:t>
    </dgm:pt>
    <dgm:pt modelId="{D94A8BF9-FF56-470C-933D-7B7B0623D84C}" type="parTrans" cxnId="{F78EA137-705F-4009-9BD0-1DF0B163C7C0}">
      <dgm:prSet custT="1"/>
      <dgm:spPr/>
      <dgm:t>
        <a:bodyPr/>
        <a:lstStyle/>
        <a:p>
          <a:endParaRPr lang="en-IN" sz="900" b="0"/>
        </a:p>
      </dgm:t>
    </dgm:pt>
    <dgm:pt modelId="{1115934C-195B-4B7F-B252-6218200F79B2}" type="sibTrans" cxnId="{F78EA137-705F-4009-9BD0-1DF0B163C7C0}">
      <dgm:prSet/>
      <dgm:spPr/>
      <dgm:t>
        <a:bodyPr/>
        <a:lstStyle/>
        <a:p>
          <a:endParaRPr lang="en-IN" sz="3200" b="0"/>
        </a:p>
      </dgm:t>
    </dgm:pt>
    <dgm:pt modelId="{D50D5996-10E3-4946-9886-083A9EDA8456}">
      <dgm:prSet phldrT="[Text]" custT="1"/>
      <dgm:spPr/>
      <dgm:t>
        <a:bodyPr/>
        <a:lstStyle/>
        <a:p>
          <a:r>
            <a:rPr lang="en-US" sz="1200" b="0" dirty="0" smtClean="0"/>
            <a:t>Simulation</a:t>
          </a:r>
          <a:endParaRPr lang="en-IN" sz="1200" b="0" dirty="0"/>
        </a:p>
      </dgm:t>
    </dgm:pt>
    <dgm:pt modelId="{EEC72665-3B8B-440C-91AC-8C1514B75B38}" type="parTrans" cxnId="{D4FF5D23-7C68-4879-8D06-E72769FE1F0A}">
      <dgm:prSet custT="1"/>
      <dgm:spPr/>
      <dgm:t>
        <a:bodyPr/>
        <a:lstStyle/>
        <a:p>
          <a:endParaRPr lang="en-IN" sz="900" b="0"/>
        </a:p>
      </dgm:t>
    </dgm:pt>
    <dgm:pt modelId="{C1D27899-8776-4019-A0A1-754568344BC3}" type="sibTrans" cxnId="{D4FF5D23-7C68-4879-8D06-E72769FE1F0A}">
      <dgm:prSet/>
      <dgm:spPr/>
      <dgm:t>
        <a:bodyPr/>
        <a:lstStyle/>
        <a:p>
          <a:endParaRPr lang="en-IN" sz="3200" b="0"/>
        </a:p>
      </dgm:t>
    </dgm:pt>
    <dgm:pt modelId="{B3123B04-1BC4-4AFC-B4B3-0358DE88019C}">
      <dgm:prSet phldrT="[Text]" custT="1"/>
      <dgm:spPr/>
      <dgm:t>
        <a:bodyPr/>
        <a:lstStyle/>
        <a:p>
          <a:r>
            <a:rPr lang="en-US" sz="1200" b="0" dirty="0" smtClean="0"/>
            <a:t>Horizontal and vertical system integration</a:t>
          </a:r>
          <a:endParaRPr lang="en-IN" sz="1200" b="0" dirty="0"/>
        </a:p>
      </dgm:t>
    </dgm:pt>
    <dgm:pt modelId="{16038D7A-5BD2-4909-A4F8-827CF6CBB1A6}" type="parTrans" cxnId="{0EEC4EED-B0E4-401C-8054-59664D2A1759}">
      <dgm:prSet custT="1"/>
      <dgm:spPr/>
      <dgm:t>
        <a:bodyPr/>
        <a:lstStyle/>
        <a:p>
          <a:endParaRPr lang="en-IN" sz="900" b="0"/>
        </a:p>
      </dgm:t>
    </dgm:pt>
    <dgm:pt modelId="{E45F5BE1-5BF9-4507-AC50-87746071106F}" type="sibTrans" cxnId="{0EEC4EED-B0E4-401C-8054-59664D2A1759}">
      <dgm:prSet/>
      <dgm:spPr/>
      <dgm:t>
        <a:bodyPr/>
        <a:lstStyle/>
        <a:p>
          <a:endParaRPr lang="en-IN" sz="3200" b="0"/>
        </a:p>
      </dgm:t>
    </dgm:pt>
    <dgm:pt modelId="{F13D8F6B-04DB-4A60-8C6A-DE60DB10A7A4}">
      <dgm:prSet phldrT="[Text]" custT="1"/>
      <dgm:spPr/>
      <dgm:t>
        <a:bodyPr/>
        <a:lstStyle/>
        <a:p>
          <a:r>
            <a:rPr lang="en-US" sz="1200" b="0" dirty="0" smtClean="0"/>
            <a:t>Additive Mfg</a:t>
          </a:r>
          <a:endParaRPr lang="en-IN" sz="1200" b="0" dirty="0"/>
        </a:p>
      </dgm:t>
    </dgm:pt>
    <dgm:pt modelId="{DBE86913-CF11-42D5-A859-2E047834F6DF}" type="parTrans" cxnId="{ED4091B6-CE34-4109-9978-82F839F5A644}">
      <dgm:prSet custT="1"/>
      <dgm:spPr/>
      <dgm:t>
        <a:bodyPr/>
        <a:lstStyle/>
        <a:p>
          <a:endParaRPr lang="en-IN" sz="900" b="0"/>
        </a:p>
      </dgm:t>
    </dgm:pt>
    <dgm:pt modelId="{B3EAD190-D7AB-4B8D-B785-DBCE1D918421}" type="sibTrans" cxnId="{ED4091B6-CE34-4109-9978-82F839F5A644}">
      <dgm:prSet/>
      <dgm:spPr/>
      <dgm:t>
        <a:bodyPr/>
        <a:lstStyle/>
        <a:p>
          <a:endParaRPr lang="en-IN" sz="3200" b="0"/>
        </a:p>
      </dgm:t>
    </dgm:pt>
    <dgm:pt modelId="{54647F84-C79B-447B-B77A-9006062532FF}">
      <dgm:prSet phldrT="[Text]" custT="1"/>
      <dgm:spPr/>
      <dgm:t>
        <a:bodyPr/>
        <a:lstStyle/>
        <a:p>
          <a:r>
            <a:rPr lang="en-US" sz="1200" b="0" dirty="0" smtClean="0"/>
            <a:t>Industrial Internet of Things</a:t>
          </a:r>
        </a:p>
      </dgm:t>
    </dgm:pt>
    <dgm:pt modelId="{4F470782-2369-4102-8AFE-FDD8450E9D6E}" type="parTrans" cxnId="{8A17E750-993D-4024-B7E1-C40F5A292188}">
      <dgm:prSet custT="1"/>
      <dgm:spPr/>
      <dgm:t>
        <a:bodyPr/>
        <a:lstStyle/>
        <a:p>
          <a:endParaRPr lang="en-IN" sz="900" b="0"/>
        </a:p>
      </dgm:t>
    </dgm:pt>
    <dgm:pt modelId="{240340BD-DD21-40A5-99E0-06C2ACCBC522}" type="sibTrans" cxnId="{8A17E750-993D-4024-B7E1-C40F5A292188}">
      <dgm:prSet/>
      <dgm:spPr/>
      <dgm:t>
        <a:bodyPr/>
        <a:lstStyle/>
        <a:p>
          <a:endParaRPr lang="en-IN" sz="3200" b="0"/>
        </a:p>
      </dgm:t>
    </dgm:pt>
    <dgm:pt modelId="{EFE771FD-2AB3-4D93-8C3B-A0D707A7B195}">
      <dgm:prSet phldrT="[Text]" custT="1"/>
      <dgm:spPr/>
      <dgm:t>
        <a:bodyPr/>
        <a:lstStyle/>
        <a:p>
          <a:r>
            <a:rPr lang="en-US" sz="1200" b="0" dirty="0" smtClean="0"/>
            <a:t>Augmented reality</a:t>
          </a:r>
        </a:p>
      </dgm:t>
    </dgm:pt>
    <dgm:pt modelId="{B30E7B8E-BE67-4FB4-B1E1-92FA416AE78B}" type="parTrans" cxnId="{82EB483E-B791-4A66-9DD7-6CE223FDB61F}">
      <dgm:prSet custT="1"/>
      <dgm:spPr/>
      <dgm:t>
        <a:bodyPr/>
        <a:lstStyle/>
        <a:p>
          <a:endParaRPr lang="en-IN" sz="900" b="0"/>
        </a:p>
      </dgm:t>
    </dgm:pt>
    <dgm:pt modelId="{19D061DB-515E-4761-B8CE-B6B29ABEA3C7}" type="sibTrans" cxnId="{82EB483E-B791-4A66-9DD7-6CE223FDB61F}">
      <dgm:prSet/>
      <dgm:spPr/>
      <dgm:t>
        <a:bodyPr/>
        <a:lstStyle/>
        <a:p>
          <a:endParaRPr lang="en-IN" sz="3200" b="0"/>
        </a:p>
      </dgm:t>
    </dgm:pt>
    <dgm:pt modelId="{E693BE9B-54B8-41E0-85FF-5490FED8BDB2}">
      <dgm:prSet phldrT="[Text]" custT="1"/>
      <dgm:spPr/>
      <dgm:t>
        <a:bodyPr/>
        <a:lstStyle/>
        <a:p>
          <a:r>
            <a:rPr lang="en-US" sz="1200" b="0" dirty="0" smtClean="0"/>
            <a:t>Big data analytics</a:t>
          </a:r>
        </a:p>
      </dgm:t>
    </dgm:pt>
    <dgm:pt modelId="{0733B29A-95B6-41DD-97E8-BC6C1A365939}" type="parTrans" cxnId="{02268701-004C-401F-9A1D-302247ABB06E}">
      <dgm:prSet custT="1"/>
      <dgm:spPr/>
      <dgm:t>
        <a:bodyPr/>
        <a:lstStyle/>
        <a:p>
          <a:endParaRPr lang="en-IN" sz="900" b="0"/>
        </a:p>
      </dgm:t>
    </dgm:pt>
    <dgm:pt modelId="{33AC9A80-F58A-490D-BA3B-525EBEDA1850}" type="sibTrans" cxnId="{02268701-004C-401F-9A1D-302247ABB06E}">
      <dgm:prSet/>
      <dgm:spPr/>
      <dgm:t>
        <a:bodyPr/>
        <a:lstStyle/>
        <a:p>
          <a:endParaRPr lang="en-IN" sz="3200" b="0"/>
        </a:p>
      </dgm:t>
    </dgm:pt>
    <dgm:pt modelId="{B89E3D54-DCDC-41CF-B1EF-D7595CEA1675}">
      <dgm:prSet phldrT="[Text]" custT="1"/>
      <dgm:spPr/>
      <dgm:t>
        <a:bodyPr/>
        <a:lstStyle/>
        <a:p>
          <a:r>
            <a:rPr lang="en-US" sz="1200" b="0" dirty="0" smtClean="0"/>
            <a:t>Cyber Security</a:t>
          </a:r>
        </a:p>
      </dgm:t>
    </dgm:pt>
    <dgm:pt modelId="{1336F9A0-6ABA-4E0F-907B-91CF4FAE909E}" type="parTrans" cxnId="{B81831A1-2CF1-4682-9760-8EE7FF693752}">
      <dgm:prSet/>
      <dgm:spPr/>
      <dgm:t>
        <a:bodyPr/>
        <a:lstStyle/>
        <a:p>
          <a:endParaRPr lang="en-IN" b="0"/>
        </a:p>
      </dgm:t>
    </dgm:pt>
    <dgm:pt modelId="{1B03DA99-8DAC-4962-B4D1-74D11AD27506}" type="sibTrans" cxnId="{B81831A1-2CF1-4682-9760-8EE7FF693752}">
      <dgm:prSet/>
      <dgm:spPr/>
      <dgm:t>
        <a:bodyPr/>
        <a:lstStyle/>
        <a:p>
          <a:endParaRPr lang="en-IN" b="0"/>
        </a:p>
      </dgm:t>
    </dgm:pt>
    <dgm:pt modelId="{C56B6F1D-631F-4DF1-BF2F-429AB61402ED}" type="pres">
      <dgm:prSet presAssocID="{DDCDCA30-412D-4990-B193-5D3038F56FE9}" presName="composite" presStyleCnt="0">
        <dgm:presLayoutVars>
          <dgm:chMax val="1"/>
          <dgm:dir/>
          <dgm:resizeHandles val="exact"/>
        </dgm:presLayoutVars>
      </dgm:prSet>
      <dgm:spPr/>
      <dgm:t>
        <a:bodyPr/>
        <a:lstStyle/>
        <a:p>
          <a:endParaRPr lang="en-IN"/>
        </a:p>
      </dgm:t>
    </dgm:pt>
    <dgm:pt modelId="{1BCE78DE-8E69-4DEE-91B0-1E20947C957C}" type="pres">
      <dgm:prSet presAssocID="{DDCDCA30-412D-4990-B193-5D3038F56FE9}" presName="radial" presStyleCnt="0">
        <dgm:presLayoutVars>
          <dgm:animLvl val="ctr"/>
        </dgm:presLayoutVars>
      </dgm:prSet>
      <dgm:spPr/>
      <dgm:t>
        <a:bodyPr/>
        <a:lstStyle/>
        <a:p>
          <a:endParaRPr lang="en-US"/>
        </a:p>
      </dgm:t>
    </dgm:pt>
    <dgm:pt modelId="{F6D2AF64-F223-45B0-B6FC-2F3519C864CE}" type="pres">
      <dgm:prSet presAssocID="{E0C73A38-B81B-46E8-B8F5-97B404ADF55C}" presName="centerShape" presStyleLbl="vennNode1" presStyleIdx="0" presStyleCnt="9"/>
      <dgm:spPr/>
      <dgm:t>
        <a:bodyPr/>
        <a:lstStyle/>
        <a:p>
          <a:endParaRPr lang="en-IN"/>
        </a:p>
      </dgm:t>
    </dgm:pt>
    <dgm:pt modelId="{2C724CD5-A883-4A0B-939B-74E48280E9DE}" type="pres">
      <dgm:prSet presAssocID="{7ECE611C-A0D3-4845-A229-5394F7FAD63D}" presName="node" presStyleLbl="vennNode1" presStyleIdx="1" presStyleCnt="9">
        <dgm:presLayoutVars>
          <dgm:bulletEnabled val="1"/>
        </dgm:presLayoutVars>
      </dgm:prSet>
      <dgm:spPr/>
      <dgm:t>
        <a:bodyPr/>
        <a:lstStyle/>
        <a:p>
          <a:endParaRPr lang="en-IN"/>
        </a:p>
      </dgm:t>
    </dgm:pt>
    <dgm:pt modelId="{68C56F5E-FA53-432F-ABD1-632F5BCE2AB2}" type="pres">
      <dgm:prSet presAssocID="{D50D5996-10E3-4946-9886-083A9EDA8456}" presName="node" presStyleLbl="vennNode1" presStyleIdx="2" presStyleCnt="9">
        <dgm:presLayoutVars>
          <dgm:bulletEnabled val="1"/>
        </dgm:presLayoutVars>
      </dgm:prSet>
      <dgm:spPr/>
      <dgm:t>
        <a:bodyPr/>
        <a:lstStyle/>
        <a:p>
          <a:endParaRPr lang="en-IN"/>
        </a:p>
      </dgm:t>
    </dgm:pt>
    <dgm:pt modelId="{2FF59370-9608-417A-9294-962D51F532B7}" type="pres">
      <dgm:prSet presAssocID="{B3123B04-1BC4-4AFC-B4B3-0358DE88019C}" presName="node" presStyleLbl="vennNode1" presStyleIdx="3" presStyleCnt="9">
        <dgm:presLayoutVars>
          <dgm:bulletEnabled val="1"/>
        </dgm:presLayoutVars>
      </dgm:prSet>
      <dgm:spPr/>
      <dgm:t>
        <a:bodyPr/>
        <a:lstStyle/>
        <a:p>
          <a:endParaRPr lang="en-IN"/>
        </a:p>
      </dgm:t>
    </dgm:pt>
    <dgm:pt modelId="{AED29216-0EC1-4437-8115-CA691B1D7981}" type="pres">
      <dgm:prSet presAssocID="{54647F84-C79B-447B-B77A-9006062532FF}" presName="node" presStyleLbl="vennNode1" presStyleIdx="4" presStyleCnt="9">
        <dgm:presLayoutVars>
          <dgm:bulletEnabled val="1"/>
        </dgm:presLayoutVars>
      </dgm:prSet>
      <dgm:spPr/>
      <dgm:t>
        <a:bodyPr/>
        <a:lstStyle/>
        <a:p>
          <a:endParaRPr lang="en-IN"/>
        </a:p>
      </dgm:t>
    </dgm:pt>
    <dgm:pt modelId="{6F0FE19E-C208-411D-A264-41A84BABA8C9}" type="pres">
      <dgm:prSet presAssocID="{B89E3D54-DCDC-41CF-B1EF-D7595CEA1675}" presName="node" presStyleLbl="vennNode1" presStyleIdx="5" presStyleCnt="9">
        <dgm:presLayoutVars>
          <dgm:bulletEnabled val="1"/>
        </dgm:presLayoutVars>
      </dgm:prSet>
      <dgm:spPr/>
      <dgm:t>
        <a:bodyPr/>
        <a:lstStyle/>
        <a:p>
          <a:endParaRPr lang="en-IN"/>
        </a:p>
      </dgm:t>
    </dgm:pt>
    <dgm:pt modelId="{AA272936-F9B3-40CA-B7BB-08AA5F5B562A}" type="pres">
      <dgm:prSet presAssocID="{F13D8F6B-04DB-4A60-8C6A-DE60DB10A7A4}" presName="node" presStyleLbl="vennNode1" presStyleIdx="6" presStyleCnt="9">
        <dgm:presLayoutVars>
          <dgm:bulletEnabled val="1"/>
        </dgm:presLayoutVars>
      </dgm:prSet>
      <dgm:spPr/>
      <dgm:t>
        <a:bodyPr/>
        <a:lstStyle/>
        <a:p>
          <a:endParaRPr lang="en-IN"/>
        </a:p>
      </dgm:t>
    </dgm:pt>
    <dgm:pt modelId="{E1BB4D84-B716-4CF3-8D54-A8E6D4BF3955}" type="pres">
      <dgm:prSet presAssocID="{EFE771FD-2AB3-4D93-8C3B-A0D707A7B195}" presName="node" presStyleLbl="vennNode1" presStyleIdx="7" presStyleCnt="9">
        <dgm:presLayoutVars>
          <dgm:bulletEnabled val="1"/>
        </dgm:presLayoutVars>
      </dgm:prSet>
      <dgm:spPr/>
      <dgm:t>
        <a:bodyPr/>
        <a:lstStyle/>
        <a:p>
          <a:endParaRPr lang="en-IN"/>
        </a:p>
      </dgm:t>
    </dgm:pt>
    <dgm:pt modelId="{7AC9405D-2050-486C-8C37-8E9C1D1B7313}" type="pres">
      <dgm:prSet presAssocID="{E693BE9B-54B8-41E0-85FF-5490FED8BDB2}" presName="node" presStyleLbl="vennNode1" presStyleIdx="8" presStyleCnt="9">
        <dgm:presLayoutVars>
          <dgm:bulletEnabled val="1"/>
        </dgm:presLayoutVars>
      </dgm:prSet>
      <dgm:spPr/>
      <dgm:t>
        <a:bodyPr/>
        <a:lstStyle/>
        <a:p>
          <a:endParaRPr lang="en-IN"/>
        </a:p>
      </dgm:t>
    </dgm:pt>
  </dgm:ptLst>
  <dgm:cxnLst>
    <dgm:cxn modelId="{73598FD8-0840-443D-979E-E9DD1A4A93E3}" type="presOf" srcId="{B89E3D54-DCDC-41CF-B1EF-D7595CEA1675}" destId="{6F0FE19E-C208-411D-A264-41A84BABA8C9}" srcOrd="0" destOrd="0" presId="urn:microsoft.com/office/officeart/2005/8/layout/radial3"/>
    <dgm:cxn modelId="{A30E4A89-DEB0-4420-AC47-964B2363B8D7}" type="presOf" srcId="{E693BE9B-54B8-41E0-85FF-5490FED8BDB2}" destId="{7AC9405D-2050-486C-8C37-8E9C1D1B7313}" srcOrd="0" destOrd="0" presId="urn:microsoft.com/office/officeart/2005/8/layout/radial3"/>
    <dgm:cxn modelId="{3A258975-035A-4396-A021-2AC7DCCE44E5}" type="presOf" srcId="{54647F84-C79B-447B-B77A-9006062532FF}" destId="{AED29216-0EC1-4437-8115-CA691B1D7981}" srcOrd="0" destOrd="0" presId="urn:microsoft.com/office/officeart/2005/8/layout/radial3"/>
    <dgm:cxn modelId="{D4FF5D23-7C68-4879-8D06-E72769FE1F0A}" srcId="{E0C73A38-B81B-46E8-B8F5-97B404ADF55C}" destId="{D50D5996-10E3-4946-9886-083A9EDA8456}" srcOrd="1" destOrd="0" parTransId="{EEC72665-3B8B-440C-91AC-8C1514B75B38}" sibTransId="{C1D27899-8776-4019-A0A1-754568344BC3}"/>
    <dgm:cxn modelId="{B81831A1-2CF1-4682-9760-8EE7FF693752}" srcId="{E0C73A38-B81B-46E8-B8F5-97B404ADF55C}" destId="{B89E3D54-DCDC-41CF-B1EF-D7595CEA1675}" srcOrd="4" destOrd="0" parTransId="{1336F9A0-6ABA-4E0F-907B-91CF4FAE909E}" sibTransId="{1B03DA99-8DAC-4962-B4D1-74D11AD27506}"/>
    <dgm:cxn modelId="{987A79C6-5AA1-4B10-842D-26DCA9ADB51F}" type="presOf" srcId="{DDCDCA30-412D-4990-B193-5D3038F56FE9}" destId="{C56B6F1D-631F-4DF1-BF2F-429AB61402ED}" srcOrd="0" destOrd="0" presId="urn:microsoft.com/office/officeart/2005/8/layout/radial3"/>
    <dgm:cxn modelId="{70043173-C12C-4DDB-B2B4-E0B1DF0D7446}" type="presOf" srcId="{D50D5996-10E3-4946-9886-083A9EDA8456}" destId="{68C56F5E-FA53-432F-ABD1-632F5BCE2AB2}" srcOrd="0" destOrd="0" presId="urn:microsoft.com/office/officeart/2005/8/layout/radial3"/>
    <dgm:cxn modelId="{8A17E750-993D-4024-B7E1-C40F5A292188}" srcId="{E0C73A38-B81B-46E8-B8F5-97B404ADF55C}" destId="{54647F84-C79B-447B-B77A-9006062532FF}" srcOrd="3" destOrd="0" parTransId="{4F470782-2369-4102-8AFE-FDD8450E9D6E}" sibTransId="{240340BD-DD21-40A5-99E0-06C2ACCBC522}"/>
    <dgm:cxn modelId="{F78EA137-705F-4009-9BD0-1DF0B163C7C0}" srcId="{E0C73A38-B81B-46E8-B8F5-97B404ADF55C}" destId="{7ECE611C-A0D3-4845-A229-5394F7FAD63D}" srcOrd="0" destOrd="0" parTransId="{D94A8BF9-FF56-470C-933D-7B7B0623D84C}" sibTransId="{1115934C-195B-4B7F-B252-6218200F79B2}"/>
    <dgm:cxn modelId="{ED4091B6-CE34-4109-9978-82F839F5A644}" srcId="{E0C73A38-B81B-46E8-B8F5-97B404ADF55C}" destId="{F13D8F6B-04DB-4A60-8C6A-DE60DB10A7A4}" srcOrd="5" destOrd="0" parTransId="{DBE86913-CF11-42D5-A859-2E047834F6DF}" sibTransId="{B3EAD190-D7AB-4B8D-B785-DBCE1D918421}"/>
    <dgm:cxn modelId="{02268701-004C-401F-9A1D-302247ABB06E}" srcId="{E0C73A38-B81B-46E8-B8F5-97B404ADF55C}" destId="{E693BE9B-54B8-41E0-85FF-5490FED8BDB2}" srcOrd="7" destOrd="0" parTransId="{0733B29A-95B6-41DD-97E8-BC6C1A365939}" sibTransId="{33AC9A80-F58A-490D-BA3B-525EBEDA1850}"/>
    <dgm:cxn modelId="{ADA18C07-7C23-4BCF-8322-F9C620878CA0}" type="presOf" srcId="{E0C73A38-B81B-46E8-B8F5-97B404ADF55C}" destId="{F6D2AF64-F223-45B0-B6FC-2F3519C864CE}" srcOrd="0" destOrd="0" presId="urn:microsoft.com/office/officeart/2005/8/layout/radial3"/>
    <dgm:cxn modelId="{68C6DB97-17FE-4F38-86B8-87AF2046833B}" type="presOf" srcId="{7ECE611C-A0D3-4845-A229-5394F7FAD63D}" destId="{2C724CD5-A883-4A0B-939B-74E48280E9DE}" srcOrd="0" destOrd="0" presId="urn:microsoft.com/office/officeart/2005/8/layout/radial3"/>
    <dgm:cxn modelId="{76886799-D58F-434D-A94A-F68BCC966898}" srcId="{DDCDCA30-412D-4990-B193-5D3038F56FE9}" destId="{E0C73A38-B81B-46E8-B8F5-97B404ADF55C}" srcOrd="0" destOrd="0" parTransId="{48715DA3-88F7-4DF9-886A-4A014DA05A15}" sibTransId="{C1D64499-50EC-45B0-9A8C-136E8C386A7C}"/>
    <dgm:cxn modelId="{FCA49B6A-7F55-489B-ADF8-84035FAAE9E2}" type="presOf" srcId="{EFE771FD-2AB3-4D93-8C3B-A0D707A7B195}" destId="{E1BB4D84-B716-4CF3-8D54-A8E6D4BF3955}" srcOrd="0" destOrd="0" presId="urn:microsoft.com/office/officeart/2005/8/layout/radial3"/>
    <dgm:cxn modelId="{0EEC4EED-B0E4-401C-8054-59664D2A1759}" srcId="{E0C73A38-B81B-46E8-B8F5-97B404ADF55C}" destId="{B3123B04-1BC4-4AFC-B4B3-0358DE88019C}" srcOrd="2" destOrd="0" parTransId="{16038D7A-5BD2-4909-A4F8-827CF6CBB1A6}" sibTransId="{E45F5BE1-5BF9-4507-AC50-87746071106F}"/>
    <dgm:cxn modelId="{D24ACB4F-39C6-483D-B790-94E1DE79C3C2}" type="presOf" srcId="{F13D8F6B-04DB-4A60-8C6A-DE60DB10A7A4}" destId="{AA272936-F9B3-40CA-B7BB-08AA5F5B562A}" srcOrd="0" destOrd="0" presId="urn:microsoft.com/office/officeart/2005/8/layout/radial3"/>
    <dgm:cxn modelId="{40D23DF0-1FFF-4162-ACF8-0661906FAF3B}" type="presOf" srcId="{B3123B04-1BC4-4AFC-B4B3-0358DE88019C}" destId="{2FF59370-9608-417A-9294-962D51F532B7}" srcOrd="0" destOrd="0" presId="urn:microsoft.com/office/officeart/2005/8/layout/radial3"/>
    <dgm:cxn modelId="{82EB483E-B791-4A66-9DD7-6CE223FDB61F}" srcId="{E0C73A38-B81B-46E8-B8F5-97B404ADF55C}" destId="{EFE771FD-2AB3-4D93-8C3B-A0D707A7B195}" srcOrd="6" destOrd="0" parTransId="{B30E7B8E-BE67-4FB4-B1E1-92FA416AE78B}" sibTransId="{19D061DB-515E-4761-B8CE-B6B29ABEA3C7}"/>
    <dgm:cxn modelId="{0349342F-B8D4-447D-98FC-056F93820A16}" type="presParOf" srcId="{C56B6F1D-631F-4DF1-BF2F-429AB61402ED}" destId="{1BCE78DE-8E69-4DEE-91B0-1E20947C957C}" srcOrd="0" destOrd="0" presId="urn:microsoft.com/office/officeart/2005/8/layout/radial3"/>
    <dgm:cxn modelId="{1B38E5E6-1389-4817-B417-B4F37EE0B674}" type="presParOf" srcId="{1BCE78DE-8E69-4DEE-91B0-1E20947C957C}" destId="{F6D2AF64-F223-45B0-B6FC-2F3519C864CE}" srcOrd="0" destOrd="0" presId="urn:microsoft.com/office/officeart/2005/8/layout/radial3"/>
    <dgm:cxn modelId="{EBD1F653-CCD6-403E-941F-5A2451BA30DC}" type="presParOf" srcId="{1BCE78DE-8E69-4DEE-91B0-1E20947C957C}" destId="{2C724CD5-A883-4A0B-939B-74E48280E9DE}" srcOrd="1" destOrd="0" presId="urn:microsoft.com/office/officeart/2005/8/layout/radial3"/>
    <dgm:cxn modelId="{1BFF9AF3-E724-4BDE-92B9-DFD2D51FE7DB}" type="presParOf" srcId="{1BCE78DE-8E69-4DEE-91B0-1E20947C957C}" destId="{68C56F5E-FA53-432F-ABD1-632F5BCE2AB2}" srcOrd="2" destOrd="0" presId="urn:microsoft.com/office/officeart/2005/8/layout/radial3"/>
    <dgm:cxn modelId="{E25ECF69-B4EB-4EB2-870A-CD72324A8F0C}" type="presParOf" srcId="{1BCE78DE-8E69-4DEE-91B0-1E20947C957C}" destId="{2FF59370-9608-417A-9294-962D51F532B7}" srcOrd="3" destOrd="0" presId="urn:microsoft.com/office/officeart/2005/8/layout/radial3"/>
    <dgm:cxn modelId="{FE08DB0F-0970-4244-8136-49F8418138F5}" type="presParOf" srcId="{1BCE78DE-8E69-4DEE-91B0-1E20947C957C}" destId="{AED29216-0EC1-4437-8115-CA691B1D7981}" srcOrd="4" destOrd="0" presId="urn:microsoft.com/office/officeart/2005/8/layout/radial3"/>
    <dgm:cxn modelId="{B57DB8B0-3EE7-4C04-A57B-0E09923C9C9B}" type="presParOf" srcId="{1BCE78DE-8E69-4DEE-91B0-1E20947C957C}" destId="{6F0FE19E-C208-411D-A264-41A84BABA8C9}" srcOrd="5" destOrd="0" presId="urn:microsoft.com/office/officeart/2005/8/layout/radial3"/>
    <dgm:cxn modelId="{FFF93235-8847-40FD-9E68-C0CA27A4028B}" type="presParOf" srcId="{1BCE78DE-8E69-4DEE-91B0-1E20947C957C}" destId="{AA272936-F9B3-40CA-B7BB-08AA5F5B562A}" srcOrd="6" destOrd="0" presId="urn:microsoft.com/office/officeart/2005/8/layout/radial3"/>
    <dgm:cxn modelId="{91F5E1A4-0251-4216-9338-32021E1D83F7}" type="presParOf" srcId="{1BCE78DE-8E69-4DEE-91B0-1E20947C957C}" destId="{E1BB4D84-B716-4CF3-8D54-A8E6D4BF3955}" srcOrd="7" destOrd="0" presId="urn:microsoft.com/office/officeart/2005/8/layout/radial3"/>
    <dgm:cxn modelId="{F1717451-E2F0-49A8-86ED-5B2E8B93FD0A}" type="presParOf" srcId="{1BCE78DE-8E69-4DEE-91B0-1E20947C957C}" destId="{7AC9405D-2050-486C-8C37-8E9C1D1B7313}" srcOrd="8"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8CFE41-5C76-40D7-BFAF-E6A9DC8B24A7}" type="doc">
      <dgm:prSet loTypeId="urn:microsoft.com/office/officeart/2005/8/layout/vList2" loCatId="list" qsTypeId="urn:microsoft.com/office/officeart/2005/8/quickstyle/simple1" qsCatId="simple" csTypeId="urn:microsoft.com/office/officeart/2005/8/colors/accent1_2" csCatId="accent1" phldr="1"/>
      <dgm:spPr/>
    </dgm:pt>
    <dgm:pt modelId="{65779149-E9D3-460D-8F1D-C759D8AC7889}">
      <dgm:prSet phldrT="[Text]"/>
      <dgm:spPr/>
      <dgm:t>
        <a:bodyPr/>
        <a:lstStyle/>
        <a:p>
          <a:r>
            <a:rPr lang="en-US" dirty="0" smtClean="0">
              <a:solidFill>
                <a:schemeClr val="tx2"/>
              </a:solidFill>
            </a:rPr>
            <a:t>Robot Assisted production</a:t>
          </a:r>
        </a:p>
      </dgm:t>
    </dgm:pt>
    <dgm:pt modelId="{68D4584D-1FB9-4191-BBDA-F9A82D71F860}" type="parTrans" cxnId="{F6212B73-0F9E-4C40-8C7D-890D640E33D0}">
      <dgm:prSet/>
      <dgm:spPr/>
      <dgm:t>
        <a:bodyPr/>
        <a:lstStyle/>
        <a:p>
          <a:endParaRPr lang="en-IN">
            <a:solidFill>
              <a:schemeClr val="tx2"/>
            </a:solidFill>
          </a:endParaRPr>
        </a:p>
      </dgm:t>
    </dgm:pt>
    <dgm:pt modelId="{0D90E09D-AA6A-4CAB-91C3-5FC988B1CC88}" type="sibTrans" cxnId="{F6212B73-0F9E-4C40-8C7D-890D640E33D0}">
      <dgm:prSet/>
      <dgm:spPr/>
      <dgm:t>
        <a:bodyPr/>
        <a:lstStyle/>
        <a:p>
          <a:endParaRPr lang="en-IN">
            <a:solidFill>
              <a:schemeClr val="tx2"/>
            </a:solidFill>
          </a:endParaRPr>
        </a:p>
      </dgm:t>
    </dgm:pt>
    <dgm:pt modelId="{762D7AF3-C5C1-4E89-9841-D40B43308985}">
      <dgm:prSet phldrT="[Text]"/>
      <dgm:spPr/>
      <dgm:t>
        <a:bodyPr/>
        <a:lstStyle/>
        <a:p>
          <a:r>
            <a:rPr lang="en-US" dirty="0" smtClean="0">
              <a:solidFill>
                <a:schemeClr val="tx2"/>
              </a:solidFill>
            </a:rPr>
            <a:t>Additive manufacturing of complex parts</a:t>
          </a:r>
          <a:endParaRPr lang="en-IN" dirty="0">
            <a:solidFill>
              <a:schemeClr val="tx2"/>
            </a:solidFill>
          </a:endParaRPr>
        </a:p>
      </dgm:t>
    </dgm:pt>
    <dgm:pt modelId="{2192EF0E-493F-4EAD-A70A-4202327D2E3E}" type="parTrans" cxnId="{830A30AA-144E-453C-A988-04FC9EC36032}">
      <dgm:prSet/>
      <dgm:spPr/>
      <dgm:t>
        <a:bodyPr/>
        <a:lstStyle/>
        <a:p>
          <a:endParaRPr lang="en-IN">
            <a:solidFill>
              <a:schemeClr val="tx2"/>
            </a:solidFill>
          </a:endParaRPr>
        </a:p>
      </dgm:t>
    </dgm:pt>
    <dgm:pt modelId="{EEFDF646-E33E-407E-9AF1-8A9359F3B637}" type="sibTrans" cxnId="{830A30AA-144E-453C-A988-04FC9EC36032}">
      <dgm:prSet/>
      <dgm:spPr/>
      <dgm:t>
        <a:bodyPr/>
        <a:lstStyle/>
        <a:p>
          <a:endParaRPr lang="en-IN">
            <a:solidFill>
              <a:schemeClr val="tx2"/>
            </a:solidFill>
          </a:endParaRPr>
        </a:p>
      </dgm:t>
    </dgm:pt>
    <dgm:pt modelId="{0BFC6705-29F0-4480-90A6-88173B41B150}">
      <dgm:prSet phldrT="[Text]"/>
      <dgm:spPr/>
      <dgm:t>
        <a:bodyPr/>
        <a:lstStyle/>
        <a:p>
          <a:r>
            <a:rPr lang="en-US" dirty="0" smtClean="0">
              <a:solidFill>
                <a:schemeClr val="tx2"/>
              </a:solidFill>
            </a:rPr>
            <a:t>Machines as a service</a:t>
          </a:r>
        </a:p>
      </dgm:t>
    </dgm:pt>
    <dgm:pt modelId="{F4020AD3-CD6D-4ECA-BDD7-3092D84FE2F8}" type="parTrans" cxnId="{5088E265-217A-470B-A054-7251A6CDE7DB}">
      <dgm:prSet/>
      <dgm:spPr/>
      <dgm:t>
        <a:bodyPr/>
        <a:lstStyle/>
        <a:p>
          <a:endParaRPr lang="en-IN">
            <a:solidFill>
              <a:schemeClr val="tx2"/>
            </a:solidFill>
          </a:endParaRPr>
        </a:p>
      </dgm:t>
    </dgm:pt>
    <dgm:pt modelId="{3A8E4876-0D42-4457-86FA-786075E877FC}" type="sibTrans" cxnId="{5088E265-217A-470B-A054-7251A6CDE7DB}">
      <dgm:prSet/>
      <dgm:spPr/>
      <dgm:t>
        <a:bodyPr/>
        <a:lstStyle/>
        <a:p>
          <a:endParaRPr lang="en-IN">
            <a:solidFill>
              <a:schemeClr val="tx2"/>
            </a:solidFill>
          </a:endParaRPr>
        </a:p>
      </dgm:t>
    </dgm:pt>
    <dgm:pt modelId="{39494E0B-E072-42A1-9676-06C9B43D7F9B}">
      <dgm:prSet phldrT="[Text]"/>
      <dgm:spPr/>
      <dgm:t>
        <a:bodyPr/>
        <a:lstStyle/>
        <a:p>
          <a:r>
            <a:rPr lang="en-US" dirty="0" smtClean="0">
              <a:solidFill>
                <a:schemeClr val="tx2"/>
              </a:solidFill>
            </a:rPr>
            <a:t>Big data drive quality control</a:t>
          </a:r>
        </a:p>
      </dgm:t>
    </dgm:pt>
    <dgm:pt modelId="{2F9A31BB-4CD3-49D2-AA5F-B3231DE2D84C}" type="parTrans" cxnId="{A79D6BED-4D26-4CF1-879F-48DA6C9A6A58}">
      <dgm:prSet/>
      <dgm:spPr/>
      <dgm:t>
        <a:bodyPr/>
        <a:lstStyle/>
        <a:p>
          <a:endParaRPr lang="en-IN">
            <a:solidFill>
              <a:schemeClr val="tx2"/>
            </a:solidFill>
          </a:endParaRPr>
        </a:p>
      </dgm:t>
    </dgm:pt>
    <dgm:pt modelId="{A47E43DB-1A32-4406-8234-07914C6136BA}" type="sibTrans" cxnId="{A79D6BED-4D26-4CF1-879F-48DA6C9A6A58}">
      <dgm:prSet/>
      <dgm:spPr/>
      <dgm:t>
        <a:bodyPr/>
        <a:lstStyle/>
        <a:p>
          <a:endParaRPr lang="en-IN">
            <a:solidFill>
              <a:schemeClr val="tx2"/>
            </a:solidFill>
          </a:endParaRPr>
        </a:p>
      </dgm:t>
    </dgm:pt>
    <dgm:pt modelId="{F8ED1237-CBD0-45B2-9AFA-2A8A4325D66A}">
      <dgm:prSet phldrT="[Text]"/>
      <dgm:spPr/>
      <dgm:t>
        <a:bodyPr/>
        <a:lstStyle/>
        <a:p>
          <a:r>
            <a:rPr lang="en-US" dirty="0" smtClean="0">
              <a:solidFill>
                <a:schemeClr val="tx2"/>
              </a:solidFill>
            </a:rPr>
            <a:t>Production line simulation</a:t>
          </a:r>
        </a:p>
      </dgm:t>
    </dgm:pt>
    <dgm:pt modelId="{10494DAB-CDA1-4440-BDC3-FD0B00ECC317}" type="parTrans" cxnId="{CF2FC9AF-B262-48A8-B9DE-3E7896E26F24}">
      <dgm:prSet/>
      <dgm:spPr/>
      <dgm:t>
        <a:bodyPr/>
        <a:lstStyle/>
        <a:p>
          <a:endParaRPr lang="en-IN">
            <a:solidFill>
              <a:schemeClr val="tx2"/>
            </a:solidFill>
          </a:endParaRPr>
        </a:p>
      </dgm:t>
    </dgm:pt>
    <dgm:pt modelId="{0F01FE19-C806-45CA-9232-CD72D0E6597D}" type="sibTrans" cxnId="{CF2FC9AF-B262-48A8-B9DE-3E7896E26F24}">
      <dgm:prSet/>
      <dgm:spPr/>
      <dgm:t>
        <a:bodyPr/>
        <a:lstStyle/>
        <a:p>
          <a:endParaRPr lang="en-IN">
            <a:solidFill>
              <a:schemeClr val="tx2"/>
            </a:solidFill>
          </a:endParaRPr>
        </a:p>
      </dgm:t>
    </dgm:pt>
    <dgm:pt modelId="{45241621-E5B0-4D04-AE90-6AAA48558B79}">
      <dgm:prSet phldrT="[Text]"/>
      <dgm:spPr/>
      <dgm:t>
        <a:bodyPr/>
        <a:lstStyle/>
        <a:p>
          <a:r>
            <a:rPr lang="en-US" dirty="0" smtClean="0">
              <a:solidFill>
                <a:schemeClr val="tx2"/>
              </a:solidFill>
            </a:rPr>
            <a:t>Predictive Maintenance</a:t>
          </a:r>
          <a:endParaRPr lang="en-IN" dirty="0">
            <a:solidFill>
              <a:schemeClr val="tx2"/>
            </a:solidFill>
          </a:endParaRPr>
        </a:p>
      </dgm:t>
    </dgm:pt>
    <dgm:pt modelId="{01027C73-9BAD-4774-93D1-B35F52023E92}" type="parTrans" cxnId="{8D2B285B-E029-4225-998A-46534640C3C6}">
      <dgm:prSet/>
      <dgm:spPr/>
      <dgm:t>
        <a:bodyPr/>
        <a:lstStyle/>
        <a:p>
          <a:endParaRPr lang="en-IN"/>
        </a:p>
      </dgm:t>
    </dgm:pt>
    <dgm:pt modelId="{84E1465E-FC6F-4CBC-9468-1D360587E2BB}" type="sibTrans" cxnId="{8D2B285B-E029-4225-998A-46534640C3C6}">
      <dgm:prSet/>
      <dgm:spPr/>
      <dgm:t>
        <a:bodyPr/>
        <a:lstStyle/>
        <a:p>
          <a:endParaRPr lang="en-IN"/>
        </a:p>
      </dgm:t>
    </dgm:pt>
    <dgm:pt modelId="{9338B1CC-EAFE-4DD1-85C1-AAB9B1B5D64A}">
      <dgm:prSet phldrT="[Text]"/>
      <dgm:spPr/>
      <dgm:t>
        <a:bodyPr/>
        <a:lstStyle/>
        <a:p>
          <a:r>
            <a:rPr lang="en-US" dirty="0" smtClean="0">
              <a:solidFill>
                <a:schemeClr val="tx2"/>
              </a:solidFill>
            </a:rPr>
            <a:t>Smart supply network</a:t>
          </a:r>
        </a:p>
      </dgm:t>
    </dgm:pt>
    <dgm:pt modelId="{B9E05953-9AC5-4669-9A3E-38A4E48D618D}" type="parTrans" cxnId="{61E27476-C741-481B-B86A-17D1ABDE23E7}">
      <dgm:prSet/>
      <dgm:spPr/>
      <dgm:t>
        <a:bodyPr/>
        <a:lstStyle/>
        <a:p>
          <a:endParaRPr lang="en-IN"/>
        </a:p>
      </dgm:t>
    </dgm:pt>
    <dgm:pt modelId="{9156B1A6-06B9-489D-A54A-EE8FDE4AB556}" type="sibTrans" cxnId="{61E27476-C741-481B-B86A-17D1ABDE23E7}">
      <dgm:prSet/>
      <dgm:spPr/>
      <dgm:t>
        <a:bodyPr/>
        <a:lstStyle/>
        <a:p>
          <a:endParaRPr lang="en-IN"/>
        </a:p>
      </dgm:t>
    </dgm:pt>
    <dgm:pt modelId="{A44E2FDD-6F8F-4D6E-A03E-9E3CFD5F4DBD}" type="pres">
      <dgm:prSet presAssocID="{198CFE41-5C76-40D7-BFAF-E6A9DC8B24A7}" presName="linear" presStyleCnt="0">
        <dgm:presLayoutVars>
          <dgm:animLvl val="lvl"/>
          <dgm:resizeHandles val="exact"/>
        </dgm:presLayoutVars>
      </dgm:prSet>
      <dgm:spPr/>
    </dgm:pt>
    <dgm:pt modelId="{E5BFD036-7951-43EF-B72A-8F7665A8AE8C}" type="pres">
      <dgm:prSet presAssocID="{65779149-E9D3-460D-8F1D-C759D8AC7889}" presName="parentText" presStyleLbl="node1" presStyleIdx="0" presStyleCnt="7">
        <dgm:presLayoutVars>
          <dgm:chMax val="0"/>
          <dgm:bulletEnabled val="1"/>
        </dgm:presLayoutVars>
      </dgm:prSet>
      <dgm:spPr/>
      <dgm:t>
        <a:bodyPr/>
        <a:lstStyle/>
        <a:p>
          <a:endParaRPr lang="en-IN"/>
        </a:p>
      </dgm:t>
    </dgm:pt>
    <dgm:pt modelId="{D3EEBCFF-9B6F-4F2E-A892-7B3DC55A1CE9}" type="pres">
      <dgm:prSet presAssocID="{0D90E09D-AA6A-4CAB-91C3-5FC988B1CC88}" presName="spacer" presStyleCnt="0"/>
      <dgm:spPr/>
    </dgm:pt>
    <dgm:pt modelId="{11228330-9D4F-43F5-A485-13035B3FB188}" type="pres">
      <dgm:prSet presAssocID="{45241621-E5B0-4D04-AE90-6AAA48558B79}" presName="parentText" presStyleLbl="node1" presStyleIdx="1" presStyleCnt="7">
        <dgm:presLayoutVars>
          <dgm:chMax val="0"/>
          <dgm:bulletEnabled val="1"/>
        </dgm:presLayoutVars>
      </dgm:prSet>
      <dgm:spPr/>
      <dgm:t>
        <a:bodyPr/>
        <a:lstStyle/>
        <a:p>
          <a:endParaRPr lang="en-IN"/>
        </a:p>
      </dgm:t>
    </dgm:pt>
    <dgm:pt modelId="{958AB4C7-DA70-4198-BA01-993A1A3EB653}" type="pres">
      <dgm:prSet presAssocID="{84E1465E-FC6F-4CBC-9468-1D360587E2BB}" presName="spacer" presStyleCnt="0"/>
      <dgm:spPr/>
    </dgm:pt>
    <dgm:pt modelId="{696519DD-D267-4CAC-8C22-4D1B0246B0E6}" type="pres">
      <dgm:prSet presAssocID="{762D7AF3-C5C1-4E89-9841-D40B43308985}" presName="parentText" presStyleLbl="node1" presStyleIdx="2" presStyleCnt="7">
        <dgm:presLayoutVars>
          <dgm:chMax val="0"/>
          <dgm:bulletEnabled val="1"/>
        </dgm:presLayoutVars>
      </dgm:prSet>
      <dgm:spPr/>
      <dgm:t>
        <a:bodyPr/>
        <a:lstStyle/>
        <a:p>
          <a:endParaRPr lang="en-IN"/>
        </a:p>
      </dgm:t>
    </dgm:pt>
    <dgm:pt modelId="{7A7C80F6-933B-44AF-9AD7-8AAAF16FF17A}" type="pres">
      <dgm:prSet presAssocID="{EEFDF646-E33E-407E-9AF1-8A9359F3B637}" presName="spacer" presStyleCnt="0"/>
      <dgm:spPr/>
    </dgm:pt>
    <dgm:pt modelId="{42FF8BC5-B3A1-41E4-B62E-531D71E500D3}" type="pres">
      <dgm:prSet presAssocID="{0BFC6705-29F0-4480-90A6-88173B41B150}" presName="parentText" presStyleLbl="node1" presStyleIdx="3" presStyleCnt="7">
        <dgm:presLayoutVars>
          <dgm:chMax val="0"/>
          <dgm:bulletEnabled val="1"/>
        </dgm:presLayoutVars>
      </dgm:prSet>
      <dgm:spPr/>
      <dgm:t>
        <a:bodyPr/>
        <a:lstStyle/>
        <a:p>
          <a:endParaRPr lang="en-IN"/>
        </a:p>
      </dgm:t>
    </dgm:pt>
    <dgm:pt modelId="{342B2258-F897-4DED-B6A2-982FDDCD93CE}" type="pres">
      <dgm:prSet presAssocID="{3A8E4876-0D42-4457-86FA-786075E877FC}" presName="spacer" presStyleCnt="0"/>
      <dgm:spPr/>
    </dgm:pt>
    <dgm:pt modelId="{40E71EED-F49A-456A-8C29-07CE7CF24302}" type="pres">
      <dgm:prSet presAssocID="{39494E0B-E072-42A1-9676-06C9B43D7F9B}" presName="parentText" presStyleLbl="node1" presStyleIdx="4" presStyleCnt="7">
        <dgm:presLayoutVars>
          <dgm:chMax val="0"/>
          <dgm:bulletEnabled val="1"/>
        </dgm:presLayoutVars>
      </dgm:prSet>
      <dgm:spPr/>
      <dgm:t>
        <a:bodyPr/>
        <a:lstStyle/>
        <a:p>
          <a:endParaRPr lang="en-IN"/>
        </a:p>
      </dgm:t>
    </dgm:pt>
    <dgm:pt modelId="{CC7CB18A-F60A-4685-9717-402ACAAB3D43}" type="pres">
      <dgm:prSet presAssocID="{A47E43DB-1A32-4406-8234-07914C6136BA}" presName="spacer" presStyleCnt="0"/>
      <dgm:spPr/>
    </dgm:pt>
    <dgm:pt modelId="{1F029CD0-4F9D-48F3-B186-0F9EE0933334}" type="pres">
      <dgm:prSet presAssocID="{F8ED1237-CBD0-45B2-9AFA-2A8A4325D66A}" presName="parentText" presStyleLbl="node1" presStyleIdx="5" presStyleCnt="7">
        <dgm:presLayoutVars>
          <dgm:chMax val="0"/>
          <dgm:bulletEnabled val="1"/>
        </dgm:presLayoutVars>
      </dgm:prSet>
      <dgm:spPr/>
      <dgm:t>
        <a:bodyPr/>
        <a:lstStyle/>
        <a:p>
          <a:endParaRPr lang="en-IN"/>
        </a:p>
      </dgm:t>
    </dgm:pt>
    <dgm:pt modelId="{923B4C74-56F4-4840-90FE-BEF16DD075A3}" type="pres">
      <dgm:prSet presAssocID="{0F01FE19-C806-45CA-9232-CD72D0E6597D}" presName="spacer" presStyleCnt="0"/>
      <dgm:spPr/>
    </dgm:pt>
    <dgm:pt modelId="{92ACF1E2-0064-42B1-9C43-0E82E3512B70}" type="pres">
      <dgm:prSet presAssocID="{9338B1CC-EAFE-4DD1-85C1-AAB9B1B5D64A}" presName="parentText" presStyleLbl="node1" presStyleIdx="6" presStyleCnt="7">
        <dgm:presLayoutVars>
          <dgm:chMax val="0"/>
          <dgm:bulletEnabled val="1"/>
        </dgm:presLayoutVars>
      </dgm:prSet>
      <dgm:spPr/>
      <dgm:t>
        <a:bodyPr/>
        <a:lstStyle/>
        <a:p>
          <a:endParaRPr lang="en-IN"/>
        </a:p>
      </dgm:t>
    </dgm:pt>
  </dgm:ptLst>
  <dgm:cxnLst>
    <dgm:cxn modelId="{1DE4268F-F54D-464A-A2EE-CFA36E0E2FD3}" type="presOf" srcId="{65779149-E9D3-460D-8F1D-C759D8AC7889}" destId="{E5BFD036-7951-43EF-B72A-8F7665A8AE8C}" srcOrd="0" destOrd="0" presId="urn:microsoft.com/office/officeart/2005/8/layout/vList2"/>
    <dgm:cxn modelId="{E16F9E04-0918-481D-A75E-B5EB106BC91F}" type="presOf" srcId="{9338B1CC-EAFE-4DD1-85C1-AAB9B1B5D64A}" destId="{92ACF1E2-0064-42B1-9C43-0E82E3512B70}" srcOrd="0" destOrd="0" presId="urn:microsoft.com/office/officeart/2005/8/layout/vList2"/>
    <dgm:cxn modelId="{9B3EBA82-08CE-4804-9ACD-F0DFDFC52653}" type="presOf" srcId="{F8ED1237-CBD0-45B2-9AFA-2A8A4325D66A}" destId="{1F029CD0-4F9D-48F3-B186-0F9EE0933334}" srcOrd="0" destOrd="0" presId="urn:microsoft.com/office/officeart/2005/8/layout/vList2"/>
    <dgm:cxn modelId="{61E27476-C741-481B-B86A-17D1ABDE23E7}" srcId="{198CFE41-5C76-40D7-BFAF-E6A9DC8B24A7}" destId="{9338B1CC-EAFE-4DD1-85C1-AAB9B1B5D64A}" srcOrd="6" destOrd="0" parTransId="{B9E05953-9AC5-4669-9A3E-38A4E48D618D}" sibTransId="{9156B1A6-06B9-489D-A54A-EE8FDE4AB556}"/>
    <dgm:cxn modelId="{830A30AA-144E-453C-A988-04FC9EC36032}" srcId="{198CFE41-5C76-40D7-BFAF-E6A9DC8B24A7}" destId="{762D7AF3-C5C1-4E89-9841-D40B43308985}" srcOrd="2" destOrd="0" parTransId="{2192EF0E-493F-4EAD-A70A-4202327D2E3E}" sibTransId="{EEFDF646-E33E-407E-9AF1-8A9359F3B637}"/>
    <dgm:cxn modelId="{CB293015-4164-4656-80F6-20BEC0F76EF2}" type="presOf" srcId="{45241621-E5B0-4D04-AE90-6AAA48558B79}" destId="{11228330-9D4F-43F5-A485-13035B3FB188}" srcOrd="0" destOrd="0" presId="urn:microsoft.com/office/officeart/2005/8/layout/vList2"/>
    <dgm:cxn modelId="{F6F610E5-C957-4D03-8D66-2231F8D9B14B}" type="presOf" srcId="{198CFE41-5C76-40D7-BFAF-E6A9DC8B24A7}" destId="{A44E2FDD-6F8F-4D6E-A03E-9E3CFD5F4DBD}" srcOrd="0" destOrd="0" presId="urn:microsoft.com/office/officeart/2005/8/layout/vList2"/>
    <dgm:cxn modelId="{5088E265-217A-470B-A054-7251A6CDE7DB}" srcId="{198CFE41-5C76-40D7-BFAF-E6A9DC8B24A7}" destId="{0BFC6705-29F0-4480-90A6-88173B41B150}" srcOrd="3" destOrd="0" parTransId="{F4020AD3-CD6D-4ECA-BDD7-3092D84FE2F8}" sibTransId="{3A8E4876-0D42-4457-86FA-786075E877FC}"/>
    <dgm:cxn modelId="{3FCE547D-AD36-47F9-9253-A0236775754E}" type="presOf" srcId="{762D7AF3-C5C1-4E89-9841-D40B43308985}" destId="{696519DD-D267-4CAC-8C22-4D1B0246B0E6}" srcOrd="0" destOrd="0" presId="urn:microsoft.com/office/officeart/2005/8/layout/vList2"/>
    <dgm:cxn modelId="{962A137C-5176-4E53-8808-7AED6EEEA46C}" type="presOf" srcId="{39494E0B-E072-42A1-9676-06C9B43D7F9B}" destId="{40E71EED-F49A-456A-8C29-07CE7CF24302}" srcOrd="0" destOrd="0" presId="urn:microsoft.com/office/officeart/2005/8/layout/vList2"/>
    <dgm:cxn modelId="{511D6D99-93A6-47EF-8633-76EFB2DB221C}" type="presOf" srcId="{0BFC6705-29F0-4480-90A6-88173B41B150}" destId="{42FF8BC5-B3A1-41E4-B62E-531D71E500D3}" srcOrd="0" destOrd="0" presId="urn:microsoft.com/office/officeart/2005/8/layout/vList2"/>
    <dgm:cxn modelId="{CF2FC9AF-B262-48A8-B9DE-3E7896E26F24}" srcId="{198CFE41-5C76-40D7-BFAF-E6A9DC8B24A7}" destId="{F8ED1237-CBD0-45B2-9AFA-2A8A4325D66A}" srcOrd="5" destOrd="0" parTransId="{10494DAB-CDA1-4440-BDC3-FD0B00ECC317}" sibTransId="{0F01FE19-C806-45CA-9232-CD72D0E6597D}"/>
    <dgm:cxn modelId="{F6212B73-0F9E-4C40-8C7D-890D640E33D0}" srcId="{198CFE41-5C76-40D7-BFAF-E6A9DC8B24A7}" destId="{65779149-E9D3-460D-8F1D-C759D8AC7889}" srcOrd="0" destOrd="0" parTransId="{68D4584D-1FB9-4191-BBDA-F9A82D71F860}" sibTransId="{0D90E09D-AA6A-4CAB-91C3-5FC988B1CC88}"/>
    <dgm:cxn modelId="{8D2B285B-E029-4225-998A-46534640C3C6}" srcId="{198CFE41-5C76-40D7-BFAF-E6A9DC8B24A7}" destId="{45241621-E5B0-4D04-AE90-6AAA48558B79}" srcOrd="1" destOrd="0" parTransId="{01027C73-9BAD-4774-93D1-B35F52023E92}" sibTransId="{84E1465E-FC6F-4CBC-9468-1D360587E2BB}"/>
    <dgm:cxn modelId="{A79D6BED-4D26-4CF1-879F-48DA6C9A6A58}" srcId="{198CFE41-5C76-40D7-BFAF-E6A9DC8B24A7}" destId="{39494E0B-E072-42A1-9676-06C9B43D7F9B}" srcOrd="4" destOrd="0" parTransId="{2F9A31BB-4CD3-49D2-AA5F-B3231DE2D84C}" sibTransId="{A47E43DB-1A32-4406-8234-07914C6136BA}"/>
    <dgm:cxn modelId="{2678B90D-F593-439B-84C2-0935AB579872}" type="presParOf" srcId="{A44E2FDD-6F8F-4D6E-A03E-9E3CFD5F4DBD}" destId="{E5BFD036-7951-43EF-B72A-8F7665A8AE8C}" srcOrd="0" destOrd="0" presId="urn:microsoft.com/office/officeart/2005/8/layout/vList2"/>
    <dgm:cxn modelId="{F1DA24ED-D9AA-40E2-BE04-A1F170751F1C}" type="presParOf" srcId="{A44E2FDD-6F8F-4D6E-A03E-9E3CFD5F4DBD}" destId="{D3EEBCFF-9B6F-4F2E-A892-7B3DC55A1CE9}" srcOrd="1" destOrd="0" presId="urn:microsoft.com/office/officeart/2005/8/layout/vList2"/>
    <dgm:cxn modelId="{2C8B3626-52CA-42C6-99E9-B0B90ADD4B52}" type="presParOf" srcId="{A44E2FDD-6F8F-4D6E-A03E-9E3CFD5F4DBD}" destId="{11228330-9D4F-43F5-A485-13035B3FB188}" srcOrd="2" destOrd="0" presId="urn:microsoft.com/office/officeart/2005/8/layout/vList2"/>
    <dgm:cxn modelId="{F032E462-658C-4FAB-8820-D6F97EBB0495}" type="presParOf" srcId="{A44E2FDD-6F8F-4D6E-A03E-9E3CFD5F4DBD}" destId="{958AB4C7-DA70-4198-BA01-993A1A3EB653}" srcOrd="3" destOrd="0" presId="urn:microsoft.com/office/officeart/2005/8/layout/vList2"/>
    <dgm:cxn modelId="{D443D69A-823B-4282-AD8C-97D85F1553CD}" type="presParOf" srcId="{A44E2FDD-6F8F-4D6E-A03E-9E3CFD5F4DBD}" destId="{696519DD-D267-4CAC-8C22-4D1B0246B0E6}" srcOrd="4" destOrd="0" presId="urn:microsoft.com/office/officeart/2005/8/layout/vList2"/>
    <dgm:cxn modelId="{F4B89937-2F86-41BE-8504-DD18F5745415}" type="presParOf" srcId="{A44E2FDD-6F8F-4D6E-A03E-9E3CFD5F4DBD}" destId="{7A7C80F6-933B-44AF-9AD7-8AAAF16FF17A}" srcOrd="5" destOrd="0" presId="urn:microsoft.com/office/officeart/2005/8/layout/vList2"/>
    <dgm:cxn modelId="{08B93196-1F6C-494B-99EC-352629918FD1}" type="presParOf" srcId="{A44E2FDD-6F8F-4D6E-A03E-9E3CFD5F4DBD}" destId="{42FF8BC5-B3A1-41E4-B62E-531D71E500D3}" srcOrd="6" destOrd="0" presId="urn:microsoft.com/office/officeart/2005/8/layout/vList2"/>
    <dgm:cxn modelId="{7FFD08B2-B4D8-4DBF-A6EE-27E48CEC77D2}" type="presParOf" srcId="{A44E2FDD-6F8F-4D6E-A03E-9E3CFD5F4DBD}" destId="{342B2258-F897-4DED-B6A2-982FDDCD93CE}" srcOrd="7" destOrd="0" presId="urn:microsoft.com/office/officeart/2005/8/layout/vList2"/>
    <dgm:cxn modelId="{4CA00A1C-ADD0-4B88-8974-79CD9737F104}" type="presParOf" srcId="{A44E2FDD-6F8F-4D6E-A03E-9E3CFD5F4DBD}" destId="{40E71EED-F49A-456A-8C29-07CE7CF24302}" srcOrd="8" destOrd="0" presId="urn:microsoft.com/office/officeart/2005/8/layout/vList2"/>
    <dgm:cxn modelId="{B8E22E0D-CC63-4FB2-A31F-B1704DE4D6B9}" type="presParOf" srcId="{A44E2FDD-6F8F-4D6E-A03E-9E3CFD5F4DBD}" destId="{CC7CB18A-F60A-4685-9717-402ACAAB3D43}" srcOrd="9" destOrd="0" presId="urn:microsoft.com/office/officeart/2005/8/layout/vList2"/>
    <dgm:cxn modelId="{72A42DC1-CE18-48FE-B2C9-16DFB73EECB2}" type="presParOf" srcId="{A44E2FDD-6F8F-4D6E-A03E-9E3CFD5F4DBD}" destId="{1F029CD0-4F9D-48F3-B186-0F9EE0933334}" srcOrd="10" destOrd="0" presId="urn:microsoft.com/office/officeart/2005/8/layout/vList2"/>
    <dgm:cxn modelId="{8C72AB17-11F7-4672-86BB-AB216033397B}" type="presParOf" srcId="{A44E2FDD-6F8F-4D6E-A03E-9E3CFD5F4DBD}" destId="{923B4C74-56F4-4840-90FE-BEF16DD075A3}" srcOrd="11" destOrd="0" presId="urn:microsoft.com/office/officeart/2005/8/layout/vList2"/>
    <dgm:cxn modelId="{F3B2E3E7-F103-4CA6-ACE9-3204BA5A9084}" type="presParOf" srcId="{A44E2FDD-6F8F-4D6E-A03E-9E3CFD5F4DBD}" destId="{92ACF1E2-0064-42B1-9C43-0E82E3512B70}"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D2AF64-F223-45B0-B6FC-2F3519C864CE}">
      <dsp:nvSpPr>
        <dsp:cNvPr id="0" name=""/>
        <dsp:cNvSpPr/>
      </dsp:nvSpPr>
      <dsp:spPr>
        <a:xfrm>
          <a:off x="3073074" y="841962"/>
          <a:ext cx="2097519" cy="2097519"/>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smtClean="0"/>
            <a:t>Industry 4.0</a:t>
          </a:r>
          <a:endParaRPr lang="en-IN" sz="2000" b="0" kern="1200" dirty="0"/>
        </a:p>
      </dsp:txBody>
      <dsp:txXfrm>
        <a:off x="3073074" y="841962"/>
        <a:ext cx="2097519" cy="2097519"/>
      </dsp:txXfrm>
    </dsp:sp>
    <dsp:sp modelId="{2C724CD5-A883-4A0B-939B-74E48280E9DE}">
      <dsp:nvSpPr>
        <dsp:cNvPr id="0" name=""/>
        <dsp:cNvSpPr/>
      </dsp:nvSpPr>
      <dsp:spPr>
        <a:xfrm>
          <a:off x="3597454" y="374"/>
          <a:ext cx="1048759" cy="1048759"/>
        </a:xfrm>
        <a:prstGeom prst="ellipse">
          <a:avLst/>
        </a:prstGeom>
        <a:gradFill rotWithShape="0">
          <a:gsLst>
            <a:gs pos="0">
              <a:schemeClr val="accent5">
                <a:alpha val="50000"/>
                <a:hueOff val="-1241735"/>
                <a:satOff val="4976"/>
                <a:lumOff val="1078"/>
                <a:alphaOff val="0"/>
                <a:shade val="51000"/>
                <a:satMod val="130000"/>
              </a:schemeClr>
            </a:gs>
            <a:gs pos="80000">
              <a:schemeClr val="accent5">
                <a:alpha val="50000"/>
                <a:hueOff val="-1241735"/>
                <a:satOff val="4976"/>
                <a:lumOff val="1078"/>
                <a:alphaOff val="0"/>
                <a:shade val="93000"/>
                <a:satMod val="130000"/>
              </a:schemeClr>
            </a:gs>
            <a:gs pos="100000">
              <a:schemeClr val="accent5">
                <a:alpha val="50000"/>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t>Autonomous Robots</a:t>
          </a:r>
          <a:endParaRPr lang="en-IN" sz="1200" b="0" kern="1200" dirty="0"/>
        </a:p>
      </dsp:txBody>
      <dsp:txXfrm>
        <a:off x="3597454" y="374"/>
        <a:ext cx="1048759" cy="1048759"/>
      </dsp:txXfrm>
    </dsp:sp>
    <dsp:sp modelId="{68C56F5E-FA53-432F-ABD1-632F5BCE2AB2}">
      <dsp:nvSpPr>
        <dsp:cNvPr id="0" name=""/>
        <dsp:cNvSpPr/>
      </dsp:nvSpPr>
      <dsp:spPr>
        <a:xfrm>
          <a:off x="4563339" y="400457"/>
          <a:ext cx="1048759" cy="1048759"/>
        </a:xfrm>
        <a:prstGeom prst="ellipse">
          <a:avLst/>
        </a:prstGeom>
        <a:gradFill rotWithShape="0">
          <a:gsLst>
            <a:gs pos="0">
              <a:schemeClr val="accent5">
                <a:alpha val="50000"/>
                <a:hueOff val="-2483469"/>
                <a:satOff val="9953"/>
                <a:lumOff val="2157"/>
                <a:alphaOff val="0"/>
                <a:shade val="51000"/>
                <a:satMod val="130000"/>
              </a:schemeClr>
            </a:gs>
            <a:gs pos="80000">
              <a:schemeClr val="accent5">
                <a:alpha val="50000"/>
                <a:hueOff val="-2483469"/>
                <a:satOff val="9953"/>
                <a:lumOff val="2157"/>
                <a:alphaOff val="0"/>
                <a:shade val="93000"/>
                <a:satMod val="130000"/>
              </a:schemeClr>
            </a:gs>
            <a:gs pos="100000">
              <a:schemeClr val="accent5">
                <a:alpha val="50000"/>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t>Simulation</a:t>
          </a:r>
          <a:endParaRPr lang="en-IN" sz="1200" b="0" kern="1200" dirty="0"/>
        </a:p>
      </dsp:txBody>
      <dsp:txXfrm>
        <a:off x="4563339" y="400457"/>
        <a:ext cx="1048759" cy="1048759"/>
      </dsp:txXfrm>
    </dsp:sp>
    <dsp:sp modelId="{2FF59370-9608-417A-9294-962D51F532B7}">
      <dsp:nvSpPr>
        <dsp:cNvPr id="0" name=""/>
        <dsp:cNvSpPr/>
      </dsp:nvSpPr>
      <dsp:spPr>
        <a:xfrm>
          <a:off x="4963421" y="1366342"/>
          <a:ext cx="1048759" cy="1048759"/>
        </a:xfrm>
        <a:prstGeom prst="ellipse">
          <a:avLst/>
        </a:prstGeom>
        <a:gradFill rotWithShape="0">
          <a:gsLst>
            <a:gs pos="0">
              <a:schemeClr val="accent5">
                <a:alpha val="50000"/>
                <a:hueOff val="-3725204"/>
                <a:satOff val="14929"/>
                <a:lumOff val="3235"/>
                <a:alphaOff val="0"/>
                <a:shade val="51000"/>
                <a:satMod val="130000"/>
              </a:schemeClr>
            </a:gs>
            <a:gs pos="80000">
              <a:schemeClr val="accent5">
                <a:alpha val="50000"/>
                <a:hueOff val="-3725204"/>
                <a:satOff val="14929"/>
                <a:lumOff val="3235"/>
                <a:alphaOff val="0"/>
                <a:shade val="93000"/>
                <a:satMod val="130000"/>
              </a:schemeClr>
            </a:gs>
            <a:gs pos="100000">
              <a:schemeClr val="accent5">
                <a:alpha val="50000"/>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t>Horizontal and vertical system integration</a:t>
          </a:r>
          <a:endParaRPr lang="en-IN" sz="1200" b="0" kern="1200" dirty="0"/>
        </a:p>
      </dsp:txBody>
      <dsp:txXfrm>
        <a:off x="4963421" y="1366342"/>
        <a:ext cx="1048759" cy="1048759"/>
      </dsp:txXfrm>
    </dsp:sp>
    <dsp:sp modelId="{AED29216-0EC1-4437-8115-CA691B1D7981}">
      <dsp:nvSpPr>
        <dsp:cNvPr id="0" name=""/>
        <dsp:cNvSpPr/>
      </dsp:nvSpPr>
      <dsp:spPr>
        <a:xfrm>
          <a:off x="4563339" y="2332227"/>
          <a:ext cx="1048759" cy="1048759"/>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t>Industrial Internet of Things</a:t>
          </a:r>
        </a:p>
      </dsp:txBody>
      <dsp:txXfrm>
        <a:off x="4563339" y="2332227"/>
        <a:ext cx="1048759" cy="1048759"/>
      </dsp:txXfrm>
    </dsp:sp>
    <dsp:sp modelId="{6F0FE19E-C208-411D-A264-41A84BABA8C9}">
      <dsp:nvSpPr>
        <dsp:cNvPr id="0" name=""/>
        <dsp:cNvSpPr/>
      </dsp:nvSpPr>
      <dsp:spPr>
        <a:xfrm>
          <a:off x="3597454" y="2732309"/>
          <a:ext cx="1048759" cy="1048759"/>
        </a:xfrm>
        <a:prstGeom prst="ellipse">
          <a:avLst/>
        </a:prstGeom>
        <a:gradFill rotWithShape="0">
          <a:gsLst>
            <a:gs pos="0">
              <a:schemeClr val="accent5">
                <a:alpha val="50000"/>
                <a:hueOff val="-6208672"/>
                <a:satOff val="24882"/>
                <a:lumOff val="5392"/>
                <a:alphaOff val="0"/>
                <a:shade val="51000"/>
                <a:satMod val="130000"/>
              </a:schemeClr>
            </a:gs>
            <a:gs pos="80000">
              <a:schemeClr val="accent5">
                <a:alpha val="50000"/>
                <a:hueOff val="-6208672"/>
                <a:satOff val="24882"/>
                <a:lumOff val="5392"/>
                <a:alphaOff val="0"/>
                <a:shade val="93000"/>
                <a:satMod val="130000"/>
              </a:schemeClr>
            </a:gs>
            <a:gs pos="100000">
              <a:schemeClr val="accent5">
                <a:alpha val="50000"/>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t>Cyber Security</a:t>
          </a:r>
        </a:p>
      </dsp:txBody>
      <dsp:txXfrm>
        <a:off x="3597454" y="2732309"/>
        <a:ext cx="1048759" cy="1048759"/>
      </dsp:txXfrm>
    </dsp:sp>
    <dsp:sp modelId="{AA272936-F9B3-40CA-B7BB-08AA5F5B562A}">
      <dsp:nvSpPr>
        <dsp:cNvPr id="0" name=""/>
        <dsp:cNvSpPr/>
      </dsp:nvSpPr>
      <dsp:spPr>
        <a:xfrm>
          <a:off x="2631569" y="2332227"/>
          <a:ext cx="1048759" cy="1048759"/>
        </a:xfrm>
        <a:prstGeom prst="ellipse">
          <a:avLst/>
        </a:prstGeom>
        <a:gradFill rotWithShape="0">
          <a:gsLst>
            <a:gs pos="0">
              <a:schemeClr val="accent5">
                <a:alpha val="50000"/>
                <a:hueOff val="-7450407"/>
                <a:satOff val="29858"/>
                <a:lumOff val="6471"/>
                <a:alphaOff val="0"/>
                <a:shade val="51000"/>
                <a:satMod val="130000"/>
              </a:schemeClr>
            </a:gs>
            <a:gs pos="80000">
              <a:schemeClr val="accent5">
                <a:alpha val="50000"/>
                <a:hueOff val="-7450407"/>
                <a:satOff val="29858"/>
                <a:lumOff val="6471"/>
                <a:alphaOff val="0"/>
                <a:shade val="93000"/>
                <a:satMod val="130000"/>
              </a:schemeClr>
            </a:gs>
            <a:gs pos="100000">
              <a:schemeClr val="accent5">
                <a:alpha val="50000"/>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t>Additive Mfg</a:t>
          </a:r>
          <a:endParaRPr lang="en-IN" sz="1200" b="0" kern="1200" dirty="0"/>
        </a:p>
      </dsp:txBody>
      <dsp:txXfrm>
        <a:off x="2631569" y="2332227"/>
        <a:ext cx="1048759" cy="1048759"/>
      </dsp:txXfrm>
    </dsp:sp>
    <dsp:sp modelId="{E1BB4D84-B716-4CF3-8D54-A8E6D4BF3955}">
      <dsp:nvSpPr>
        <dsp:cNvPr id="0" name=""/>
        <dsp:cNvSpPr/>
      </dsp:nvSpPr>
      <dsp:spPr>
        <a:xfrm>
          <a:off x="2231486" y="1366342"/>
          <a:ext cx="1048759" cy="1048759"/>
        </a:xfrm>
        <a:prstGeom prst="ellipse">
          <a:avLst/>
        </a:prstGeom>
        <a:gradFill rotWithShape="0">
          <a:gsLst>
            <a:gs pos="0">
              <a:schemeClr val="accent5">
                <a:alpha val="50000"/>
                <a:hueOff val="-8692142"/>
                <a:satOff val="34835"/>
                <a:lumOff val="7549"/>
                <a:alphaOff val="0"/>
                <a:shade val="51000"/>
                <a:satMod val="130000"/>
              </a:schemeClr>
            </a:gs>
            <a:gs pos="80000">
              <a:schemeClr val="accent5">
                <a:alpha val="50000"/>
                <a:hueOff val="-8692142"/>
                <a:satOff val="34835"/>
                <a:lumOff val="7549"/>
                <a:alphaOff val="0"/>
                <a:shade val="93000"/>
                <a:satMod val="130000"/>
              </a:schemeClr>
            </a:gs>
            <a:gs pos="100000">
              <a:schemeClr val="accent5">
                <a:alpha val="50000"/>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t>Augmented reality</a:t>
          </a:r>
        </a:p>
      </dsp:txBody>
      <dsp:txXfrm>
        <a:off x="2231486" y="1366342"/>
        <a:ext cx="1048759" cy="1048759"/>
      </dsp:txXfrm>
    </dsp:sp>
    <dsp:sp modelId="{7AC9405D-2050-486C-8C37-8E9C1D1B7313}">
      <dsp:nvSpPr>
        <dsp:cNvPr id="0" name=""/>
        <dsp:cNvSpPr/>
      </dsp:nvSpPr>
      <dsp:spPr>
        <a:xfrm>
          <a:off x="2631569" y="400457"/>
          <a:ext cx="1048759" cy="1048759"/>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t>Big data analytics</a:t>
          </a:r>
        </a:p>
      </dsp:txBody>
      <dsp:txXfrm>
        <a:off x="2631569" y="400457"/>
        <a:ext cx="1048759" cy="10487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BFD036-7951-43EF-B72A-8F7665A8AE8C}">
      <dsp:nvSpPr>
        <dsp:cNvPr id="0" name=""/>
        <dsp:cNvSpPr/>
      </dsp:nvSpPr>
      <dsp:spPr>
        <a:xfrm>
          <a:off x="0" y="2367"/>
          <a:ext cx="6302531"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2"/>
              </a:solidFill>
            </a:rPr>
            <a:t>Robot Assisted production</a:t>
          </a:r>
        </a:p>
      </dsp:txBody>
      <dsp:txXfrm>
        <a:off x="0" y="2367"/>
        <a:ext cx="6302531" cy="455715"/>
      </dsp:txXfrm>
    </dsp:sp>
    <dsp:sp modelId="{11228330-9D4F-43F5-A485-13035B3FB188}">
      <dsp:nvSpPr>
        <dsp:cNvPr id="0" name=""/>
        <dsp:cNvSpPr/>
      </dsp:nvSpPr>
      <dsp:spPr>
        <a:xfrm>
          <a:off x="0" y="512802"/>
          <a:ext cx="6302531"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2"/>
              </a:solidFill>
            </a:rPr>
            <a:t>Predictive Maintenance</a:t>
          </a:r>
          <a:endParaRPr lang="en-IN" sz="1900" kern="1200" dirty="0">
            <a:solidFill>
              <a:schemeClr val="tx2"/>
            </a:solidFill>
          </a:endParaRPr>
        </a:p>
      </dsp:txBody>
      <dsp:txXfrm>
        <a:off x="0" y="512802"/>
        <a:ext cx="6302531" cy="455715"/>
      </dsp:txXfrm>
    </dsp:sp>
    <dsp:sp modelId="{696519DD-D267-4CAC-8C22-4D1B0246B0E6}">
      <dsp:nvSpPr>
        <dsp:cNvPr id="0" name=""/>
        <dsp:cNvSpPr/>
      </dsp:nvSpPr>
      <dsp:spPr>
        <a:xfrm>
          <a:off x="0" y="1023237"/>
          <a:ext cx="6302531"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2"/>
              </a:solidFill>
            </a:rPr>
            <a:t>Additive manufacturing of complex parts</a:t>
          </a:r>
          <a:endParaRPr lang="en-IN" sz="1900" kern="1200" dirty="0">
            <a:solidFill>
              <a:schemeClr val="tx2"/>
            </a:solidFill>
          </a:endParaRPr>
        </a:p>
      </dsp:txBody>
      <dsp:txXfrm>
        <a:off x="0" y="1023237"/>
        <a:ext cx="6302531" cy="455715"/>
      </dsp:txXfrm>
    </dsp:sp>
    <dsp:sp modelId="{42FF8BC5-B3A1-41E4-B62E-531D71E500D3}">
      <dsp:nvSpPr>
        <dsp:cNvPr id="0" name=""/>
        <dsp:cNvSpPr/>
      </dsp:nvSpPr>
      <dsp:spPr>
        <a:xfrm>
          <a:off x="0" y="1533672"/>
          <a:ext cx="6302531"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2"/>
              </a:solidFill>
            </a:rPr>
            <a:t>Machines as a service</a:t>
          </a:r>
        </a:p>
      </dsp:txBody>
      <dsp:txXfrm>
        <a:off x="0" y="1533672"/>
        <a:ext cx="6302531" cy="455715"/>
      </dsp:txXfrm>
    </dsp:sp>
    <dsp:sp modelId="{40E71EED-F49A-456A-8C29-07CE7CF24302}">
      <dsp:nvSpPr>
        <dsp:cNvPr id="0" name=""/>
        <dsp:cNvSpPr/>
      </dsp:nvSpPr>
      <dsp:spPr>
        <a:xfrm>
          <a:off x="0" y="2044107"/>
          <a:ext cx="6302531"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2"/>
              </a:solidFill>
            </a:rPr>
            <a:t>Big data drive quality control</a:t>
          </a:r>
        </a:p>
      </dsp:txBody>
      <dsp:txXfrm>
        <a:off x="0" y="2044107"/>
        <a:ext cx="6302531" cy="455715"/>
      </dsp:txXfrm>
    </dsp:sp>
    <dsp:sp modelId="{1F029CD0-4F9D-48F3-B186-0F9EE0933334}">
      <dsp:nvSpPr>
        <dsp:cNvPr id="0" name=""/>
        <dsp:cNvSpPr/>
      </dsp:nvSpPr>
      <dsp:spPr>
        <a:xfrm>
          <a:off x="0" y="2554542"/>
          <a:ext cx="6302531"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2"/>
              </a:solidFill>
            </a:rPr>
            <a:t>Production line simulation</a:t>
          </a:r>
        </a:p>
      </dsp:txBody>
      <dsp:txXfrm>
        <a:off x="0" y="2554542"/>
        <a:ext cx="6302531" cy="455715"/>
      </dsp:txXfrm>
    </dsp:sp>
    <dsp:sp modelId="{92ACF1E2-0064-42B1-9C43-0E82E3512B70}">
      <dsp:nvSpPr>
        <dsp:cNvPr id="0" name=""/>
        <dsp:cNvSpPr/>
      </dsp:nvSpPr>
      <dsp:spPr>
        <a:xfrm>
          <a:off x="0" y="3064977"/>
          <a:ext cx="6302531"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solidFill>
                <a:schemeClr val="tx2"/>
              </a:solidFill>
            </a:rPr>
            <a:t>Smart supply network</a:t>
          </a:r>
        </a:p>
      </dsp:txBody>
      <dsp:txXfrm>
        <a:off x="0" y="3064977"/>
        <a:ext cx="6302531" cy="45571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9/14/2019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dirty="0"/>
          </a:p>
        </p:txBody>
      </p:sp>
    </p:spTree>
    <p:extLst>
      <p:ext uri="{BB962C8B-B14F-4D97-AF65-F5344CB8AC3E}">
        <p14:creationId xmlns:p14="http://schemas.microsoft.com/office/powerpoint/2010/main" xmlns=""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pPr/>
              <a:t>20</a:t>
            </a:fld>
            <a:endParaRPr lang="en-US" dirty="0"/>
          </a:p>
        </p:txBody>
      </p:sp>
    </p:spTree>
    <p:extLst>
      <p:ext uri="{BB962C8B-B14F-4D97-AF65-F5344CB8AC3E}">
        <p14:creationId xmlns:p14="http://schemas.microsoft.com/office/powerpoint/2010/main" xmlns="" val="2867409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5960" y="2949677"/>
            <a:ext cx="8048717" cy="1637071"/>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r>
              <a:rPr lang="en-US" dirty="0" smtClean="0"/>
              <a:t>Master </a:t>
            </a:r>
            <a:r>
              <a:rPr lang="en-US" dirty="0"/>
              <a:t>title style</a:t>
            </a:r>
          </a:p>
        </p:txBody>
      </p:sp>
      <p:sp>
        <p:nvSpPr>
          <p:cNvPr id="3" name="Subtitle 2"/>
          <p:cNvSpPr>
            <a:spLocks noGrp="1"/>
          </p:cNvSpPr>
          <p:nvPr>
            <p:ph type="subTitle" idx="1"/>
          </p:nvPr>
        </p:nvSpPr>
        <p:spPr>
          <a:xfrm>
            <a:off x="667583" y="1998415"/>
            <a:ext cx="7975483" cy="685791"/>
          </a:xfrm>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9/14/2019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3713" y="194838"/>
            <a:ext cx="8246070" cy="763526"/>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26843" y="1275735"/>
            <a:ext cx="8246070" cy="326212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5500" y="605639"/>
            <a:ext cx="6461299" cy="725349"/>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225500" y="1519084"/>
            <a:ext cx="6461299" cy="3221032"/>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9/14/2019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3" y="220024"/>
            <a:ext cx="8093365" cy="76352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52291"/>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024688"/>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52291"/>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24688"/>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9/14/2019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9/14/2019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9/14/2019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dirty="0"/>
          </a:p>
        </p:txBody>
      </p:sp>
      <p:sp>
        <p:nvSpPr>
          <p:cNvPr id="7" name="TextBox 6">
            <a:extLst>
              <a:ext uri="{FF2B5EF4-FFF2-40B4-BE49-F238E27FC236}">
                <a16:creationId xmlns:a16="http://schemas.microsoft.com/office/drawing/2014/main" xmlns=""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4229" y="3675663"/>
            <a:ext cx="6879771" cy="1002890"/>
          </a:xfrm>
        </p:spPr>
        <p:txBody>
          <a:bodyPr>
            <a:noAutofit/>
          </a:bodyPr>
          <a:lstStyle/>
          <a:p>
            <a:r>
              <a:rPr lang="en-MY" sz="4000" dirty="0"/>
              <a:t>Data Analytic In Industrial Revolution 4.0</a:t>
            </a:r>
            <a:r>
              <a:rPr lang="en-US" sz="4000" dirty="0"/>
              <a:t/>
            </a:r>
            <a:br>
              <a:rPr lang="en-US" sz="4000" dirty="0"/>
            </a:br>
            <a:r>
              <a:rPr lang="en-US" sz="2400" dirty="0" smtClean="0"/>
              <a:t>Omar </a:t>
            </a:r>
            <a:r>
              <a:rPr lang="en-US" sz="2400" dirty="0" err="1" smtClean="0"/>
              <a:t>Osman</a:t>
            </a:r>
            <a:r>
              <a:rPr lang="en-US" sz="2400" dirty="0" smtClean="0"/>
              <a:t> </a:t>
            </a:r>
            <a:r>
              <a:rPr lang="en-US" sz="1400" b="1" dirty="0" smtClean="0"/>
              <a:t>ACMA (UK), FCCA (UK), CA(M)</a:t>
            </a:r>
            <a:r>
              <a:rPr lang="en-US" sz="2800" dirty="0"/>
              <a:t/>
            </a:r>
            <a:br>
              <a:rPr lang="en-US" sz="2800" dirty="0"/>
            </a:br>
            <a:endParaRPr lang="en-US" sz="2800" dirty="0"/>
          </a:p>
        </p:txBody>
      </p:sp>
      <p:pic>
        <p:nvPicPr>
          <p:cNvPr id="4" name="Picture 3" descr="C:\Users\nfarahin.ali\Downloads\logo napsac.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72700" y="679015"/>
            <a:ext cx="1744704" cy="134895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 name="Picture 8" descr="C:\Users\nfarahin.ali\Downloads\logo PS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5" y="4607831"/>
            <a:ext cx="648072" cy="40270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7478486" y="4743390"/>
            <a:ext cx="1796143" cy="400110"/>
          </a:xfrm>
          <a:prstGeom prst="rect">
            <a:avLst/>
          </a:prstGeom>
          <a:noFill/>
        </p:spPr>
        <p:txBody>
          <a:bodyPr wrap="square" rtlCol="0">
            <a:spAutoFit/>
          </a:bodyPr>
          <a:lstStyle/>
          <a:p>
            <a:r>
              <a:rPr lang="en-US" sz="2000" b="1" dirty="0" smtClean="0">
                <a:solidFill>
                  <a:schemeClr val="bg1"/>
                </a:solidFill>
              </a:rPr>
              <a:t>Session: 6</a:t>
            </a:r>
            <a:endParaRPr lang="en-MY" sz="2000" b="1" dirty="0">
              <a:solidFill>
                <a:schemeClr val="bg1"/>
              </a:solidFill>
            </a:endParaRPr>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ight Arrow 81"/>
          <p:cNvSpPr/>
          <p:nvPr/>
        </p:nvSpPr>
        <p:spPr>
          <a:xfrm>
            <a:off x="6191480" y="3305060"/>
            <a:ext cx="385590" cy="826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Down Arrow 75"/>
          <p:cNvSpPr/>
          <p:nvPr/>
        </p:nvSpPr>
        <p:spPr>
          <a:xfrm>
            <a:off x="396607" y="1972019"/>
            <a:ext cx="980501" cy="352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Pentagon 74"/>
          <p:cNvSpPr/>
          <p:nvPr/>
        </p:nvSpPr>
        <p:spPr>
          <a:xfrm>
            <a:off x="1608463" y="1333041"/>
            <a:ext cx="297455" cy="58389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630" name="Picture 6" descr="Image result for artificial intelligence"/>
          <p:cNvPicPr>
            <a:picLocks noChangeAspect="1" noChangeArrowheads="1"/>
          </p:cNvPicPr>
          <p:nvPr/>
        </p:nvPicPr>
        <p:blipFill>
          <a:blip r:embed="rId2" cstate="print"/>
          <a:srcRect/>
          <a:stretch>
            <a:fillRect/>
          </a:stretch>
        </p:blipFill>
        <p:spPr bwMode="auto">
          <a:xfrm>
            <a:off x="5894024" y="2047206"/>
            <a:ext cx="1531344" cy="938368"/>
          </a:xfrm>
          <a:prstGeom prst="rect">
            <a:avLst/>
          </a:prstGeom>
          <a:noFill/>
        </p:spPr>
      </p:pic>
      <p:sp>
        <p:nvSpPr>
          <p:cNvPr id="2" name="Title 1"/>
          <p:cNvSpPr>
            <a:spLocks noGrp="1"/>
          </p:cNvSpPr>
          <p:nvPr>
            <p:ph type="title"/>
          </p:nvPr>
        </p:nvSpPr>
        <p:spPr>
          <a:xfrm>
            <a:off x="6147414" y="2093205"/>
            <a:ext cx="1123721" cy="857250"/>
          </a:xfrm>
        </p:spPr>
        <p:txBody>
          <a:bodyPr>
            <a:normAutofit/>
          </a:bodyPr>
          <a:lstStyle/>
          <a:p>
            <a:r>
              <a:rPr lang="en-MY" sz="1100" dirty="0" smtClean="0">
                <a:solidFill>
                  <a:srgbClr val="FFFF00"/>
                </a:solidFill>
              </a:rPr>
              <a:t>Artificial Intelligence (AI)</a:t>
            </a:r>
            <a:endParaRPr lang="en-GB" sz="1100" dirty="0">
              <a:solidFill>
                <a:srgbClr val="FFFF00"/>
              </a:solidFill>
            </a:endParaRPr>
          </a:p>
        </p:txBody>
      </p:sp>
      <p:sp>
        <p:nvSpPr>
          <p:cNvPr id="26626" name="AutoShape 2" descr="Image result for artificial intellig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6634" name="AutoShape 10" descr="Image result for data analyt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6636" name="Picture 12" descr="Image result for data analytics"/>
          <p:cNvPicPr>
            <a:picLocks noChangeAspect="1" noChangeArrowheads="1"/>
          </p:cNvPicPr>
          <p:nvPr/>
        </p:nvPicPr>
        <p:blipFill>
          <a:blip r:embed="rId3" cstate="print"/>
          <a:srcRect/>
          <a:stretch>
            <a:fillRect/>
          </a:stretch>
        </p:blipFill>
        <p:spPr bwMode="auto">
          <a:xfrm>
            <a:off x="177609" y="1111728"/>
            <a:ext cx="1613737" cy="1091646"/>
          </a:xfrm>
          <a:prstGeom prst="rect">
            <a:avLst/>
          </a:prstGeom>
          <a:noFill/>
        </p:spPr>
      </p:pic>
      <p:sp>
        <p:nvSpPr>
          <p:cNvPr id="19" name="Title 4"/>
          <p:cNvSpPr txBox="1">
            <a:spLocks/>
          </p:cNvSpPr>
          <p:nvPr/>
        </p:nvSpPr>
        <p:spPr>
          <a:xfrm>
            <a:off x="1795749" y="1090670"/>
            <a:ext cx="7348251" cy="1134737"/>
          </a:xfrm>
          <a:prstGeom prst="rect">
            <a:avLst/>
          </a:prstGeom>
        </p:spPr>
        <p:txBody>
          <a:bodyPr vert="horz" lIns="91440" tIns="45720" rIns="91440" bIns="45720" rtlCol="0" anchor="ctr">
            <a:normAutofit/>
          </a:bodyPr>
          <a:lstStyle/>
          <a:p>
            <a:pPr marL="109538"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What is it?</a:t>
            </a:r>
            <a:r>
              <a:rPr kumimoji="0" lang="en-US" sz="1200" b="1" i="0" u="none" strike="noStrike" kern="1200" cap="none" spc="0" normalizeH="0" baseline="0" noProof="0" dirty="0" smtClean="0">
                <a:ln>
                  <a:noFill/>
                </a:ln>
                <a:solidFill>
                  <a:schemeClr val="tx1"/>
                </a:solidFill>
                <a:effectLst/>
                <a:uLnTx/>
                <a:uFillTx/>
                <a:latin typeface="+mj-lt"/>
                <a:ea typeface="+mj-ea"/>
                <a:cs typeface="+mj-cs"/>
              </a:rPr>
              <a:t> </a:t>
            </a:r>
            <a:br>
              <a:rPr kumimoji="0" lang="en-US" sz="1200" b="1" i="0" u="none" strike="noStrike" kern="1200" cap="none" spc="0" normalizeH="0" baseline="0" noProof="0" dirty="0" smtClean="0">
                <a:ln>
                  <a:noFill/>
                </a:ln>
                <a:solidFill>
                  <a:schemeClr val="tx1"/>
                </a:solidFill>
                <a:effectLst/>
                <a:uLnTx/>
                <a:uFillTx/>
                <a:latin typeface="+mj-lt"/>
                <a:ea typeface="+mj-ea"/>
                <a:cs typeface="+mj-cs"/>
              </a:rPr>
            </a:br>
            <a:r>
              <a:rPr kumimoji="0" lang="en-US" sz="1200" b="1" i="0" u="none" strike="noStrike" kern="1200" cap="none" spc="0" normalizeH="0" baseline="0" noProof="0" dirty="0" smtClean="0">
                <a:ln>
                  <a:noFill/>
                </a:ln>
                <a:solidFill>
                  <a:schemeClr val="tx1"/>
                </a:solidFill>
                <a:effectLst/>
                <a:uLnTx/>
                <a:uFillTx/>
                <a:latin typeface="+mj-lt"/>
                <a:ea typeface="+mj-ea"/>
                <a:cs typeface="+mj-cs"/>
              </a:rPr>
              <a:t>T</a:t>
            </a:r>
            <a:r>
              <a:rPr kumimoji="0" lang="en-US" sz="1200" b="0" i="0" u="none" strike="noStrike" kern="1200" cap="none" spc="0" normalizeH="0" baseline="0" noProof="0" dirty="0" smtClean="0">
                <a:ln>
                  <a:noFill/>
                </a:ln>
                <a:solidFill>
                  <a:schemeClr val="tx1"/>
                </a:solidFill>
                <a:effectLst/>
                <a:uLnTx/>
                <a:uFillTx/>
                <a:latin typeface="+mj-lt"/>
                <a:ea typeface="+mj-ea"/>
                <a:cs typeface="+mj-cs"/>
              </a:rPr>
              <a:t>he use of data, information technology, statistical analysis, quantitative methods, and  mathematical or computer-based models  to help managers gain improved insight about their business operations and make better, fact-based decisions.</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sp>
        <p:nvSpPr>
          <p:cNvPr id="20" name="Rounded Rectangle 19"/>
          <p:cNvSpPr/>
          <p:nvPr/>
        </p:nvSpPr>
        <p:spPr>
          <a:xfrm>
            <a:off x="3470313" y="2269475"/>
            <a:ext cx="1046602" cy="649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Convert Data to info</a:t>
            </a:r>
            <a:endParaRPr lang="en-US" sz="1400" dirty="0"/>
          </a:p>
        </p:txBody>
      </p:sp>
      <p:cxnSp>
        <p:nvCxnSpPr>
          <p:cNvPr id="24" name="Shape 23"/>
          <p:cNvCxnSpPr>
            <a:stCxn id="20" idx="3"/>
            <a:endCxn id="26630" idx="1"/>
          </p:cNvCxnSpPr>
          <p:nvPr/>
        </p:nvCxnSpPr>
        <p:spPr>
          <a:xfrm flipV="1">
            <a:off x="4516915" y="2516390"/>
            <a:ext cx="1377109" cy="7808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7788925" y="2027103"/>
            <a:ext cx="1134737" cy="203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execute</a:t>
            </a:r>
            <a:endParaRPr lang="en-US" sz="1400" dirty="0"/>
          </a:p>
        </p:txBody>
      </p:sp>
      <p:sp>
        <p:nvSpPr>
          <p:cNvPr id="27" name="Rounded Rectangle 26"/>
          <p:cNvSpPr/>
          <p:nvPr/>
        </p:nvSpPr>
        <p:spPr>
          <a:xfrm>
            <a:off x="7787089" y="2289669"/>
            <a:ext cx="1134737" cy="203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learn</a:t>
            </a:r>
            <a:endParaRPr lang="en-US" sz="1400" dirty="0"/>
          </a:p>
        </p:txBody>
      </p:sp>
      <p:sp>
        <p:nvSpPr>
          <p:cNvPr id="28" name="Rounded Rectangle 27"/>
          <p:cNvSpPr/>
          <p:nvPr/>
        </p:nvSpPr>
        <p:spPr>
          <a:xfrm>
            <a:off x="7785253" y="2541218"/>
            <a:ext cx="1134737" cy="203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decide</a:t>
            </a:r>
            <a:endParaRPr lang="en-US" sz="1400" dirty="0"/>
          </a:p>
        </p:txBody>
      </p:sp>
      <p:cxnSp>
        <p:nvCxnSpPr>
          <p:cNvPr id="35" name="Elbow Connector 34"/>
          <p:cNvCxnSpPr>
            <a:stCxn id="26630" idx="3"/>
            <a:endCxn id="26" idx="1"/>
          </p:cNvCxnSpPr>
          <p:nvPr/>
        </p:nvCxnSpPr>
        <p:spPr>
          <a:xfrm flipV="1">
            <a:off x="7425368" y="2129011"/>
            <a:ext cx="363557" cy="38737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6630" idx="3"/>
            <a:endCxn id="28" idx="1"/>
          </p:cNvCxnSpPr>
          <p:nvPr/>
        </p:nvCxnSpPr>
        <p:spPr>
          <a:xfrm>
            <a:off x="7425368" y="2516390"/>
            <a:ext cx="359885" cy="12673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7783416" y="2803783"/>
            <a:ext cx="1134737" cy="203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predict</a:t>
            </a:r>
            <a:endParaRPr lang="en-US" sz="1400" dirty="0"/>
          </a:p>
        </p:txBody>
      </p:sp>
      <p:cxnSp>
        <p:nvCxnSpPr>
          <p:cNvPr id="43" name="Elbow Connector 42"/>
          <p:cNvCxnSpPr>
            <a:stCxn id="26630" idx="3"/>
            <a:endCxn id="40" idx="1"/>
          </p:cNvCxnSpPr>
          <p:nvPr/>
        </p:nvCxnSpPr>
        <p:spPr>
          <a:xfrm>
            <a:off x="7425368" y="2516390"/>
            <a:ext cx="358048" cy="38930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itle 1"/>
          <p:cNvSpPr txBox="1">
            <a:spLocks/>
          </p:cNvSpPr>
          <p:nvPr/>
        </p:nvSpPr>
        <p:spPr>
          <a:xfrm>
            <a:off x="3248140" y="152400"/>
            <a:ext cx="604826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MY" sz="4000" b="0" i="0" u="none" strike="noStrike" kern="1200" cap="none" spc="0" normalizeH="0" baseline="0" noProof="0" dirty="0" smtClean="0">
                <a:ln>
                  <a:noFill/>
                </a:ln>
                <a:solidFill>
                  <a:schemeClr val="bg1"/>
                </a:solidFill>
                <a:effectLst/>
                <a:uLnTx/>
                <a:uFillTx/>
                <a:latin typeface="+mj-lt"/>
                <a:ea typeface="+mj-ea"/>
                <a:cs typeface="+mj-cs"/>
              </a:rPr>
              <a:t>Artificial Intelligence (AI)</a:t>
            </a:r>
            <a:endParaRPr kumimoji="0" lang="en-GB"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46" name="Content Placeholder 1"/>
          <p:cNvSpPr txBox="1">
            <a:spLocks/>
          </p:cNvSpPr>
          <p:nvPr/>
        </p:nvSpPr>
        <p:spPr>
          <a:xfrm>
            <a:off x="6621137" y="3092565"/>
            <a:ext cx="2390660" cy="1567570"/>
          </a:xfrm>
          <a:prstGeom prst="rect">
            <a:avLst/>
          </a:prstGeom>
          <a:solidFill>
            <a:schemeClr val="bg1"/>
          </a:solidFill>
        </p:spPr>
        <p:txBody>
          <a:bodyPr>
            <a:normAutofit fontScale="92500"/>
          </a:bodyPr>
          <a:lstStyle/>
          <a:p>
            <a:pPr marL="109728"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sng" strike="noStrike" kern="1200" cap="none" spc="0" normalizeH="0" baseline="0" noProof="0" dirty="0" smtClean="0">
                <a:ln>
                  <a:noFill/>
                </a:ln>
                <a:solidFill>
                  <a:schemeClr val="tx1"/>
                </a:solidFill>
                <a:effectLst/>
                <a:uLnTx/>
                <a:uFillTx/>
                <a:latin typeface="+mn-lt"/>
                <a:ea typeface="+mn-ea"/>
                <a:cs typeface="+mn-cs"/>
              </a:rPr>
              <a:t>Business Applications</a:t>
            </a:r>
          </a:p>
          <a:p>
            <a:pPr marL="365760" marR="0" lvl="0" indent="-256032" algn="l" defTabSz="914400" rtl="0" eaLnBrk="1" fontAlgn="auto" latinLnBrk="0" hangingPunct="1">
              <a:lnSpc>
                <a:spcPct val="100000"/>
              </a:lnSpc>
              <a:spcBef>
                <a:spcPct val="20000"/>
              </a:spcBef>
              <a:spcAft>
                <a:spcPts val="0"/>
              </a:spcAft>
              <a:buClrTx/>
              <a:buSzTx/>
              <a:buFont typeface="Wingdings 3"/>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Management of customer relationships</a:t>
            </a:r>
          </a:p>
          <a:p>
            <a:pPr marL="365760" marR="0" lvl="0" indent="-256032" algn="l" defTabSz="914400" rtl="0" eaLnBrk="1" fontAlgn="auto" latinLnBrk="0" hangingPunct="1">
              <a:lnSpc>
                <a:spcPct val="100000"/>
              </a:lnSpc>
              <a:spcBef>
                <a:spcPct val="20000"/>
              </a:spcBef>
              <a:spcAft>
                <a:spcPts val="0"/>
              </a:spcAft>
              <a:buClrTx/>
              <a:buSzTx/>
              <a:buFont typeface="Wingdings 3"/>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Financial and marketing activities</a:t>
            </a:r>
          </a:p>
          <a:p>
            <a:pPr marL="365760" marR="0" lvl="0" indent="-256032" algn="l" defTabSz="914400" rtl="0" eaLnBrk="1" fontAlgn="auto" latinLnBrk="0" hangingPunct="1">
              <a:lnSpc>
                <a:spcPct val="100000"/>
              </a:lnSpc>
              <a:spcBef>
                <a:spcPct val="20000"/>
              </a:spcBef>
              <a:spcAft>
                <a:spcPts val="0"/>
              </a:spcAft>
              <a:buClrTx/>
              <a:buSzTx/>
              <a:buFont typeface="Wingdings 3"/>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Supply chain management</a:t>
            </a:r>
          </a:p>
          <a:p>
            <a:pPr marL="365760" marR="0" lvl="0" indent="-256032" algn="l" defTabSz="914400" rtl="0" eaLnBrk="1" fontAlgn="auto" latinLnBrk="0" hangingPunct="1">
              <a:lnSpc>
                <a:spcPct val="100000"/>
              </a:lnSpc>
              <a:spcBef>
                <a:spcPct val="20000"/>
              </a:spcBef>
              <a:spcAft>
                <a:spcPts val="0"/>
              </a:spcAft>
              <a:buClrTx/>
              <a:buSzTx/>
              <a:buFont typeface="Wingdings 3"/>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Human resource planning</a:t>
            </a:r>
          </a:p>
          <a:p>
            <a:pPr marL="365760" marR="0" lvl="0" indent="-256032" algn="l" defTabSz="914400" rtl="0" eaLnBrk="1" fontAlgn="auto" latinLnBrk="0" hangingPunct="1">
              <a:lnSpc>
                <a:spcPct val="100000"/>
              </a:lnSpc>
              <a:spcBef>
                <a:spcPct val="20000"/>
              </a:spcBef>
              <a:spcAft>
                <a:spcPts val="0"/>
              </a:spcAft>
              <a:buClrTx/>
              <a:buSzTx/>
              <a:buFont typeface="Wingdings 3"/>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Pricing decisions</a:t>
            </a:r>
          </a:p>
          <a:p>
            <a:pPr marL="365760" marR="0" lvl="0" indent="-256032" algn="l" defTabSz="914400" rtl="0" eaLnBrk="1" fontAlgn="auto" latinLnBrk="0" hangingPunct="1">
              <a:lnSpc>
                <a:spcPct val="100000"/>
              </a:lnSpc>
              <a:spcBef>
                <a:spcPct val="20000"/>
              </a:spcBef>
              <a:spcAft>
                <a:spcPts val="0"/>
              </a:spcAft>
              <a:buClrTx/>
              <a:buSzTx/>
              <a:buFont typeface="Wingdings 3"/>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Sport team game strategies</a:t>
            </a:r>
          </a:p>
        </p:txBody>
      </p:sp>
      <p:sp>
        <p:nvSpPr>
          <p:cNvPr id="47" name="Content Placeholder 1"/>
          <p:cNvSpPr txBox="1">
            <a:spLocks/>
          </p:cNvSpPr>
          <p:nvPr/>
        </p:nvSpPr>
        <p:spPr>
          <a:xfrm>
            <a:off x="4209359" y="3124239"/>
            <a:ext cx="2268559" cy="1282508"/>
          </a:xfrm>
          <a:prstGeom prst="rect">
            <a:avLst/>
          </a:prstGeom>
          <a:solidFill>
            <a:schemeClr val="bg1"/>
          </a:solidFill>
        </p:spPr>
        <p:txBody>
          <a:bodyPr>
            <a:normAutofit fontScale="92500" lnSpcReduction="10000"/>
          </a:bodyPr>
          <a:lstStyle/>
          <a:p>
            <a:pPr marL="231775" marR="0" lvl="0" indent="-122238" algn="l" defTabSz="914400" rtl="0" eaLnBrk="1" fontAlgn="auto" latinLnBrk="0" hangingPunct="1">
              <a:lnSpc>
                <a:spcPct val="100000"/>
              </a:lnSpc>
              <a:spcBef>
                <a:spcPct val="20000"/>
              </a:spcBef>
              <a:spcAft>
                <a:spcPts val="0"/>
              </a:spcAft>
              <a:buClrTx/>
              <a:buSzTx/>
              <a:buFont typeface="Wingdings 3"/>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Descriptive analytics</a:t>
            </a:r>
          </a:p>
          <a:p>
            <a:pPr marL="341313"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 uses data to understand past and present</a:t>
            </a:r>
          </a:p>
          <a:p>
            <a:pPr marL="231775" indent="-122238">
              <a:spcBef>
                <a:spcPct val="20000"/>
              </a:spcBef>
              <a:buFont typeface="Wingdings 3"/>
              <a:buChar char=""/>
              <a:defRPr/>
            </a:pPr>
            <a:r>
              <a:rPr lang="en-US" sz="1100" dirty="0" smtClean="0"/>
              <a:t>Predictive analytics</a:t>
            </a:r>
          </a:p>
          <a:p>
            <a:pPr marL="341313"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 analyzes past performance</a:t>
            </a:r>
          </a:p>
          <a:p>
            <a:pPr marL="231775" marR="0" lvl="0" indent="-122238" fontAlgn="auto">
              <a:lnSpc>
                <a:spcPct val="100000"/>
              </a:lnSpc>
              <a:spcBef>
                <a:spcPct val="20000"/>
              </a:spcBef>
              <a:spcAft>
                <a:spcPts val="0"/>
              </a:spcAft>
              <a:buClrTx/>
              <a:buSzTx/>
              <a:buFont typeface="Wingdings 3"/>
              <a:buChar char=""/>
              <a:tabLst/>
              <a:defRPr/>
            </a:pPr>
            <a:r>
              <a:rPr lang="en-US" sz="1100" dirty="0" smtClean="0"/>
              <a:t>Prescriptive analytics</a:t>
            </a:r>
          </a:p>
          <a:p>
            <a:pPr marL="341313"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 uses optimization techniques</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68" name="Elbow Connector 67"/>
          <p:cNvCxnSpPr>
            <a:stCxn id="26630" idx="3"/>
            <a:endCxn id="27" idx="1"/>
          </p:cNvCxnSpPr>
          <p:nvPr/>
        </p:nvCxnSpPr>
        <p:spPr>
          <a:xfrm flipV="1">
            <a:off x="7425368" y="2391577"/>
            <a:ext cx="361721" cy="12481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26640" name="Picture 16" descr="Image result for data analytics"/>
          <p:cNvPicPr>
            <a:picLocks noChangeAspect="1" noChangeArrowheads="1"/>
          </p:cNvPicPr>
          <p:nvPr/>
        </p:nvPicPr>
        <p:blipFill>
          <a:blip r:embed="rId4" cstate="print"/>
          <a:srcRect/>
          <a:stretch>
            <a:fillRect/>
          </a:stretch>
        </p:blipFill>
        <p:spPr bwMode="auto">
          <a:xfrm>
            <a:off x="269557" y="2788983"/>
            <a:ext cx="3477712" cy="1961003"/>
          </a:xfrm>
          <a:prstGeom prst="rect">
            <a:avLst/>
          </a:prstGeom>
          <a:noFill/>
        </p:spPr>
      </p:pic>
      <p:sp>
        <p:nvSpPr>
          <p:cNvPr id="83" name="TextBox 82"/>
          <p:cNvSpPr txBox="1"/>
          <p:nvPr/>
        </p:nvSpPr>
        <p:spPr>
          <a:xfrm>
            <a:off x="187287" y="2324558"/>
            <a:ext cx="1498294" cy="830997"/>
          </a:xfrm>
          <a:prstGeom prst="rect">
            <a:avLst/>
          </a:prstGeom>
          <a:noFill/>
          <a:ln>
            <a:solidFill>
              <a:schemeClr val="accent1"/>
            </a:solidFill>
          </a:ln>
        </p:spPr>
        <p:txBody>
          <a:bodyPr wrap="square" rtlCol="0">
            <a:spAutoFit/>
          </a:bodyPr>
          <a:lstStyle/>
          <a:p>
            <a:r>
              <a:rPr lang="en-US" sz="1200" dirty="0" smtClean="0"/>
              <a:t>Sort </a:t>
            </a:r>
          </a:p>
          <a:p>
            <a:r>
              <a:rPr lang="en-US" sz="1200" dirty="0" smtClean="0"/>
              <a:t>Categorize </a:t>
            </a:r>
          </a:p>
          <a:p>
            <a:r>
              <a:rPr lang="en-US" sz="1200" dirty="0" smtClean="0"/>
              <a:t>Analyze </a:t>
            </a:r>
          </a:p>
          <a:p>
            <a:r>
              <a:rPr lang="en-US" sz="1200" dirty="0" smtClean="0"/>
              <a:t>Predict </a:t>
            </a:r>
            <a:endParaRPr lang="en-US" sz="1200" dirty="0"/>
          </a:p>
        </p:txBody>
      </p:sp>
      <p:cxnSp>
        <p:nvCxnSpPr>
          <p:cNvPr id="87" name="Elbow Connector 86"/>
          <p:cNvCxnSpPr>
            <a:endCxn id="20" idx="1"/>
          </p:cNvCxnSpPr>
          <p:nvPr/>
        </p:nvCxnSpPr>
        <p:spPr>
          <a:xfrm>
            <a:off x="1795749" y="2214390"/>
            <a:ext cx="1674564" cy="38008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923803" y="1056904"/>
            <a:ext cx="249381" cy="249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1" name="Oval 30"/>
          <p:cNvSpPr/>
          <p:nvPr/>
        </p:nvSpPr>
        <p:spPr>
          <a:xfrm>
            <a:off x="1363683" y="2384961"/>
            <a:ext cx="249381" cy="249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32" name="Oval 31"/>
          <p:cNvSpPr/>
          <p:nvPr/>
        </p:nvSpPr>
        <p:spPr>
          <a:xfrm>
            <a:off x="3926774" y="3309258"/>
            <a:ext cx="249381" cy="249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33" name="Oval 32"/>
          <p:cNvSpPr/>
          <p:nvPr/>
        </p:nvSpPr>
        <p:spPr>
          <a:xfrm>
            <a:off x="6454240" y="4482934"/>
            <a:ext cx="249381" cy="249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Tree>
    <p:extLst>
      <p:ext uri="{BB962C8B-B14F-4D97-AF65-F5344CB8AC3E}">
        <p14:creationId xmlns:p14="http://schemas.microsoft.com/office/powerpoint/2010/main" xmlns="" val="942729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6776" y="1028727"/>
            <a:ext cx="8299109" cy="4916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sz="1200" dirty="0">
                <a:solidFill>
                  <a:schemeClr val="accent5">
                    <a:lumMod val="50000"/>
                  </a:schemeClr>
                </a:solidFill>
              </a:rPr>
              <a:t>Combat Dynamic Pricing e.g. E-commerce / Amazon  change price every 10 minutes, hard for competitors to keep up. </a:t>
            </a:r>
          </a:p>
          <a:p>
            <a:r>
              <a:rPr lang="en-MY" sz="1200" dirty="0">
                <a:solidFill>
                  <a:schemeClr val="accent5">
                    <a:lumMod val="50000"/>
                  </a:schemeClr>
                </a:solidFill>
              </a:rPr>
              <a:t>(Not only comparing low price, but also take into consideration stock level, supply &amp; best margin)</a:t>
            </a:r>
          </a:p>
        </p:txBody>
      </p:sp>
      <p:sp>
        <p:nvSpPr>
          <p:cNvPr id="5" name="Rounded Rectangle 4"/>
          <p:cNvSpPr/>
          <p:nvPr/>
        </p:nvSpPr>
        <p:spPr>
          <a:xfrm>
            <a:off x="528809" y="1569006"/>
            <a:ext cx="7326217" cy="4367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sz="1200" dirty="0">
                <a:solidFill>
                  <a:schemeClr val="accent5">
                    <a:lumMod val="50000"/>
                  </a:schemeClr>
                </a:solidFill>
              </a:rPr>
              <a:t>Tracks buying trends </a:t>
            </a:r>
          </a:p>
          <a:p>
            <a:r>
              <a:rPr lang="en-MY" sz="1200" dirty="0">
                <a:solidFill>
                  <a:schemeClr val="accent5">
                    <a:lumMod val="50000"/>
                  </a:schemeClr>
                </a:solidFill>
              </a:rPr>
              <a:t>Determine competitive product price</a:t>
            </a:r>
          </a:p>
        </p:txBody>
      </p:sp>
      <p:sp>
        <p:nvSpPr>
          <p:cNvPr id="6" name="Rounded Rectangle 5"/>
          <p:cNvSpPr/>
          <p:nvPr/>
        </p:nvSpPr>
        <p:spPr>
          <a:xfrm>
            <a:off x="600620" y="2022128"/>
            <a:ext cx="6758770" cy="4367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sz="1200" dirty="0">
                <a:solidFill>
                  <a:schemeClr val="accent5">
                    <a:lumMod val="50000"/>
                  </a:schemeClr>
                </a:solidFill>
              </a:rPr>
              <a:t>No more long hours to look for competitor pricing </a:t>
            </a:r>
          </a:p>
          <a:p>
            <a:r>
              <a:rPr lang="en-MY" sz="1200" dirty="0">
                <a:solidFill>
                  <a:schemeClr val="accent5">
                    <a:lumMod val="50000"/>
                  </a:schemeClr>
                </a:solidFill>
              </a:rPr>
              <a:t>- Can use AI algorithm to predict prices &amp; take care of your customers</a:t>
            </a:r>
          </a:p>
        </p:txBody>
      </p:sp>
      <p:sp>
        <p:nvSpPr>
          <p:cNvPr id="7" name="Oval 6"/>
          <p:cNvSpPr/>
          <p:nvPr/>
        </p:nvSpPr>
        <p:spPr>
          <a:xfrm>
            <a:off x="300107" y="1181133"/>
            <a:ext cx="201706" cy="211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a:t>1</a:t>
            </a:r>
          </a:p>
        </p:txBody>
      </p:sp>
      <p:sp>
        <p:nvSpPr>
          <p:cNvPr id="8" name="Oval 7"/>
          <p:cNvSpPr/>
          <p:nvPr/>
        </p:nvSpPr>
        <p:spPr>
          <a:xfrm>
            <a:off x="311123" y="1635611"/>
            <a:ext cx="201706" cy="211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a:t>2</a:t>
            </a:r>
          </a:p>
        </p:txBody>
      </p:sp>
      <p:sp>
        <p:nvSpPr>
          <p:cNvPr id="9" name="Oval 8"/>
          <p:cNvSpPr/>
          <p:nvPr/>
        </p:nvSpPr>
        <p:spPr>
          <a:xfrm>
            <a:off x="317155" y="2105399"/>
            <a:ext cx="201706" cy="211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a:t>3</a:t>
            </a:r>
          </a:p>
        </p:txBody>
      </p:sp>
      <p:sp>
        <p:nvSpPr>
          <p:cNvPr id="10" name="Rounded Rectangle 9"/>
          <p:cNvSpPr/>
          <p:nvPr/>
        </p:nvSpPr>
        <p:spPr>
          <a:xfrm>
            <a:off x="538244" y="2462292"/>
            <a:ext cx="8486537" cy="17521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MY" sz="1200" dirty="0">
                <a:solidFill>
                  <a:schemeClr val="accent5">
                    <a:lumMod val="50000"/>
                  </a:schemeClr>
                </a:solidFill>
              </a:rPr>
              <a:t>AI in E-commerce is a pro active approach in decision making</a:t>
            </a:r>
          </a:p>
          <a:p>
            <a:r>
              <a:rPr lang="en-MY" sz="1200" dirty="0">
                <a:solidFill>
                  <a:schemeClr val="accent5">
                    <a:lumMod val="50000"/>
                  </a:schemeClr>
                </a:solidFill>
              </a:rPr>
              <a:t>Predicts:- </a:t>
            </a:r>
          </a:p>
          <a:p>
            <a:pPr marL="130969" indent="-130969">
              <a:buFont typeface="+mj-lt"/>
              <a:buAutoNum type="romanLcPeriod"/>
            </a:pPr>
            <a:r>
              <a:rPr lang="en-MY" sz="1200" dirty="0">
                <a:solidFill>
                  <a:schemeClr val="accent5">
                    <a:lumMod val="50000"/>
                  </a:schemeClr>
                </a:solidFill>
              </a:rPr>
              <a:t>What customer wants to buy next </a:t>
            </a:r>
          </a:p>
          <a:p>
            <a:pPr marL="130969" indent="-130969">
              <a:buFont typeface="+mj-lt"/>
              <a:buAutoNum type="romanLcPeriod"/>
            </a:pPr>
            <a:r>
              <a:rPr lang="en-MY" sz="1200" dirty="0">
                <a:solidFill>
                  <a:schemeClr val="accent5">
                    <a:lumMod val="50000"/>
                  </a:schemeClr>
                </a:solidFill>
              </a:rPr>
              <a:t>What platform/device/ channel used by customer to purchase</a:t>
            </a:r>
          </a:p>
          <a:p>
            <a:pPr marL="130969" indent="-130969">
              <a:buFont typeface="+mj-lt"/>
              <a:buAutoNum type="romanLcPeriod"/>
            </a:pPr>
            <a:r>
              <a:rPr lang="en-MY" sz="1200" dirty="0">
                <a:solidFill>
                  <a:schemeClr val="accent5">
                    <a:lumMod val="50000"/>
                  </a:schemeClr>
                </a:solidFill>
              </a:rPr>
              <a:t>What sort of price customer wants to pay </a:t>
            </a:r>
          </a:p>
          <a:p>
            <a:pPr marL="130969" indent="-130969">
              <a:buFont typeface="+mj-lt"/>
              <a:buAutoNum type="romanLcPeriod"/>
            </a:pPr>
            <a:r>
              <a:rPr lang="en-MY" sz="1200" dirty="0">
                <a:solidFill>
                  <a:schemeClr val="accent5">
                    <a:lumMod val="50000"/>
                  </a:schemeClr>
                </a:solidFill>
              </a:rPr>
              <a:t>Time of purchase by customers </a:t>
            </a:r>
          </a:p>
          <a:p>
            <a:pPr marL="130969" indent="-130969">
              <a:buFont typeface="+mj-lt"/>
              <a:buAutoNum type="romanLcPeriod"/>
            </a:pPr>
            <a:r>
              <a:rPr lang="en-MY" sz="1200" dirty="0">
                <a:solidFill>
                  <a:schemeClr val="accent5">
                    <a:lumMod val="50000"/>
                  </a:schemeClr>
                </a:solidFill>
              </a:rPr>
              <a:t>Location of purchase </a:t>
            </a:r>
          </a:p>
          <a:p>
            <a:pPr marL="130969" indent="-130969">
              <a:buFont typeface="+mj-lt"/>
              <a:buAutoNum type="romanLcPeriod"/>
            </a:pPr>
            <a:r>
              <a:rPr lang="en-MY" sz="1200" dirty="0">
                <a:solidFill>
                  <a:schemeClr val="accent5">
                    <a:lumMod val="50000"/>
                  </a:schemeClr>
                </a:solidFill>
              </a:rPr>
              <a:t>Computing average spending per location/gender/age etc.</a:t>
            </a:r>
          </a:p>
          <a:p>
            <a:pPr marL="130969" indent="-130969">
              <a:buFont typeface="+mj-lt"/>
              <a:buAutoNum type="romanLcPeriod"/>
            </a:pPr>
            <a:r>
              <a:rPr lang="en-MY" sz="1200" dirty="0">
                <a:solidFill>
                  <a:schemeClr val="accent5">
                    <a:lumMod val="50000"/>
                  </a:schemeClr>
                </a:solidFill>
              </a:rPr>
              <a:t>Customer spending behaviour</a:t>
            </a:r>
          </a:p>
        </p:txBody>
      </p:sp>
      <p:sp>
        <p:nvSpPr>
          <p:cNvPr id="11" name="Oval 10"/>
          <p:cNvSpPr/>
          <p:nvPr/>
        </p:nvSpPr>
        <p:spPr>
          <a:xfrm>
            <a:off x="312134" y="2620034"/>
            <a:ext cx="201706" cy="211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a:t>4</a:t>
            </a:r>
          </a:p>
        </p:txBody>
      </p:sp>
      <p:sp>
        <p:nvSpPr>
          <p:cNvPr id="12" name="Rounded Rectangle 11"/>
          <p:cNvSpPr/>
          <p:nvPr/>
        </p:nvSpPr>
        <p:spPr>
          <a:xfrm>
            <a:off x="399137" y="4404838"/>
            <a:ext cx="8469441" cy="436750"/>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sz="1200" dirty="0">
                <a:solidFill>
                  <a:schemeClr val="accent5">
                    <a:lumMod val="50000"/>
                  </a:schemeClr>
                </a:solidFill>
              </a:rPr>
              <a:t>Combination of AI with Dynamic Pricing – </a:t>
            </a:r>
            <a:r>
              <a:rPr lang="en-MY" sz="1200" dirty="0" smtClean="0">
                <a:solidFill>
                  <a:schemeClr val="accent5">
                    <a:lumMod val="50000"/>
                  </a:schemeClr>
                </a:solidFill>
              </a:rPr>
              <a:t>ability to give significant impact on the bottom line of our organisation.</a:t>
            </a:r>
            <a:endParaRPr lang="en-MY" sz="1200" dirty="0">
              <a:solidFill>
                <a:schemeClr val="accent5">
                  <a:lumMod val="50000"/>
                </a:schemeClr>
              </a:solidFill>
            </a:endParaRPr>
          </a:p>
        </p:txBody>
      </p:sp>
      <p:sp>
        <p:nvSpPr>
          <p:cNvPr id="14" name="Title 1"/>
          <p:cNvSpPr txBox="1">
            <a:spLocks/>
          </p:cNvSpPr>
          <p:nvPr/>
        </p:nvSpPr>
        <p:spPr>
          <a:xfrm>
            <a:off x="3248140" y="152400"/>
            <a:ext cx="604826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MY" sz="4000" b="0" i="0" u="none" strike="noStrike" kern="1200" cap="none" spc="0" normalizeH="0" baseline="0" noProof="0" dirty="0" smtClean="0">
                <a:ln>
                  <a:noFill/>
                </a:ln>
                <a:solidFill>
                  <a:schemeClr val="bg1"/>
                </a:solidFill>
                <a:effectLst/>
                <a:uLnTx/>
                <a:uFillTx/>
                <a:latin typeface="+mj-lt"/>
                <a:ea typeface="+mj-ea"/>
                <a:cs typeface="+mj-cs"/>
              </a:rPr>
              <a:t>AI</a:t>
            </a:r>
            <a:r>
              <a:rPr lang="en-MY" sz="4000" dirty="0" smtClean="0">
                <a:solidFill>
                  <a:schemeClr val="bg1"/>
                </a:solidFill>
                <a:latin typeface="+mj-lt"/>
                <a:ea typeface="+mj-ea"/>
                <a:cs typeface="+mj-cs"/>
              </a:rPr>
              <a:t> Helps </a:t>
            </a:r>
            <a:endParaRPr kumimoji="0" lang="en-GB" sz="40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942729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xmlns="" id="{ECCA5155-DF50-4BC1-A62E-D1CAA5CF7D21}"/>
              </a:ext>
            </a:extLst>
          </p:cNvPr>
          <p:cNvSpPr>
            <a:spLocks noGrp="1"/>
          </p:cNvSpPr>
          <p:nvPr>
            <p:ph type="subTitle" idx="1"/>
          </p:nvPr>
        </p:nvSpPr>
        <p:spPr>
          <a:xfrm>
            <a:off x="3073706" y="3318472"/>
            <a:ext cx="6070294" cy="1241822"/>
          </a:xfrm>
        </p:spPr>
        <p:txBody>
          <a:bodyPr>
            <a:normAutofit fontScale="92500"/>
          </a:bodyPr>
          <a:lstStyle/>
          <a:p>
            <a:r>
              <a:rPr lang="nl-NL" sz="3000" dirty="0"/>
              <a:t/>
            </a:r>
            <a:br>
              <a:rPr lang="nl-NL" sz="3000" dirty="0"/>
            </a:br>
            <a:r>
              <a:rPr lang="nl-NL" sz="3000" dirty="0" smtClean="0"/>
              <a:t>The </a:t>
            </a:r>
            <a:r>
              <a:rPr lang="nl-NL" sz="3000" dirty="0"/>
              <a:t>reporting standard for Industry 4.0</a:t>
            </a:r>
          </a:p>
        </p:txBody>
      </p:sp>
    </p:spTree>
    <p:extLst>
      <p:ext uri="{BB962C8B-B14F-4D97-AF65-F5344CB8AC3E}">
        <p14:creationId xmlns:p14="http://schemas.microsoft.com/office/powerpoint/2010/main" xmlns="" val="2974846659"/>
      </p:ext>
    </p:extLst>
  </p:cSld>
  <p:clrMapOvr>
    <a:masterClrMapping/>
  </p:clrMapOvr>
  <mc:AlternateContent xmlns:mc="http://schemas.openxmlformats.org/markup-compatibility/2006">
    <mc:Choice xmlns:p14="http://schemas.microsoft.com/office/powerpoint/2010/main" xmlns="" Requires="p14">
      <p:transition spd="slow" p14:dur="5000" advTm="7893">
        <p:wipe/>
      </p:transition>
    </mc:Choice>
    <mc:Fallback>
      <p:transition spd="slow" advTm="7893">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xmlns="" id="{FBE5B691-45E9-4741-B910-2740ABF51672}"/>
              </a:ext>
            </a:extLst>
          </p:cNvPr>
          <p:cNvSpPr>
            <a:spLocks noGrp="1"/>
          </p:cNvSpPr>
          <p:nvPr>
            <p:ph type="sldNum" sz="quarter" idx="12"/>
          </p:nvPr>
        </p:nvSpPr>
        <p:spPr/>
        <p:txBody>
          <a:bodyPr/>
          <a:lstStyle/>
          <a:p>
            <a:pPr defTabSz="685800">
              <a:defRPr/>
            </a:pPr>
            <a:fld id="{F43E439D-8969-4D8D-8895-F841568F456E}" type="slidenum">
              <a:rPr lang="nl-NL" sz="900" smtClean="0">
                <a:solidFill>
                  <a:prstClr val="black">
                    <a:tint val="75000"/>
                  </a:prstClr>
                </a:solidFill>
                <a:latin typeface="Calibri" panose="020F0502020204030204"/>
              </a:rPr>
              <a:pPr defTabSz="685800">
                <a:defRPr/>
              </a:pPr>
              <a:t>13</a:t>
            </a:fld>
            <a:endParaRPr lang="nl-NL" sz="900" dirty="0">
              <a:solidFill>
                <a:prstClr val="black">
                  <a:tint val="75000"/>
                </a:prstClr>
              </a:solidFill>
              <a:latin typeface="Calibri" panose="020F0502020204030204"/>
            </a:endParaRPr>
          </a:p>
        </p:txBody>
      </p:sp>
      <p:sp>
        <p:nvSpPr>
          <p:cNvPr id="4" name="Titel 3">
            <a:extLst>
              <a:ext uri="{FF2B5EF4-FFF2-40B4-BE49-F238E27FC236}">
                <a16:creationId xmlns:a16="http://schemas.microsoft.com/office/drawing/2014/main" xmlns="" id="{EAD503A1-FDDA-44E0-90B7-408D623A99BB}"/>
              </a:ext>
            </a:extLst>
          </p:cNvPr>
          <p:cNvSpPr>
            <a:spLocks noGrp="1"/>
          </p:cNvSpPr>
          <p:nvPr>
            <p:ph type="title" idx="4294967295"/>
          </p:nvPr>
        </p:nvSpPr>
        <p:spPr>
          <a:xfrm>
            <a:off x="668917" y="1553377"/>
            <a:ext cx="7851914" cy="3092699"/>
          </a:xfrm>
        </p:spPr>
        <p:txBody>
          <a:bodyPr>
            <a:normAutofit/>
          </a:bodyPr>
          <a:lstStyle/>
          <a:p>
            <a:pPr algn="ctr"/>
            <a:r>
              <a:rPr lang="nl-NL" sz="3300" dirty="0" smtClean="0"/>
              <a:t>“</a:t>
            </a:r>
            <a:r>
              <a:rPr lang="nl-NL" sz="3300" dirty="0"/>
              <a:t>With one touch on a button, </a:t>
            </a:r>
            <a:r>
              <a:rPr lang="nl-NL" sz="3300" dirty="0" smtClean="0"/>
              <a:t>I know and can </a:t>
            </a:r>
            <a:r>
              <a:rPr lang="nl-NL" sz="3300" dirty="0"/>
              <a:t>explain exactly and in real time, </a:t>
            </a:r>
            <a:r>
              <a:rPr lang="nl-NL" sz="3300" dirty="0" smtClean="0"/>
              <a:t>the </a:t>
            </a:r>
            <a:r>
              <a:rPr lang="nl-NL" sz="3300" dirty="0"/>
              <a:t>production process, my profit and/or losses are created”</a:t>
            </a:r>
          </a:p>
        </p:txBody>
      </p:sp>
      <p:sp>
        <p:nvSpPr>
          <p:cNvPr id="8" name="Rectangle 7"/>
          <p:cNvSpPr/>
          <p:nvPr/>
        </p:nvSpPr>
        <p:spPr>
          <a:xfrm>
            <a:off x="1153687" y="1704038"/>
            <a:ext cx="184731" cy="369332"/>
          </a:xfrm>
          <a:prstGeom prst="rect">
            <a:avLst/>
          </a:prstGeom>
        </p:spPr>
        <p:txBody>
          <a:bodyPr wrap="none">
            <a:spAutoFit/>
          </a:bodyPr>
          <a:lstStyle/>
          <a:p>
            <a:endParaRPr lang="en-US" dirty="0"/>
          </a:p>
        </p:txBody>
      </p:sp>
      <p:sp>
        <p:nvSpPr>
          <p:cNvPr id="9" name="Title 1"/>
          <p:cNvSpPr txBox="1">
            <a:spLocks/>
          </p:cNvSpPr>
          <p:nvPr/>
        </p:nvSpPr>
        <p:spPr>
          <a:xfrm>
            <a:off x="3248140" y="152400"/>
            <a:ext cx="604826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MY" sz="4000" dirty="0" smtClean="0">
                <a:solidFill>
                  <a:schemeClr val="bg1"/>
                </a:solidFill>
                <a:latin typeface="+mj-lt"/>
                <a:ea typeface="+mj-ea"/>
                <a:cs typeface="+mj-cs"/>
              </a:rPr>
              <a:t>End User Requirement  </a:t>
            </a:r>
            <a:endParaRPr kumimoji="0" lang="en-GB" sz="40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4214987778"/>
      </p:ext>
    </p:extLst>
  </p:cSld>
  <p:clrMapOvr>
    <a:masterClrMapping/>
  </p:clrMapOvr>
  <mc:AlternateContent xmlns:mc="http://schemas.openxmlformats.org/markup-compatibility/2006">
    <mc:Choice xmlns:p14="http://schemas.microsoft.com/office/powerpoint/2010/main" xmlns="" Requires="p14">
      <p:transition spd="slow" p14:dur="5000" advTm="13110">
        <p:wipe/>
      </p:transition>
    </mc:Choice>
    <mc:Fallback>
      <p:transition spd="slow" advTm="13110">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B4B8194B-3BB8-4418-BE5A-887D45B8AE97}"/>
              </a:ext>
            </a:extLst>
          </p:cNvPr>
          <p:cNvSpPr>
            <a:spLocks noGrp="1"/>
          </p:cNvSpPr>
          <p:nvPr>
            <p:ph type="title"/>
          </p:nvPr>
        </p:nvSpPr>
        <p:spPr>
          <a:xfrm>
            <a:off x="3645780" y="190160"/>
            <a:ext cx="5141962" cy="682694"/>
          </a:xfrm>
        </p:spPr>
        <p:txBody>
          <a:bodyPr>
            <a:noAutofit/>
          </a:bodyPr>
          <a:lstStyle/>
          <a:p>
            <a:pPr algn="ctr">
              <a:defRPr/>
            </a:pPr>
            <a:r>
              <a:rPr lang="nl-NL" dirty="0" smtClean="0">
                <a:solidFill>
                  <a:schemeClr val="bg1"/>
                </a:solidFill>
              </a:rPr>
              <a:t>Perspectives</a:t>
            </a:r>
          </a:p>
        </p:txBody>
      </p:sp>
      <p:sp>
        <p:nvSpPr>
          <p:cNvPr id="5" name="Tijdelijke aanduiding voor tekst 4">
            <a:extLst>
              <a:ext uri="{FF2B5EF4-FFF2-40B4-BE49-F238E27FC236}">
                <a16:creationId xmlns:a16="http://schemas.microsoft.com/office/drawing/2014/main" xmlns="" id="{0CEA8797-31E3-40A1-A36D-91D599EA090B}"/>
              </a:ext>
            </a:extLst>
          </p:cNvPr>
          <p:cNvSpPr>
            <a:spLocks noGrp="1"/>
          </p:cNvSpPr>
          <p:nvPr>
            <p:ph type="body" idx="1"/>
          </p:nvPr>
        </p:nvSpPr>
        <p:spPr>
          <a:xfrm>
            <a:off x="792411" y="1360590"/>
            <a:ext cx="7886700" cy="2778195"/>
          </a:xfrm>
        </p:spPr>
        <p:txBody>
          <a:bodyPr>
            <a:normAutofit fontScale="47500" lnSpcReduction="20000"/>
          </a:bodyPr>
          <a:lstStyle/>
          <a:p>
            <a:r>
              <a:rPr lang="nl-NL" sz="6300" dirty="0" smtClean="0">
                <a:solidFill>
                  <a:schemeClr val="accent5">
                    <a:lumMod val="50000"/>
                  </a:schemeClr>
                </a:solidFill>
              </a:rPr>
              <a:t>Two </a:t>
            </a:r>
            <a:r>
              <a:rPr lang="nl-NL" sz="6300" dirty="0">
                <a:solidFill>
                  <a:schemeClr val="accent5">
                    <a:lumMod val="50000"/>
                  </a:schemeClr>
                </a:solidFill>
              </a:rPr>
              <a:t>different perspectives:</a:t>
            </a:r>
          </a:p>
          <a:p>
            <a:endParaRPr lang="nl-NL" sz="6300" dirty="0">
              <a:solidFill>
                <a:schemeClr val="accent5">
                  <a:lumMod val="50000"/>
                </a:schemeClr>
              </a:solidFill>
            </a:endParaRPr>
          </a:p>
          <a:p>
            <a:pPr marL="1028700" indent="-1028700">
              <a:buFont typeface="+mj-lt"/>
              <a:buAutoNum type="arabicPeriod"/>
            </a:pPr>
            <a:r>
              <a:rPr lang="nl-NL" sz="6300" dirty="0">
                <a:solidFill>
                  <a:schemeClr val="accent5">
                    <a:lumMod val="50000"/>
                  </a:schemeClr>
                </a:solidFill>
              </a:rPr>
              <a:t>The present industrial / processing / banking landscape </a:t>
            </a:r>
            <a:br>
              <a:rPr lang="nl-NL" sz="6300" dirty="0">
                <a:solidFill>
                  <a:schemeClr val="accent5">
                    <a:lumMod val="50000"/>
                  </a:schemeClr>
                </a:solidFill>
              </a:rPr>
            </a:br>
            <a:endParaRPr lang="nl-NL" sz="6300" dirty="0">
              <a:solidFill>
                <a:schemeClr val="accent5">
                  <a:lumMod val="50000"/>
                </a:schemeClr>
              </a:solidFill>
            </a:endParaRPr>
          </a:p>
          <a:p>
            <a:pPr marL="1028700" indent="-1028700">
              <a:buFont typeface="+mj-lt"/>
              <a:buAutoNum type="arabicPeriod"/>
            </a:pPr>
            <a:r>
              <a:rPr lang="nl-NL" sz="6300" dirty="0">
                <a:solidFill>
                  <a:schemeClr val="accent5">
                    <a:lumMod val="50000"/>
                  </a:schemeClr>
                </a:solidFill>
              </a:rPr>
              <a:t>The digital perspective of Industy 4.0</a:t>
            </a:r>
          </a:p>
          <a:p>
            <a:endParaRPr lang="nl-NL" dirty="0"/>
          </a:p>
        </p:txBody>
      </p:sp>
      <p:sp>
        <p:nvSpPr>
          <p:cNvPr id="7" name="Tijdelijke aanduiding voor dianummer 6">
            <a:extLst>
              <a:ext uri="{FF2B5EF4-FFF2-40B4-BE49-F238E27FC236}">
                <a16:creationId xmlns:a16="http://schemas.microsoft.com/office/drawing/2014/main" xmlns="" id="{B272281F-BAA5-4268-8DDB-C0EA99B10E4A}"/>
              </a:ext>
            </a:extLst>
          </p:cNvPr>
          <p:cNvSpPr>
            <a:spLocks noGrp="1"/>
          </p:cNvSpPr>
          <p:nvPr>
            <p:ph type="sldNum" sz="quarter" idx="12"/>
          </p:nvPr>
        </p:nvSpPr>
        <p:spPr/>
        <p:txBody>
          <a:bodyPr/>
          <a:lstStyle/>
          <a:p>
            <a:pPr defTabSz="685800">
              <a:defRPr/>
            </a:pPr>
            <a:fld id="{F43E439D-8969-4D8D-8895-F841568F456E}" type="slidenum">
              <a:rPr lang="nl-NL" sz="900" smtClean="0">
                <a:solidFill>
                  <a:prstClr val="black">
                    <a:tint val="75000"/>
                  </a:prstClr>
                </a:solidFill>
                <a:latin typeface="Calibri" panose="020F0502020204030204"/>
              </a:rPr>
              <a:pPr defTabSz="685800">
                <a:defRPr/>
              </a:pPr>
              <a:t>14</a:t>
            </a:fld>
            <a:endParaRPr lang="nl-NL" sz="900" dirty="0">
              <a:solidFill>
                <a:prstClr val="black">
                  <a:tint val="75000"/>
                </a:prstClr>
              </a:solidFill>
              <a:latin typeface="Calibri" panose="020F0502020204030204"/>
            </a:endParaRPr>
          </a:p>
        </p:txBody>
      </p:sp>
    </p:spTree>
    <p:extLst>
      <p:ext uri="{BB962C8B-B14F-4D97-AF65-F5344CB8AC3E}">
        <p14:creationId xmlns:p14="http://schemas.microsoft.com/office/powerpoint/2010/main" xmlns="" val="2469838812"/>
      </p:ext>
    </p:extLst>
  </p:cSld>
  <p:clrMapOvr>
    <a:masterClrMapping/>
  </p:clrMapOvr>
  <p:transition spd="slow" advTm="20198">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entagon 22"/>
          <p:cNvSpPr/>
          <p:nvPr/>
        </p:nvSpPr>
        <p:spPr>
          <a:xfrm rot="10800000">
            <a:off x="694063" y="1002531"/>
            <a:ext cx="7634688" cy="594911"/>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ectangle 21"/>
          <p:cNvSpPr/>
          <p:nvPr/>
        </p:nvSpPr>
        <p:spPr>
          <a:xfrm>
            <a:off x="694063" y="4208443"/>
            <a:ext cx="1674564" cy="57287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Pijl: links 13">
            <a:extLst>
              <a:ext uri="{FF2B5EF4-FFF2-40B4-BE49-F238E27FC236}">
                <a16:creationId xmlns:a16="http://schemas.microsoft.com/office/drawing/2014/main" xmlns="" id="{9EE34D87-D659-43C4-AE59-7EDCA5E59A6A}"/>
              </a:ext>
            </a:extLst>
          </p:cNvPr>
          <p:cNvSpPr/>
          <p:nvPr/>
        </p:nvSpPr>
        <p:spPr>
          <a:xfrm rot="16200000">
            <a:off x="1192236" y="3412817"/>
            <a:ext cx="438112" cy="1037850"/>
          </a:xfrm>
          <a:prstGeom prst="leftArrow">
            <a:avLst/>
          </a:prstGeom>
          <a:ln/>
        </p:spPr>
        <p:style>
          <a:lnRef idx="0">
            <a:schemeClr val="accent4"/>
          </a:lnRef>
          <a:fillRef idx="3">
            <a:schemeClr val="accent4"/>
          </a:fillRef>
          <a:effectRef idx="3">
            <a:schemeClr val="accent4"/>
          </a:effectRef>
          <a:fontRef idx="minor">
            <a:schemeClr val="lt1"/>
          </a:fontRef>
        </p:style>
        <p:txBody>
          <a:bodyPr lIns="68580" tIns="34290" rIns="68580" bIns="34290" rtlCol="0" anchor="ctr"/>
          <a:lstStyle/>
          <a:p>
            <a:pPr algn="ctr" defTabSz="685800">
              <a:defRPr/>
            </a:pPr>
            <a:endParaRPr lang="nl-NL" sz="1400" dirty="0">
              <a:solidFill>
                <a:schemeClr val="tx1">
                  <a:lumMod val="85000"/>
                  <a:lumOff val="15000"/>
                </a:schemeClr>
              </a:solidFill>
              <a:latin typeface="Calibri" panose="020F0502020204030204"/>
            </a:endParaRPr>
          </a:p>
        </p:txBody>
      </p:sp>
      <p:sp>
        <p:nvSpPr>
          <p:cNvPr id="18" name="Pijl: links 12">
            <a:extLst>
              <a:ext uri="{FF2B5EF4-FFF2-40B4-BE49-F238E27FC236}">
                <a16:creationId xmlns:a16="http://schemas.microsoft.com/office/drawing/2014/main" xmlns="" id="{7B1E3743-CCEF-4356-986D-9D57657A8017}"/>
              </a:ext>
            </a:extLst>
          </p:cNvPr>
          <p:cNvSpPr/>
          <p:nvPr/>
        </p:nvSpPr>
        <p:spPr>
          <a:xfrm>
            <a:off x="4584046" y="1948149"/>
            <a:ext cx="733806" cy="1760878"/>
          </a:xfrm>
          <a:prstGeom prst="leftArrow">
            <a:avLst/>
          </a:prstGeom>
          <a:ln/>
        </p:spPr>
        <p:style>
          <a:lnRef idx="0">
            <a:schemeClr val="accent4"/>
          </a:lnRef>
          <a:fillRef idx="3">
            <a:schemeClr val="accent4"/>
          </a:fillRef>
          <a:effectRef idx="3">
            <a:schemeClr val="accent4"/>
          </a:effectRef>
          <a:fontRef idx="minor">
            <a:schemeClr val="lt1"/>
          </a:fontRef>
        </p:style>
        <p:txBody>
          <a:bodyPr lIns="68580" tIns="34290" rIns="68580" bIns="34290" rtlCol="0" anchor="ctr"/>
          <a:lstStyle/>
          <a:p>
            <a:pPr algn="ctr" defTabSz="685800">
              <a:defRPr/>
            </a:pPr>
            <a:endParaRPr lang="nl-NL" sz="1400" dirty="0">
              <a:solidFill>
                <a:schemeClr val="tx1">
                  <a:lumMod val="85000"/>
                  <a:lumOff val="15000"/>
                </a:schemeClr>
              </a:solidFill>
              <a:latin typeface="Calibri" panose="020F0502020204030204"/>
            </a:endParaRPr>
          </a:p>
        </p:txBody>
      </p:sp>
      <p:sp>
        <p:nvSpPr>
          <p:cNvPr id="13" name="Pijl: links 12">
            <a:extLst>
              <a:ext uri="{FF2B5EF4-FFF2-40B4-BE49-F238E27FC236}">
                <a16:creationId xmlns:a16="http://schemas.microsoft.com/office/drawing/2014/main" xmlns="" id="{7B1E3743-CCEF-4356-986D-9D57657A8017}"/>
              </a:ext>
            </a:extLst>
          </p:cNvPr>
          <p:cNvSpPr/>
          <p:nvPr/>
        </p:nvSpPr>
        <p:spPr>
          <a:xfrm>
            <a:off x="2492677" y="1938968"/>
            <a:ext cx="733806" cy="1760878"/>
          </a:xfrm>
          <a:prstGeom prst="leftArrow">
            <a:avLst/>
          </a:prstGeom>
          <a:ln/>
        </p:spPr>
        <p:style>
          <a:lnRef idx="0">
            <a:schemeClr val="accent4"/>
          </a:lnRef>
          <a:fillRef idx="3">
            <a:schemeClr val="accent4"/>
          </a:fillRef>
          <a:effectRef idx="3">
            <a:schemeClr val="accent4"/>
          </a:effectRef>
          <a:fontRef idx="minor">
            <a:schemeClr val="lt1"/>
          </a:fontRef>
        </p:style>
        <p:txBody>
          <a:bodyPr lIns="68580" tIns="34290" rIns="68580" bIns="34290" rtlCol="0" anchor="ctr"/>
          <a:lstStyle/>
          <a:p>
            <a:pPr algn="ctr" defTabSz="685800">
              <a:defRPr/>
            </a:pPr>
            <a:endParaRPr lang="nl-NL" sz="1400" dirty="0">
              <a:solidFill>
                <a:schemeClr val="tx1">
                  <a:lumMod val="85000"/>
                  <a:lumOff val="15000"/>
                </a:schemeClr>
              </a:solidFill>
              <a:latin typeface="Calibri" panose="020F0502020204030204"/>
            </a:endParaRPr>
          </a:p>
        </p:txBody>
      </p:sp>
      <p:sp>
        <p:nvSpPr>
          <p:cNvPr id="4" name="Titel 3">
            <a:extLst>
              <a:ext uri="{FF2B5EF4-FFF2-40B4-BE49-F238E27FC236}">
                <a16:creationId xmlns:a16="http://schemas.microsoft.com/office/drawing/2014/main" xmlns="" id="{5F4F472C-F551-4A97-91B9-5D1F7F3793C4}"/>
              </a:ext>
            </a:extLst>
          </p:cNvPr>
          <p:cNvSpPr>
            <a:spLocks noGrp="1"/>
          </p:cNvSpPr>
          <p:nvPr>
            <p:ph type="title"/>
          </p:nvPr>
        </p:nvSpPr>
        <p:spPr>
          <a:xfrm>
            <a:off x="3018622" y="134749"/>
            <a:ext cx="5606897" cy="462385"/>
          </a:xfrm>
        </p:spPr>
        <p:txBody>
          <a:bodyPr anchor="t">
            <a:noAutofit/>
          </a:bodyPr>
          <a:lstStyle/>
          <a:p>
            <a:r>
              <a:rPr lang="nl-NL" sz="2800" dirty="0">
                <a:solidFill>
                  <a:schemeClr val="bg2"/>
                </a:solidFill>
              </a:rPr>
              <a:t>Perspective 1:  The present industrial landscape</a:t>
            </a:r>
            <a:br>
              <a:rPr lang="nl-NL" sz="2800" dirty="0">
                <a:solidFill>
                  <a:schemeClr val="bg2"/>
                </a:solidFill>
              </a:rPr>
            </a:br>
            <a:endParaRPr lang="nl-NL" sz="2800" dirty="0">
              <a:solidFill>
                <a:schemeClr val="bg2"/>
              </a:solidFill>
            </a:endParaRPr>
          </a:p>
        </p:txBody>
      </p:sp>
      <p:sp>
        <p:nvSpPr>
          <p:cNvPr id="5" name="Rechthoek 4">
            <a:extLst>
              <a:ext uri="{FF2B5EF4-FFF2-40B4-BE49-F238E27FC236}">
                <a16:creationId xmlns:a16="http://schemas.microsoft.com/office/drawing/2014/main" xmlns="" id="{924408E3-EBA0-4A7A-AB97-C76381871554}"/>
              </a:ext>
            </a:extLst>
          </p:cNvPr>
          <p:cNvSpPr/>
          <p:nvPr/>
        </p:nvSpPr>
        <p:spPr>
          <a:xfrm>
            <a:off x="702506" y="1685581"/>
            <a:ext cx="1692519" cy="2236424"/>
          </a:xfrm>
          <a:prstGeom prst="rect">
            <a:avLst/>
          </a:prstGeom>
        </p:spPr>
        <p:style>
          <a:lnRef idx="0">
            <a:schemeClr val="accent5"/>
          </a:lnRef>
          <a:fillRef idx="3">
            <a:schemeClr val="accent5"/>
          </a:fillRef>
          <a:effectRef idx="3">
            <a:schemeClr val="accent5"/>
          </a:effectRef>
          <a:fontRef idx="minor">
            <a:schemeClr val="lt1"/>
          </a:fontRef>
        </p:style>
        <p:txBody>
          <a:bodyPr lIns="68580" tIns="34290" rIns="68580" bIns="34290" rtlCol="0" anchor="t"/>
          <a:lstStyle/>
          <a:p>
            <a:pPr defTabSz="685800">
              <a:defRPr/>
            </a:pPr>
            <a:r>
              <a:rPr lang="nl-NL" sz="1600" dirty="0" smtClean="0">
                <a:solidFill>
                  <a:schemeClr val="tx1">
                    <a:lumMod val="85000"/>
                    <a:lumOff val="15000"/>
                  </a:schemeClr>
                </a:solidFill>
                <a:latin typeface="Calibri" panose="020F0502020204030204"/>
              </a:rPr>
              <a:t>Cost Control</a:t>
            </a:r>
            <a:r>
              <a:rPr lang="nl-NL" sz="1600" dirty="0">
                <a:solidFill>
                  <a:schemeClr val="tx1">
                    <a:lumMod val="85000"/>
                    <a:lumOff val="15000"/>
                  </a:schemeClr>
                </a:solidFill>
                <a:latin typeface="Calibri" panose="020F0502020204030204"/>
              </a:rPr>
              <a:t>:</a:t>
            </a:r>
            <a:br>
              <a:rPr lang="nl-NL" sz="1600" dirty="0">
                <a:solidFill>
                  <a:schemeClr val="tx1">
                    <a:lumMod val="85000"/>
                    <a:lumOff val="15000"/>
                  </a:schemeClr>
                </a:solidFill>
                <a:latin typeface="Calibri" panose="020F0502020204030204"/>
              </a:rPr>
            </a:br>
            <a:r>
              <a:rPr lang="nl-NL" sz="1600" dirty="0">
                <a:solidFill>
                  <a:schemeClr val="tx1">
                    <a:lumMod val="85000"/>
                    <a:lumOff val="15000"/>
                  </a:schemeClr>
                </a:solidFill>
                <a:latin typeface="Calibri" panose="020F0502020204030204"/>
              </a:rPr>
              <a:t>Monthly/quarterly</a:t>
            </a:r>
            <a:br>
              <a:rPr lang="nl-NL" sz="1600" dirty="0">
                <a:solidFill>
                  <a:schemeClr val="tx1">
                    <a:lumMod val="85000"/>
                    <a:lumOff val="15000"/>
                  </a:schemeClr>
                </a:solidFill>
                <a:latin typeface="Calibri" panose="020F0502020204030204"/>
              </a:rPr>
            </a:br>
            <a:r>
              <a:rPr lang="nl-NL" sz="1600" dirty="0">
                <a:solidFill>
                  <a:schemeClr val="tx1">
                    <a:lumMod val="85000"/>
                    <a:lumOff val="15000"/>
                  </a:schemeClr>
                </a:solidFill>
                <a:latin typeface="Calibri" panose="020F0502020204030204"/>
              </a:rPr>
              <a:t/>
            </a:r>
            <a:br>
              <a:rPr lang="nl-NL" sz="1600" dirty="0">
                <a:solidFill>
                  <a:schemeClr val="tx1">
                    <a:lumMod val="85000"/>
                    <a:lumOff val="15000"/>
                  </a:schemeClr>
                </a:solidFill>
                <a:latin typeface="Calibri" panose="020F0502020204030204"/>
              </a:rPr>
            </a:br>
            <a:r>
              <a:rPr lang="nl-NL" sz="1600" dirty="0">
                <a:solidFill>
                  <a:schemeClr val="tx1">
                    <a:lumMod val="85000"/>
                    <a:lumOff val="15000"/>
                  </a:schemeClr>
                </a:solidFill>
                <a:latin typeface="Calibri" panose="020F0502020204030204"/>
              </a:rPr>
              <a:t>Variance reporting</a:t>
            </a:r>
            <a:br>
              <a:rPr lang="nl-NL" sz="1600" dirty="0">
                <a:solidFill>
                  <a:schemeClr val="tx1">
                    <a:lumMod val="85000"/>
                    <a:lumOff val="15000"/>
                  </a:schemeClr>
                </a:solidFill>
                <a:latin typeface="Calibri" panose="020F0502020204030204"/>
              </a:rPr>
            </a:br>
            <a:r>
              <a:rPr lang="nl-NL" sz="1600" dirty="0">
                <a:solidFill>
                  <a:schemeClr val="tx1">
                    <a:lumMod val="85000"/>
                    <a:lumOff val="15000"/>
                  </a:schemeClr>
                </a:solidFill>
                <a:latin typeface="Calibri" panose="020F0502020204030204"/>
              </a:rPr>
              <a:t/>
            </a:r>
            <a:br>
              <a:rPr lang="nl-NL" sz="1600" dirty="0">
                <a:solidFill>
                  <a:schemeClr val="tx1">
                    <a:lumMod val="85000"/>
                    <a:lumOff val="15000"/>
                  </a:schemeClr>
                </a:solidFill>
                <a:latin typeface="Calibri" panose="020F0502020204030204"/>
              </a:rPr>
            </a:br>
            <a:r>
              <a:rPr lang="nl-NL" sz="1600" dirty="0" smtClean="0">
                <a:solidFill>
                  <a:schemeClr val="tx1">
                    <a:lumMod val="85000"/>
                    <a:lumOff val="15000"/>
                  </a:schemeClr>
                </a:solidFill>
                <a:latin typeface="Calibri" panose="020F0502020204030204"/>
              </a:rPr>
              <a:t>Incidental </a:t>
            </a:r>
            <a:r>
              <a:rPr lang="nl-NL" sz="1600" dirty="0">
                <a:solidFill>
                  <a:schemeClr val="tx1">
                    <a:lumMod val="85000"/>
                    <a:lumOff val="15000"/>
                  </a:schemeClr>
                </a:solidFill>
                <a:latin typeface="Calibri" panose="020F0502020204030204"/>
              </a:rPr>
              <a:t>/ “out of bandwidth” P&amp;L production order analyses</a:t>
            </a:r>
            <a:br>
              <a:rPr lang="nl-NL" sz="1600" dirty="0">
                <a:solidFill>
                  <a:schemeClr val="tx1">
                    <a:lumMod val="85000"/>
                    <a:lumOff val="15000"/>
                  </a:schemeClr>
                </a:solidFill>
                <a:latin typeface="Calibri" panose="020F0502020204030204"/>
              </a:rPr>
            </a:br>
            <a:endParaRPr lang="nl-NL" sz="1600" dirty="0">
              <a:solidFill>
                <a:schemeClr val="tx1">
                  <a:lumMod val="85000"/>
                  <a:lumOff val="15000"/>
                </a:schemeClr>
              </a:solidFill>
              <a:latin typeface="Calibri" panose="020F0502020204030204"/>
            </a:endParaRPr>
          </a:p>
          <a:p>
            <a:pPr defTabSz="685800">
              <a:defRPr/>
            </a:pPr>
            <a:endParaRPr lang="nl-NL" sz="1600" dirty="0">
              <a:solidFill>
                <a:schemeClr val="tx1">
                  <a:lumMod val="85000"/>
                  <a:lumOff val="15000"/>
                </a:schemeClr>
              </a:solidFill>
              <a:latin typeface="Calibri" panose="020F0502020204030204"/>
            </a:endParaRPr>
          </a:p>
          <a:p>
            <a:pPr defTabSz="685800">
              <a:defRPr/>
            </a:pPr>
            <a:endParaRPr lang="nl-NL" sz="1600" dirty="0">
              <a:solidFill>
                <a:schemeClr val="tx1">
                  <a:lumMod val="85000"/>
                  <a:lumOff val="15000"/>
                </a:schemeClr>
              </a:solidFill>
              <a:latin typeface="Calibri" panose="020F0502020204030204"/>
            </a:endParaRPr>
          </a:p>
        </p:txBody>
      </p:sp>
      <p:sp>
        <p:nvSpPr>
          <p:cNvPr id="6" name="Rechthoek 5">
            <a:extLst>
              <a:ext uri="{FF2B5EF4-FFF2-40B4-BE49-F238E27FC236}">
                <a16:creationId xmlns:a16="http://schemas.microsoft.com/office/drawing/2014/main" xmlns="" id="{81E40209-DC54-452F-86C0-1F963F5E55C0}"/>
              </a:ext>
            </a:extLst>
          </p:cNvPr>
          <p:cNvSpPr/>
          <p:nvPr/>
        </p:nvSpPr>
        <p:spPr>
          <a:xfrm>
            <a:off x="7157881" y="1689529"/>
            <a:ext cx="1692519" cy="2928314"/>
          </a:xfrm>
          <a:prstGeom prst="rect">
            <a:avLst/>
          </a:prstGeom>
        </p:spPr>
        <p:style>
          <a:lnRef idx="0">
            <a:schemeClr val="accent5"/>
          </a:lnRef>
          <a:fillRef idx="3">
            <a:schemeClr val="accent5"/>
          </a:fillRef>
          <a:effectRef idx="3">
            <a:schemeClr val="accent5"/>
          </a:effectRef>
          <a:fontRef idx="minor">
            <a:schemeClr val="lt1"/>
          </a:fontRef>
        </p:style>
        <p:txBody>
          <a:bodyPr lIns="68580" tIns="34290" rIns="68580" bIns="34290" rtlCol="0" anchor="t"/>
          <a:lstStyle/>
          <a:p>
            <a:pPr defTabSz="685800">
              <a:defRPr/>
            </a:pPr>
            <a:r>
              <a:rPr lang="nl-NL" sz="1600" dirty="0">
                <a:solidFill>
                  <a:schemeClr val="tx1">
                    <a:lumMod val="85000"/>
                    <a:lumOff val="15000"/>
                  </a:schemeClr>
                </a:solidFill>
                <a:latin typeface="Calibri" panose="020F0502020204030204"/>
              </a:rPr>
              <a:t>Installed base /Assets: </a:t>
            </a:r>
          </a:p>
          <a:p>
            <a:pPr defTabSz="685800">
              <a:defRPr/>
            </a:pPr>
            <a:endParaRPr lang="nl-NL" sz="1600" dirty="0">
              <a:solidFill>
                <a:schemeClr val="tx1">
                  <a:lumMod val="85000"/>
                  <a:lumOff val="15000"/>
                </a:schemeClr>
              </a:solidFill>
              <a:latin typeface="Calibri" panose="020F0502020204030204"/>
            </a:endParaRPr>
          </a:p>
          <a:p>
            <a:pPr defTabSz="685800">
              <a:defRPr/>
            </a:pPr>
            <a:r>
              <a:rPr lang="nl-NL" sz="1600" dirty="0">
                <a:solidFill>
                  <a:schemeClr val="tx1">
                    <a:lumMod val="85000"/>
                    <a:lumOff val="15000"/>
                  </a:schemeClr>
                </a:solidFill>
                <a:latin typeface="Calibri" panose="020F0502020204030204"/>
              </a:rPr>
              <a:t>Machines / Equipment</a:t>
            </a:r>
            <a:br>
              <a:rPr lang="nl-NL" sz="1600" dirty="0">
                <a:solidFill>
                  <a:schemeClr val="tx1">
                    <a:lumMod val="85000"/>
                    <a:lumOff val="15000"/>
                  </a:schemeClr>
                </a:solidFill>
                <a:latin typeface="Calibri" panose="020F0502020204030204"/>
              </a:rPr>
            </a:br>
            <a:r>
              <a:rPr lang="nl-NL" sz="1600" dirty="0">
                <a:solidFill>
                  <a:schemeClr val="tx1">
                    <a:lumMod val="85000"/>
                    <a:lumOff val="15000"/>
                  </a:schemeClr>
                </a:solidFill>
                <a:latin typeface="Calibri" panose="020F0502020204030204"/>
              </a:rPr>
              <a:t>Buildings</a:t>
            </a:r>
          </a:p>
          <a:p>
            <a:pPr defTabSz="685800">
              <a:defRPr/>
            </a:pPr>
            <a:r>
              <a:rPr lang="nl-NL" sz="1600" dirty="0">
                <a:solidFill>
                  <a:schemeClr val="tx1">
                    <a:lumMod val="85000"/>
                    <a:lumOff val="15000"/>
                  </a:schemeClr>
                </a:solidFill>
                <a:latin typeface="Calibri" panose="020F0502020204030204"/>
              </a:rPr>
              <a:t>Systems</a:t>
            </a:r>
          </a:p>
          <a:p>
            <a:pPr defTabSz="685800">
              <a:defRPr/>
            </a:pPr>
            <a:r>
              <a:rPr lang="nl-NL" sz="1600" dirty="0">
                <a:solidFill>
                  <a:schemeClr val="tx1">
                    <a:lumMod val="85000"/>
                    <a:lumOff val="15000"/>
                  </a:schemeClr>
                </a:solidFill>
                <a:latin typeface="Calibri" panose="020F0502020204030204"/>
              </a:rPr>
              <a:t>Stocks / </a:t>
            </a:r>
            <a:r>
              <a:rPr lang="nl-NL" sz="1600" dirty="0" smtClean="0">
                <a:solidFill>
                  <a:schemeClr val="tx1">
                    <a:lumMod val="85000"/>
                    <a:lumOff val="15000"/>
                  </a:schemeClr>
                </a:solidFill>
                <a:latin typeface="Calibri" panose="020F0502020204030204"/>
              </a:rPr>
              <a:t>Supplies</a:t>
            </a:r>
            <a:endParaRPr lang="nl-NL" sz="1600" dirty="0">
              <a:solidFill>
                <a:schemeClr val="tx1">
                  <a:lumMod val="85000"/>
                  <a:lumOff val="15000"/>
                </a:schemeClr>
              </a:solidFill>
              <a:latin typeface="Calibri" panose="020F0502020204030204"/>
            </a:endParaRPr>
          </a:p>
          <a:p>
            <a:pPr defTabSz="685800">
              <a:defRPr/>
            </a:pPr>
            <a:r>
              <a:rPr lang="nl-NL" sz="1600" dirty="0">
                <a:solidFill>
                  <a:schemeClr val="tx1">
                    <a:lumMod val="85000"/>
                    <a:lumOff val="15000"/>
                  </a:schemeClr>
                </a:solidFill>
                <a:latin typeface="Calibri" panose="020F0502020204030204"/>
              </a:rPr>
              <a:t>People</a:t>
            </a:r>
          </a:p>
          <a:p>
            <a:pPr defTabSz="685800">
              <a:defRPr/>
            </a:pPr>
            <a:r>
              <a:rPr lang="nl-NL" sz="1600" dirty="0">
                <a:solidFill>
                  <a:schemeClr val="tx1">
                    <a:lumMod val="85000"/>
                    <a:lumOff val="15000"/>
                  </a:schemeClr>
                </a:solidFill>
                <a:latin typeface="Calibri" panose="020F0502020204030204"/>
              </a:rPr>
              <a:t>Budgets</a:t>
            </a:r>
          </a:p>
          <a:p>
            <a:pPr defTabSz="685800">
              <a:defRPr/>
            </a:pPr>
            <a:r>
              <a:rPr lang="nl-NL" sz="1600" dirty="0">
                <a:solidFill>
                  <a:schemeClr val="tx1">
                    <a:lumMod val="85000"/>
                    <a:lumOff val="15000"/>
                  </a:schemeClr>
                </a:solidFill>
                <a:latin typeface="Calibri" panose="020F0502020204030204"/>
              </a:rPr>
              <a:t>Production orders</a:t>
            </a:r>
          </a:p>
        </p:txBody>
      </p:sp>
      <p:sp>
        <p:nvSpPr>
          <p:cNvPr id="8" name="Rechthoek 7">
            <a:extLst>
              <a:ext uri="{FF2B5EF4-FFF2-40B4-BE49-F238E27FC236}">
                <a16:creationId xmlns:a16="http://schemas.microsoft.com/office/drawing/2014/main" xmlns="" id="{EABACC42-0EDB-486B-B1A4-E6156C141480}"/>
              </a:ext>
            </a:extLst>
          </p:cNvPr>
          <p:cNvSpPr/>
          <p:nvPr/>
        </p:nvSpPr>
        <p:spPr>
          <a:xfrm>
            <a:off x="4916659" y="1698673"/>
            <a:ext cx="1498209" cy="2928314"/>
          </a:xfrm>
          <a:prstGeom prst="rect">
            <a:avLst/>
          </a:prstGeom>
        </p:spPr>
        <p:style>
          <a:lnRef idx="0">
            <a:schemeClr val="accent5"/>
          </a:lnRef>
          <a:fillRef idx="3">
            <a:schemeClr val="accent5"/>
          </a:fillRef>
          <a:effectRef idx="3">
            <a:schemeClr val="accent5"/>
          </a:effectRef>
          <a:fontRef idx="minor">
            <a:schemeClr val="lt1"/>
          </a:fontRef>
        </p:style>
        <p:txBody>
          <a:bodyPr lIns="68580" tIns="34290" rIns="68580" bIns="34290" rtlCol="0" anchor="t"/>
          <a:lstStyle/>
          <a:p>
            <a:pPr defTabSz="685800">
              <a:defRPr/>
            </a:pPr>
            <a:r>
              <a:rPr lang="nl-NL" sz="1600" dirty="0">
                <a:solidFill>
                  <a:schemeClr val="tx1">
                    <a:lumMod val="85000"/>
                    <a:lumOff val="15000"/>
                  </a:schemeClr>
                </a:solidFill>
                <a:latin typeface="Calibri" panose="020F0502020204030204"/>
              </a:rPr>
              <a:t>Information collection &amp; </a:t>
            </a:r>
            <a:r>
              <a:rPr lang="nl-NL" sz="1600" dirty="0" smtClean="0">
                <a:solidFill>
                  <a:schemeClr val="tx1">
                    <a:lumMod val="85000"/>
                    <a:lumOff val="15000"/>
                  </a:schemeClr>
                </a:solidFill>
                <a:latin typeface="Calibri" panose="020F0502020204030204"/>
              </a:rPr>
              <a:t>process control</a:t>
            </a:r>
            <a:r>
              <a:rPr lang="nl-NL" sz="1600" dirty="0">
                <a:solidFill>
                  <a:schemeClr val="tx1">
                    <a:lumMod val="85000"/>
                    <a:lumOff val="15000"/>
                  </a:schemeClr>
                </a:solidFill>
                <a:latin typeface="Calibri" panose="020F0502020204030204"/>
              </a:rPr>
              <a:t/>
            </a:r>
            <a:br>
              <a:rPr lang="nl-NL" sz="1600" dirty="0">
                <a:solidFill>
                  <a:schemeClr val="tx1">
                    <a:lumMod val="85000"/>
                    <a:lumOff val="15000"/>
                  </a:schemeClr>
                </a:solidFill>
                <a:latin typeface="Calibri" panose="020F0502020204030204"/>
              </a:rPr>
            </a:br>
            <a:r>
              <a:rPr lang="nl-NL" sz="1600" dirty="0">
                <a:solidFill>
                  <a:schemeClr val="tx1">
                    <a:lumMod val="85000"/>
                    <a:lumOff val="15000"/>
                  </a:schemeClr>
                </a:solidFill>
                <a:latin typeface="Calibri" panose="020F0502020204030204"/>
              </a:rPr>
              <a:t/>
            </a:r>
            <a:br>
              <a:rPr lang="nl-NL" sz="1600" dirty="0">
                <a:solidFill>
                  <a:schemeClr val="tx1">
                    <a:lumMod val="85000"/>
                    <a:lumOff val="15000"/>
                  </a:schemeClr>
                </a:solidFill>
                <a:latin typeface="Calibri" panose="020F0502020204030204"/>
              </a:rPr>
            </a:br>
            <a:endParaRPr lang="nl-NL" sz="1600" dirty="0">
              <a:solidFill>
                <a:schemeClr val="tx1">
                  <a:lumMod val="85000"/>
                  <a:lumOff val="15000"/>
                </a:schemeClr>
              </a:solidFill>
              <a:latin typeface="Calibri" panose="020F0502020204030204"/>
            </a:endParaRPr>
          </a:p>
          <a:p>
            <a:pPr defTabSz="685800">
              <a:defRPr/>
            </a:pPr>
            <a:r>
              <a:rPr lang="nl-NL" sz="1600" dirty="0" smtClean="0">
                <a:solidFill>
                  <a:schemeClr val="tx1">
                    <a:lumMod val="85000"/>
                    <a:lumOff val="15000"/>
                  </a:schemeClr>
                </a:solidFill>
                <a:latin typeface="Calibri" panose="020F0502020204030204"/>
              </a:rPr>
              <a:t>Usage</a:t>
            </a:r>
            <a:r>
              <a:rPr lang="nl-NL" sz="1600" dirty="0">
                <a:solidFill>
                  <a:schemeClr val="tx1">
                    <a:lumMod val="85000"/>
                    <a:lumOff val="15000"/>
                  </a:schemeClr>
                </a:solidFill>
                <a:latin typeface="Calibri" panose="020F0502020204030204"/>
              </a:rPr>
              <a:t>:</a:t>
            </a:r>
          </a:p>
          <a:p>
            <a:pPr defTabSz="685800">
              <a:defRPr/>
            </a:pPr>
            <a:r>
              <a:rPr lang="nl-NL" sz="1600" dirty="0" smtClean="0">
                <a:solidFill>
                  <a:schemeClr val="tx1">
                    <a:lumMod val="85000"/>
                    <a:lumOff val="15000"/>
                  </a:schemeClr>
                </a:solidFill>
                <a:latin typeface="Calibri" panose="020F0502020204030204"/>
              </a:rPr>
              <a:t>Hours </a:t>
            </a:r>
            <a:r>
              <a:rPr lang="nl-NL" sz="1600" dirty="0">
                <a:solidFill>
                  <a:schemeClr val="tx1">
                    <a:lumMod val="85000"/>
                    <a:lumOff val="15000"/>
                  </a:schemeClr>
                </a:solidFill>
                <a:latin typeface="Calibri" panose="020F0502020204030204"/>
              </a:rPr>
              <a:t>/ </a:t>
            </a:r>
            <a:r>
              <a:rPr lang="nl-NL" sz="1600" dirty="0" smtClean="0">
                <a:solidFill>
                  <a:schemeClr val="tx1">
                    <a:lumMod val="85000"/>
                    <a:lumOff val="15000"/>
                  </a:schemeClr>
                </a:solidFill>
                <a:latin typeface="Calibri" panose="020F0502020204030204"/>
              </a:rPr>
              <a:t>materials </a:t>
            </a:r>
            <a:r>
              <a:rPr lang="nl-NL" sz="1600" dirty="0">
                <a:solidFill>
                  <a:schemeClr val="tx1">
                    <a:lumMod val="85000"/>
                    <a:lumOff val="15000"/>
                  </a:schemeClr>
                </a:solidFill>
                <a:latin typeface="Calibri" panose="020F0502020204030204"/>
              </a:rPr>
              <a:t>/ </a:t>
            </a:r>
            <a:r>
              <a:rPr lang="nl-NL" sz="1600" dirty="0" smtClean="0">
                <a:solidFill>
                  <a:schemeClr val="tx1">
                    <a:lumMod val="85000"/>
                    <a:lumOff val="15000"/>
                  </a:schemeClr>
                </a:solidFill>
                <a:latin typeface="Calibri" panose="020F0502020204030204"/>
              </a:rPr>
              <a:t>etc</a:t>
            </a:r>
            <a:r>
              <a:rPr lang="nl-NL" sz="1600" dirty="0">
                <a:solidFill>
                  <a:schemeClr val="tx1">
                    <a:lumMod val="85000"/>
                    <a:lumOff val="15000"/>
                  </a:schemeClr>
                </a:solidFill>
                <a:latin typeface="Calibri" panose="020F0502020204030204"/>
              </a:rPr>
              <a:t/>
            </a:r>
            <a:br>
              <a:rPr lang="nl-NL" sz="1600" dirty="0">
                <a:solidFill>
                  <a:schemeClr val="tx1">
                    <a:lumMod val="85000"/>
                    <a:lumOff val="15000"/>
                  </a:schemeClr>
                </a:solidFill>
                <a:latin typeface="Calibri" panose="020F0502020204030204"/>
              </a:rPr>
            </a:br>
            <a:endParaRPr lang="nl-NL" sz="1600" dirty="0">
              <a:solidFill>
                <a:schemeClr val="tx1">
                  <a:lumMod val="85000"/>
                  <a:lumOff val="15000"/>
                </a:schemeClr>
              </a:solidFill>
              <a:latin typeface="Calibri" panose="020F0502020204030204"/>
            </a:endParaRPr>
          </a:p>
          <a:p>
            <a:pPr defTabSz="685800">
              <a:defRPr/>
            </a:pPr>
            <a:r>
              <a:rPr lang="nl-NL" sz="1600" dirty="0">
                <a:solidFill>
                  <a:schemeClr val="tx1">
                    <a:lumMod val="85000"/>
                    <a:lumOff val="15000"/>
                  </a:schemeClr>
                </a:solidFill>
                <a:latin typeface="Calibri" panose="020F0502020204030204"/>
              </a:rPr>
              <a:t>Output: volumes </a:t>
            </a:r>
            <a:r>
              <a:rPr lang="nl-NL" sz="1600" dirty="0" smtClean="0">
                <a:solidFill>
                  <a:schemeClr val="tx1">
                    <a:lumMod val="85000"/>
                    <a:lumOff val="15000"/>
                  </a:schemeClr>
                </a:solidFill>
                <a:latin typeface="Calibri" panose="020F0502020204030204"/>
              </a:rPr>
              <a:t>etc</a:t>
            </a:r>
            <a:endParaRPr lang="nl-NL" sz="1600" dirty="0">
              <a:solidFill>
                <a:schemeClr val="tx1">
                  <a:lumMod val="85000"/>
                  <a:lumOff val="15000"/>
                </a:schemeClr>
              </a:solidFill>
              <a:latin typeface="Calibri" panose="020F0502020204030204"/>
            </a:endParaRPr>
          </a:p>
          <a:p>
            <a:pPr defTabSz="685800">
              <a:defRPr/>
            </a:pPr>
            <a:endParaRPr lang="nl-NL" sz="1600" dirty="0">
              <a:solidFill>
                <a:schemeClr val="tx1">
                  <a:lumMod val="85000"/>
                  <a:lumOff val="15000"/>
                </a:schemeClr>
              </a:solidFill>
              <a:latin typeface="Calibri" panose="020F0502020204030204"/>
            </a:endParaRPr>
          </a:p>
        </p:txBody>
      </p:sp>
      <p:sp>
        <p:nvSpPr>
          <p:cNvPr id="9" name="Rechthoek 8">
            <a:extLst>
              <a:ext uri="{FF2B5EF4-FFF2-40B4-BE49-F238E27FC236}">
                <a16:creationId xmlns:a16="http://schemas.microsoft.com/office/drawing/2014/main" xmlns="" id="{8EC8D679-ABCD-4C0C-A416-40963F1828D0}"/>
              </a:ext>
            </a:extLst>
          </p:cNvPr>
          <p:cNvSpPr/>
          <p:nvPr/>
        </p:nvSpPr>
        <p:spPr>
          <a:xfrm>
            <a:off x="2809582" y="1698673"/>
            <a:ext cx="1692519" cy="2928314"/>
          </a:xfrm>
          <a:prstGeom prst="rect">
            <a:avLst/>
          </a:prstGeom>
        </p:spPr>
        <p:style>
          <a:lnRef idx="0">
            <a:schemeClr val="accent5"/>
          </a:lnRef>
          <a:fillRef idx="3">
            <a:schemeClr val="accent5"/>
          </a:fillRef>
          <a:effectRef idx="3">
            <a:schemeClr val="accent5"/>
          </a:effectRef>
          <a:fontRef idx="minor">
            <a:schemeClr val="lt1"/>
          </a:fontRef>
        </p:style>
        <p:txBody>
          <a:bodyPr lIns="68580" tIns="34290" rIns="68580" bIns="34290" rtlCol="0" anchor="ctr"/>
          <a:lstStyle/>
          <a:p>
            <a:pPr algn="ctr" defTabSz="685800">
              <a:defRPr/>
            </a:pPr>
            <a:r>
              <a:rPr lang="nl-NL" sz="1600" dirty="0">
                <a:solidFill>
                  <a:schemeClr val="tx1">
                    <a:lumMod val="85000"/>
                    <a:lumOff val="15000"/>
                  </a:schemeClr>
                </a:solidFill>
                <a:latin typeface="Calibri" panose="020F0502020204030204"/>
              </a:rPr>
              <a:t>ERP/SAP</a:t>
            </a:r>
          </a:p>
          <a:p>
            <a:pPr defTabSz="685800">
              <a:defRPr/>
            </a:pPr>
            <a:endParaRPr lang="nl-NL" sz="1600" dirty="0">
              <a:solidFill>
                <a:schemeClr val="tx1">
                  <a:lumMod val="85000"/>
                  <a:lumOff val="15000"/>
                </a:schemeClr>
              </a:solidFill>
              <a:latin typeface="Calibri" panose="020F0502020204030204"/>
            </a:endParaRPr>
          </a:p>
        </p:txBody>
      </p:sp>
      <p:sp>
        <p:nvSpPr>
          <p:cNvPr id="11" name="Pijl: links/rechts 10">
            <a:extLst>
              <a:ext uri="{FF2B5EF4-FFF2-40B4-BE49-F238E27FC236}">
                <a16:creationId xmlns:a16="http://schemas.microsoft.com/office/drawing/2014/main" xmlns="" id="{8F16B5BF-C046-4C19-B5CE-1D185F24142F}"/>
              </a:ext>
            </a:extLst>
          </p:cNvPr>
          <p:cNvSpPr/>
          <p:nvPr/>
        </p:nvSpPr>
        <p:spPr>
          <a:xfrm>
            <a:off x="6488724" y="2491301"/>
            <a:ext cx="628172" cy="1012063"/>
          </a:xfrm>
          <a:prstGeom prst="leftRightArrow">
            <a:avLst>
              <a:gd name="adj1" fmla="val 50000"/>
              <a:gd name="adj2" fmla="val 34216"/>
            </a:avLst>
          </a:prstGeom>
          <a:ln/>
        </p:spPr>
        <p:style>
          <a:lnRef idx="0">
            <a:schemeClr val="accent4"/>
          </a:lnRef>
          <a:fillRef idx="3">
            <a:schemeClr val="accent4"/>
          </a:fillRef>
          <a:effectRef idx="3">
            <a:schemeClr val="accent4"/>
          </a:effectRef>
          <a:fontRef idx="minor">
            <a:schemeClr val="lt1"/>
          </a:fontRef>
        </p:style>
        <p:txBody>
          <a:bodyPr lIns="68580" tIns="34290" rIns="68580" bIns="34290" rtlCol="0" anchor="ctr"/>
          <a:lstStyle/>
          <a:p>
            <a:pPr algn="ctr" defTabSz="685800">
              <a:defRPr/>
            </a:pPr>
            <a:endParaRPr lang="nl-NL" sz="1400" dirty="0">
              <a:solidFill>
                <a:schemeClr val="tx1">
                  <a:lumMod val="85000"/>
                  <a:lumOff val="15000"/>
                </a:schemeClr>
              </a:solidFill>
              <a:latin typeface="Calibri" panose="020F0502020204030204"/>
            </a:endParaRPr>
          </a:p>
        </p:txBody>
      </p:sp>
      <p:sp>
        <p:nvSpPr>
          <p:cNvPr id="16" name="Tekstvak 15">
            <a:extLst>
              <a:ext uri="{FF2B5EF4-FFF2-40B4-BE49-F238E27FC236}">
                <a16:creationId xmlns:a16="http://schemas.microsoft.com/office/drawing/2014/main" xmlns="" id="{7A8E5059-8FE9-4D0C-AC8F-DF711E7B6AD2}"/>
              </a:ext>
            </a:extLst>
          </p:cNvPr>
          <p:cNvSpPr txBox="1"/>
          <p:nvPr/>
        </p:nvSpPr>
        <p:spPr>
          <a:xfrm>
            <a:off x="7654264" y="1123407"/>
            <a:ext cx="728882" cy="346249"/>
          </a:xfrm>
          <a:prstGeom prst="rect">
            <a:avLst/>
          </a:prstGeom>
          <a:noFill/>
        </p:spPr>
        <p:txBody>
          <a:bodyPr wrap="square" lIns="68580" tIns="34290" rIns="68580" bIns="34290" rtlCol="0">
            <a:spAutoFit/>
          </a:bodyPr>
          <a:lstStyle/>
          <a:p>
            <a:pPr defTabSz="685800">
              <a:defRPr/>
            </a:pPr>
            <a:r>
              <a:rPr lang="nl-NL" dirty="0">
                <a:solidFill>
                  <a:schemeClr val="tx1">
                    <a:lumMod val="85000"/>
                    <a:lumOff val="15000"/>
                  </a:schemeClr>
                </a:solidFill>
                <a:latin typeface="Calibri" panose="020F0502020204030204"/>
              </a:rPr>
              <a:t>t = 0</a:t>
            </a:r>
          </a:p>
        </p:txBody>
      </p:sp>
      <p:sp>
        <p:nvSpPr>
          <p:cNvPr id="19" name="Tekstvak 18">
            <a:extLst>
              <a:ext uri="{FF2B5EF4-FFF2-40B4-BE49-F238E27FC236}">
                <a16:creationId xmlns:a16="http://schemas.microsoft.com/office/drawing/2014/main" xmlns="" id="{360C02B3-9DBA-4270-90BD-0571B74984EC}"/>
              </a:ext>
            </a:extLst>
          </p:cNvPr>
          <p:cNvSpPr txBox="1"/>
          <p:nvPr/>
        </p:nvSpPr>
        <p:spPr>
          <a:xfrm>
            <a:off x="967577" y="1156454"/>
            <a:ext cx="1103593" cy="315471"/>
          </a:xfrm>
          <a:prstGeom prst="rect">
            <a:avLst/>
          </a:prstGeom>
          <a:noFill/>
        </p:spPr>
        <p:style>
          <a:lnRef idx="0">
            <a:schemeClr val="accent4"/>
          </a:lnRef>
          <a:fillRef idx="3">
            <a:schemeClr val="accent4"/>
          </a:fillRef>
          <a:effectRef idx="3">
            <a:schemeClr val="accent4"/>
          </a:effectRef>
          <a:fontRef idx="minor">
            <a:schemeClr val="lt1"/>
          </a:fontRef>
        </p:style>
        <p:txBody>
          <a:bodyPr wrap="square" lIns="68580" tIns="34290" rIns="68580" bIns="34290" rtlCol="0">
            <a:spAutoFit/>
          </a:bodyPr>
          <a:lstStyle/>
          <a:p>
            <a:pPr defTabSz="685800">
              <a:defRPr/>
            </a:pPr>
            <a:r>
              <a:rPr lang="nl-NL" sz="1600" dirty="0">
                <a:solidFill>
                  <a:schemeClr val="tx1">
                    <a:lumMod val="85000"/>
                    <a:lumOff val="15000"/>
                  </a:schemeClr>
                </a:solidFill>
                <a:latin typeface="Calibri" panose="020F0502020204030204"/>
              </a:rPr>
              <a:t>4 &lt; t &lt; 12</a:t>
            </a:r>
          </a:p>
        </p:txBody>
      </p:sp>
      <p:sp>
        <p:nvSpPr>
          <p:cNvPr id="20" name="Tekstvak 19">
            <a:extLst>
              <a:ext uri="{FF2B5EF4-FFF2-40B4-BE49-F238E27FC236}">
                <a16:creationId xmlns:a16="http://schemas.microsoft.com/office/drawing/2014/main" xmlns="" id="{BEF297E4-9E25-4C4B-A321-880EED228341}"/>
              </a:ext>
            </a:extLst>
          </p:cNvPr>
          <p:cNvSpPr txBox="1"/>
          <p:nvPr/>
        </p:nvSpPr>
        <p:spPr>
          <a:xfrm>
            <a:off x="4226384" y="1168496"/>
            <a:ext cx="956672" cy="623248"/>
          </a:xfrm>
          <a:prstGeom prst="rect">
            <a:avLst/>
          </a:prstGeom>
          <a:noFill/>
        </p:spPr>
        <p:txBody>
          <a:bodyPr wrap="none" lIns="68580" tIns="34290" rIns="68580" bIns="34290" rtlCol="0">
            <a:spAutoFit/>
          </a:bodyPr>
          <a:lstStyle/>
          <a:p>
            <a:pPr defTabSz="685800">
              <a:defRPr/>
            </a:pPr>
            <a:r>
              <a:rPr lang="nl-NL" dirty="0">
                <a:solidFill>
                  <a:schemeClr val="tx1">
                    <a:lumMod val="85000"/>
                    <a:lumOff val="15000"/>
                  </a:schemeClr>
                </a:solidFill>
                <a:latin typeface="Calibri" panose="020F0502020204030204"/>
              </a:rPr>
              <a:t>In weeks</a:t>
            </a:r>
          </a:p>
          <a:p>
            <a:pPr defTabSz="685800">
              <a:defRPr/>
            </a:pPr>
            <a:endParaRPr lang="nl-NL" dirty="0">
              <a:solidFill>
                <a:schemeClr val="tx1">
                  <a:lumMod val="85000"/>
                  <a:lumOff val="15000"/>
                </a:schemeClr>
              </a:solidFill>
              <a:latin typeface="Calibri" panose="020F0502020204030204"/>
            </a:endParaRPr>
          </a:p>
        </p:txBody>
      </p:sp>
      <p:sp>
        <p:nvSpPr>
          <p:cNvPr id="7" name="Tijdelijke aanduiding voor dianummer 6">
            <a:extLst>
              <a:ext uri="{FF2B5EF4-FFF2-40B4-BE49-F238E27FC236}">
                <a16:creationId xmlns:a16="http://schemas.microsoft.com/office/drawing/2014/main" xmlns="" id="{94B34231-F701-42F0-B41C-2B39F678521E}"/>
              </a:ext>
            </a:extLst>
          </p:cNvPr>
          <p:cNvSpPr>
            <a:spLocks noGrp="1"/>
          </p:cNvSpPr>
          <p:nvPr>
            <p:ph type="sldNum" sz="quarter" idx="12"/>
          </p:nvPr>
        </p:nvSpPr>
        <p:spPr/>
        <p:txBody>
          <a:bodyPr/>
          <a:lstStyle/>
          <a:p>
            <a:pPr defTabSz="685800">
              <a:defRPr/>
            </a:pPr>
            <a:fld id="{F43E439D-8969-4D8D-8895-F841568F456E}" type="slidenum">
              <a:rPr lang="nl-NL" sz="900" smtClean="0">
                <a:solidFill>
                  <a:schemeClr val="tx1">
                    <a:lumMod val="85000"/>
                    <a:lumOff val="15000"/>
                  </a:schemeClr>
                </a:solidFill>
                <a:latin typeface="Calibri" panose="020F0502020204030204"/>
              </a:rPr>
              <a:pPr defTabSz="685800">
                <a:defRPr/>
              </a:pPr>
              <a:t>15</a:t>
            </a:fld>
            <a:endParaRPr lang="nl-NL" sz="900" dirty="0">
              <a:solidFill>
                <a:schemeClr val="tx1">
                  <a:lumMod val="85000"/>
                  <a:lumOff val="15000"/>
                </a:schemeClr>
              </a:solidFill>
              <a:latin typeface="Calibri" panose="020F0502020204030204"/>
            </a:endParaRPr>
          </a:p>
        </p:txBody>
      </p:sp>
      <p:sp>
        <p:nvSpPr>
          <p:cNvPr id="21" name="Rectangle 20"/>
          <p:cNvSpPr/>
          <p:nvPr/>
        </p:nvSpPr>
        <p:spPr>
          <a:xfrm>
            <a:off x="875553" y="4326052"/>
            <a:ext cx="1135311" cy="369332"/>
          </a:xfrm>
          <a:prstGeom prst="rect">
            <a:avLst/>
          </a:prstGeom>
        </p:spPr>
        <p:txBody>
          <a:bodyPr wrap="none">
            <a:spAutoFit/>
          </a:bodyPr>
          <a:lstStyle/>
          <a:p>
            <a:pPr defTabSz="685800">
              <a:defRPr/>
            </a:pPr>
            <a:r>
              <a:rPr lang="nl-NL" dirty="0" smtClean="0">
                <a:solidFill>
                  <a:schemeClr val="tx1">
                    <a:lumMod val="85000"/>
                    <a:lumOff val="15000"/>
                  </a:schemeClr>
                </a:solidFill>
              </a:rPr>
              <a:t>Budgeting</a:t>
            </a:r>
            <a:endParaRPr lang="nl-NL" dirty="0">
              <a:solidFill>
                <a:schemeClr val="tx1">
                  <a:lumMod val="85000"/>
                  <a:lumOff val="15000"/>
                </a:schemeClr>
              </a:solidFill>
            </a:endParaRPr>
          </a:p>
        </p:txBody>
      </p:sp>
    </p:spTree>
    <p:extLst>
      <p:ext uri="{BB962C8B-B14F-4D97-AF65-F5344CB8AC3E}">
        <p14:creationId xmlns:p14="http://schemas.microsoft.com/office/powerpoint/2010/main" xmlns="" val="3130193341"/>
      </p:ext>
    </p:extLst>
  </p:cSld>
  <p:clrMapOvr>
    <a:masterClrMapping/>
  </p:clrMapOvr>
  <p:transition spd="slow" advTm="22506">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entagon 25"/>
          <p:cNvSpPr/>
          <p:nvPr/>
        </p:nvSpPr>
        <p:spPr>
          <a:xfrm rot="10800000">
            <a:off x="694063" y="1002530"/>
            <a:ext cx="7634688" cy="440679"/>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xmlns="" id="{5F4F472C-F551-4A97-91B9-5D1F7F3793C4}"/>
              </a:ext>
            </a:extLst>
          </p:cNvPr>
          <p:cNvSpPr>
            <a:spLocks noGrp="1"/>
          </p:cNvSpPr>
          <p:nvPr>
            <p:ph type="title"/>
          </p:nvPr>
        </p:nvSpPr>
        <p:spPr>
          <a:xfrm>
            <a:off x="3051672" y="31471"/>
            <a:ext cx="6092328" cy="654624"/>
          </a:xfrm>
        </p:spPr>
        <p:txBody>
          <a:bodyPr anchor="t">
            <a:noAutofit/>
          </a:bodyPr>
          <a:lstStyle/>
          <a:p>
            <a:r>
              <a:rPr lang="nl-NL" sz="2800" dirty="0">
                <a:solidFill>
                  <a:schemeClr val="bg2"/>
                </a:solidFill>
              </a:rPr>
              <a:t>Perspective 2: The digital perspective of </a:t>
            </a:r>
            <a:r>
              <a:rPr lang="nl-NL" sz="2800" dirty="0" smtClean="0">
                <a:solidFill>
                  <a:schemeClr val="bg2"/>
                </a:solidFill>
              </a:rPr>
              <a:t>Industry </a:t>
            </a:r>
            <a:r>
              <a:rPr lang="nl-NL" sz="2800" dirty="0">
                <a:solidFill>
                  <a:schemeClr val="bg2"/>
                </a:solidFill>
              </a:rPr>
              <a:t>4.0</a:t>
            </a:r>
          </a:p>
        </p:txBody>
      </p:sp>
      <p:sp>
        <p:nvSpPr>
          <p:cNvPr id="5" name="Rechthoek 4">
            <a:extLst>
              <a:ext uri="{FF2B5EF4-FFF2-40B4-BE49-F238E27FC236}">
                <a16:creationId xmlns:a16="http://schemas.microsoft.com/office/drawing/2014/main" xmlns="" id="{924408E3-EBA0-4A7A-AB97-C76381871554}"/>
              </a:ext>
            </a:extLst>
          </p:cNvPr>
          <p:cNvSpPr/>
          <p:nvPr/>
        </p:nvSpPr>
        <p:spPr>
          <a:xfrm>
            <a:off x="396607" y="1545161"/>
            <a:ext cx="1833163" cy="2498029"/>
          </a:xfrm>
          <a:prstGeom prst="rect">
            <a:avLst/>
          </a:prstGeom>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defTabSz="685800">
              <a:defRPr/>
            </a:pPr>
            <a:r>
              <a:rPr lang="nl-NL" sz="1400" dirty="0" smtClean="0">
                <a:solidFill>
                  <a:schemeClr val="tx1">
                    <a:lumMod val="85000"/>
                    <a:lumOff val="15000"/>
                  </a:schemeClr>
                </a:solidFill>
                <a:latin typeface="Calibri" panose="020F0502020204030204"/>
              </a:rPr>
              <a:t>Real </a:t>
            </a:r>
            <a:r>
              <a:rPr lang="nl-NL" sz="1400" dirty="0">
                <a:solidFill>
                  <a:schemeClr val="tx1">
                    <a:lumMod val="85000"/>
                    <a:lumOff val="15000"/>
                  </a:schemeClr>
                </a:solidFill>
                <a:latin typeface="Calibri" panose="020F0502020204030204"/>
              </a:rPr>
              <a:t>time  </a:t>
            </a:r>
            <a:r>
              <a:rPr lang="nl-NL" sz="1400" dirty="0" smtClean="0">
                <a:solidFill>
                  <a:schemeClr val="tx1">
                    <a:lumMod val="85000"/>
                    <a:lumOff val="15000"/>
                  </a:schemeClr>
                </a:solidFill>
                <a:latin typeface="Calibri" panose="020F0502020204030204"/>
              </a:rPr>
              <a:t>reporting Assets management </a:t>
            </a:r>
            <a:r>
              <a:rPr lang="nl-NL" sz="1400" dirty="0">
                <a:solidFill>
                  <a:schemeClr val="tx1">
                    <a:lumMod val="85000"/>
                    <a:lumOff val="15000"/>
                  </a:schemeClr>
                </a:solidFill>
                <a:latin typeface="Calibri" panose="020F0502020204030204"/>
              </a:rPr>
              <a:t>Dynamic Costcontrol / P&amp;L</a:t>
            </a:r>
            <a:br>
              <a:rPr lang="nl-NL" sz="1400" dirty="0">
                <a:solidFill>
                  <a:schemeClr val="tx1">
                    <a:lumMod val="85000"/>
                    <a:lumOff val="15000"/>
                  </a:schemeClr>
                </a:solidFill>
                <a:latin typeface="Calibri" panose="020F0502020204030204"/>
              </a:rPr>
            </a:br>
            <a:r>
              <a:rPr lang="nl-NL" sz="1400" dirty="0">
                <a:solidFill>
                  <a:schemeClr val="tx1">
                    <a:lumMod val="85000"/>
                    <a:lumOff val="15000"/>
                  </a:schemeClr>
                </a:solidFill>
                <a:latin typeface="Calibri" panose="020F0502020204030204"/>
              </a:rPr>
              <a:t>Labourplanning</a:t>
            </a:r>
          </a:p>
          <a:p>
            <a:pPr defTabSz="685800">
              <a:defRPr/>
            </a:pPr>
            <a:r>
              <a:rPr lang="nl-NL" sz="1400" dirty="0">
                <a:solidFill>
                  <a:schemeClr val="tx1">
                    <a:lumMod val="85000"/>
                    <a:lumOff val="15000"/>
                  </a:schemeClr>
                </a:solidFill>
                <a:latin typeface="Calibri" panose="020F0502020204030204"/>
              </a:rPr>
              <a:t>Financial Planning</a:t>
            </a:r>
          </a:p>
          <a:p>
            <a:pPr defTabSz="685800">
              <a:defRPr/>
            </a:pPr>
            <a:r>
              <a:rPr lang="nl-NL" sz="1400" dirty="0" smtClean="0">
                <a:solidFill>
                  <a:schemeClr val="tx1">
                    <a:lumMod val="85000"/>
                    <a:lumOff val="15000"/>
                  </a:schemeClr>
                </a:solidFill>
                <a:latin typeface="Calibri" panose="020F0502020204030204"/>
              </a:rPr>
              <a:t>Maintenance planning</a:t>
            </a:r>
            <a:endParaRPr lang="nl-NL" sz="1400" dirty="0">
              <a:solidFill>
                <a:schemeClr val="tx1">
                  <a:lumMod val="85000"/>
                  <a:lumOff val="15000"/>
                </a:schemeClr>
              </a:solidFill>
              <a:latin typeface="Calibri" panose="020F0502020204030204"/>
            </a:endParaRPr>
          </a:p>
          <a:p>
            <a:pPr defTabSz="685800">
              <a:defRPr/>
            </a:pPr>
            <a:r>
              <a:rPr lang="nl-NL" sz="1400" dirty="0" smtClean="0">
                <a:solidFill>
                  <a:schemeClr val="tx1">
                    <a:lumMod val="85000"/>
                    <a:lumOff val="15000"/>
                  </a:schemeClr>
                </a:solidFill>
                <a:latin typeface="Calibri" panose="020F0502020204030204"/>
              </a:rPr>
              <a:t>Service planning</a:t>
            </a:r>
            <a:endParaRPr lang="nl-NL" sz="1400" dirty="0">
              <a:solidFill>
                <a:schemeClr val="tx1">
                  <a:lumMod val="85000"/>
                  <a:lumOff val="15000"/>
                </a:schemeClr>
              </a:solidFill>
              <a:latin typeface="Calibri" panose="020F0502020204030204"/>
            </a:endParaRPr>
          </a:p>
          <a:p>
            <a:pPr defTabSz="685800">
              <a:defRPr/>
            </a:pPr>
            <a:r>
              <a:rPr lang="nl-NL" sz="1400" dirty="0" smtClean="0">
                <a:solidFill>
                  <a:schemeClr val="tx1">
                    <a:lumMod val="85000"/>
                    <a:lumOff val="15000"/>
                  </a:schemeClr>
                </a:solidFill>
                <a:latin typeface="Calibri" panose="020F0502020204030204"/>
              </a:rPr>
              <a:t>Procurement planning</a:t>
            </a:r>
            <a:endParaRPr lang="nl-NL" sz="1400" dirty="0">
              <a:solidFill>
                <a:schemeClr val="tx1">
                  <a:lumMod val="85000"/>
                  <a:lumOff val="15000"/>
                </a:schemeClr>
              </a:solidFill>
              <a:latin typeface="Calibri" panose="020F0502020204030204"/>
            </a:endParaRPr>
          </a:p>
          <a:p>
            <a:pPr defTabSz="685800">
              <a:defRPr/>
            </a:pPr>
            <a:r>
              <a:rPr lang="nl-NL" sz="1400" dirty="0" smtClean="0">
                <a:solidFill>
                  <a:schemeClr val="tx1">
                    <a:lumMod val="85000"/>
                    <a:lumOff val="15000"/>
                  </a:schemeClr>
                </a:solidFill>
                <a:latin typeface="Calibri" panose="020F0502020204030204"/>
              </a:rPr>
              <a:t>Spareparts planning</a:t>
            </a:r>
            <a:endParaRPr lang="nl-NL" sz="1400" dirty="0">
              <a:solidFill>
                <a:schemeClr val="tx1">
                  <a:lumMod val="85000"/>
                  <a:lumOff val="15000"/>
                </a:schemeClr>
              </a:solidFill>
              <a:latin typeface="Calibri" panose="020F0502020204030204"/>
            </a:endParaRPr>
          </a:p>
          <a:p>
            <a:pPr defTabSz="685800">
              <a:defRPr/>
            </a:pPr>
            <a:r>
              <a:rPr lang="nl-NL" sz="1400" dirty="0" smtClean="0">
                <a:solidFill>
                  <a:schemeClr val="tx1">
                    <a:lumMod val="85000"/>
                    <a:lumOff val="15000"/>
                  </a:schemeClr>
                </a:solidFill>
                <a:latin typeface="Calibri" panose="020F0502020204030204"/>
              </a:rPr>
              <a:t>Scenario/simulations</a:t>
            </a:r>
            <a:endParaRPr lang="nl-NL" sz="1400" dirty="0">
              <a:solidFill>
                <a:schemeClr val="tx1">
                  <a:lumMod val="85000"/>
                  <a:lumOff val="15000"/>
                </a:schemeClr>
              </a:solidFill>
              <a:latin typeface="Calibri" panose="020F0502020204030204"/>
            </a:endParaRPr>
          </a:p>
          <a:p>
            <a:pPr defTabSz="685800">
              <a:defRPr/>
            </a:pPr>
            <a:endParaRPr lang="nl-NL" sz="1400" dirty="0">
              <a:solidFill>
                <a:schemeClr val="tx1">
                  <a:lumMod val="85000"/>
                  <a:lumOff val="15000"/>
                </a:schemeClr>
              </a:solidFill>
              <a:latin typeface="Calibri" panose="020F0502020204030204"/>
            </a:endParaRPr>
          </a:p>
        </p:txBody>
      </p:sp>
      <p:sp>
        <p:nvSpPr>
          <p:cNvPr id="6" name="Rechthoek 5">
            <a:extLst>
              <a:ext uri="{FF2B5EF4-FFF2-40B4-BE49-F238E27FC236}">
                <a16:creationId xmlns:a16="http://schemas.microsoft.com/office/drawing/2014/main" xmlns="" id="{81E40209-DC54-452F-86C0-1F963F5E55C0}"/>
              </a:ext>
            </a:extLst>
          </p:cNvPr>
          <p:cNvSpPr/>
          <p:nvPr/>
        </p:nvSpPr>
        <p:spPr>
          <a:xfrm>
            <a:off x="7190935" y="1583093"/>
            <a:ext cx="1787815" cy="3239084"/>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defTabSz="685800">
              <a:defRPr/>
            </a:pPr>
            <a:r>
              <a:rPr lang="nl-NL" sz="1400" dirty="0">
                <a:solidFill>
                  <a:schemeClr val="tx1">
                    <a:lumMod val="85000"/>
                    <a:lumOff val="15000"/>
                  </a:schemeClr>
                </a:solidFill>
                <a:latin typeface="Calibri" panose="020F0502020204030204"/>
              </a:rPr>
              <a:t>Installed base/Assets:</a:t>
            </a:r>
          </a:p>
          <a:p>
            <a:pPr defTabSz="685800">
              <a:defRPr/>
            </a:pPr>
            <a:r>
              <a:rPr lang="nl-NL" sz="1400" dirty="0">
                <a:solidFill>
                  <a:schemeClr val="tx1">
                    <a:lumMod val="85000"/>
                    <a:lumOff val="15000"/>
                  </a:schemeClr>
                </a:solidFill>
                <a:latin typeface="Calibri" panose="020F0502020204030204"/>
              </a:rPr>
              <a:t> </a:t>
            </a:r>
          </a:p>
          <a:p>
            <a:pPr defTabSz="685800">
              <a:defRPr/>
            </a:pPr>
            <a:r>
              <a:rPr lang="nl-NL" sz="1400" dirty="0">
                <a:solidFill>
                  <a:schemeClr val="tx1">
                    <a:lumMod val="85000"/>
                    <a:lumOff val="15000"/>
                  </a:schemeClr>
                </a:solidFill>
                <a:latin typeface="Calibri" panose="020F0502020204030204"/>
              </a:rPr>
              <a:t>Machines/equipment</a:t>
            </a:r>
            <a:br>
              <a:rPr lang="nl-NL" sz="1400" dirty="0">
                <a:solidFill>
                  <a:schemeClr val="tx1">
                    <a:lumMod val="85000"/>
                    <a:lumOff val="15000"/>
                  </a:schemeClr>
                </a:solidFill>
                <a:latin typeface="Calibri" panose="020F0502020204030204"/>
              </a:rPr>
            </a:br>
            <a:r>
              <a:rPr lang="nl-NL" sz="1400" dirty="0">
                <a:solidFill>
                  <a:schemeClr val="tx1">
                    <a:lumMod val="85000"/>
                    <a:lumOff val="15000"/>
                  </a:schemeClr>
                </a:solidFill>
                <a:latin typeface="Calibri" panose="020F0502020204030204"/>
              </a:rPr>
              <a:t>Buildings</a:t>
            </a:r>
          </a:p>
          <a:p>
            <a:pPr defTabSz="685800">
              <a:defRPr/>
            </a:pPr>
            <a:r>
              <a:rPr lang="nl-NL" sz="1400" dirty="0">
                <a:solidFill>
                  <a:schemeClr val="tx1">
                    <a:lumMod val="85000"/>
                    <a:lumOff val="15000"/>
                  </a:schemeClr>
                </a:solidFill>
                <a:latin typeface="Calibri" panose="020F0502020204030204"/>
              </a:rPr>
              <a:t>Systemen</a:t>
            </a:r>
          </a:p>
          <a:p>
            <a:pPr defTabSz="685800">
              <a:defRPr/>
            </a:pPr>
            <a:r>
              <a:rPr lang="nl-NL" sz="1400" dirty="0">
                <a:solidFill>
                  <a:schemeClr val="tx1">
                    <a:lumMod val="85000"/>
                    <a:lumOff val="15000"/>
                  </a:schemeClr>
                </a:solidFill>
                <a:latin typeface="Calibri" panose="020F0502020204030204"/>
              </a:rPr>
              <a:t>Stocks/</a:t>
            </a:r>
            <a:r>
              <a:rPr lang="nl-NL" sz="1400" dirty="0" err="1">
                <a:solidFill>
                  <a:schemeClr val="tx1">
                    <a:lumMod val="85000"/>
                    <a:lumOff val="15000"/>
                  </a:schemeClr>
                </a:solidFill>
                <a:latin typeface="Calibri" panose="020F0502020204030204"/>
              </a:rPr>
              <a:t>supplies</a:t>
            </a:r>
            <a:endParaRPr lang="nl-NL" sz="1400" dirty="0">
              <a:solidFill>
                <a:schemeClr val="tx1">
                  <a:lumMod val="85000"/>
                  <a:lumOff val="15000"/>
                </a:schemeClr>
              </a:solidFill>
              <a:latin typeface="Calibri" panose="020F0502020204030204"/>
            </a:endParaRPr>
          </a:p>
          <a:p>
            <a:pPr defTabSz="685800">
              <a:defRPr/>
            </a:pPr>
            <a:r>
              <a:rPr lang="nl-NL" sz="1400" dirty="0">
                <a:solidFill>
                  <a:schemeClr val="tx1">
                    <a:lumMod val="85000"/>
                    <a:lumOff val="15000"/>
                  </a:schemeClr>
                </a:solidFill>
                <a:latin typeface="Calibri" panose="020F0502020204030204"/>
              </a:rPr>
              <a:t>People</a:t>
            </a:r>
          </a:p>
          <a:p>
            <a:pPr defTabSz="685800">
              <a:defRPr/>
            </a:pPr>
            <a:r>
              <a:rPr lang="nl-NL" sz="1400" dirty="0">
                <a:solidFill>
                  <a:schemeClr val="tx1">
                    <a:lumMod val="85000"/>
                    <a:lumOff val="15000"/>
                  </a:schemeClr>
                </a:solidFill>
                <a:latin typeface="Calibri" panose="020F0502020204030204"/>
              </a:rPr>
              <a:t>Budgets</a:t>
            </a:r>
          </a:p>
          <a:p>
            <a:pPr defTabSz="685800">
              <a:defRPr/>
            </a:pPr>
            <a:r>
              <a:rPr lang="nl-NL" sz="1400" dirty="0">
                <a:solidFill>
                  <a:schemeClr val="tx1">
                    <a:lumMod val="85000"/>
                    <a:lumOff val="15000"/>
                  </a:schemeClr>
                </a:solidFill>
                <a:latin typeface="Calibri" panose="020F0502020204030204"/>
              </a:rPr>
              <a:t>Production orders</a:t>
            </a:r>
          </a:p>
        </p:txBody>
      </p:sp>
      <p:sp>
        <p:nvSpPr>
          <p:cNvPr id="8" name="Rechthoek 7">
            <a:extLst>
              <a:ext uri="{FF2B5EF4-FFF2-40B4-BE49-F238E27FC236}">
                <a16:creationId xmlns:a16="http://schemas.microsoft.com/office/drawing/2014/main" xmlns="" id="{EABACC42-0EDB-486B-B1A4-E6156C141480}"/>
              </a:ext>
            </a:extLst>
          </p:cNvPr>
          <p:cNvSpPr/>
          <p:nvPr/>
        </p:nvSpPr>
        <p:spPr>
          <a:xfrm>
            <a:off x="5077541" y="1639957"/>
            <a:ext cx="1498209" cy="3241897"/>
          </a:xfrm>
          <a:prstGeom prst="rect">
            <a:avLst/>
          </a:prstGeom>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endParaRPr lang="nl-NL" sz="1400" dirty="0" smtClean="0">
              <a:solidFill>
                <a:schemeClr val="tx1">
                  <a:lumMod val="85000"/>
                  <a:lumOff val="15000"/>
                </a:schemeClr>
              </a:solidFill>
              <a:latin typeface="Calibri" panose="020F0502020204030204"/>
            </a:endParaRPr>
          </a:p>
          <a:p>
            <a:pPr algn="ctr" defTabSz="685800">
              <a:defRPr/>
            </a:pPr>
            <a:r>
              <a:rPr lang="nl-NL" sz="1400" dirty="0" smtClean="0">
                <a:solidFill>
                  <a:schemeClr val="tx1">
                    <a:lumMod val="85000"/>
                    <a:lumOff val="15000"/>
                  </a:schemeClr>
                </a:solidFill>
                <a:latin typeface="Calibri" panose="020F0502020204030204"/>
              </a:rPr>
              <a:t>RTW platform 4.0</a:t>
            </a:r>
          </a:p>
          <a:p>
            <a:pPr defTabSz="685800">
              <a:defRPr/>
            </a:pPr>
            <a:endParaRPr lang="nl-NL" sz="1400" dirty="0" smtClean="0">
              <a:solidFill>
                <a:schemeClr val="tx1">
                  <a:lumMod val="85000"/>
                  <a:lumOff val="15000"/>
                </a:schemeClr>
              </a:solidFill>
              <a:latin typeface="Calibri" panose="020F0502020204030204"/>
            </a:endParaRPr>
          </a:p>
          <a:p>
            <a:pPr defTabSz="685800">
              <a:defRPr/>
            </a:pPr>
            <a:endParaRPr lang="nl-NL" sz="1400" dirty="0" smtClean="0">
              <a:solidFill>
                <a:schemeClr val="tx1">
                  <a:lumMod val="85000"/>
                  <a:lumOff val="15000"/>
                </a:schemeClr>
              </a:solidFill>
              <a:latin typeface="Calibri" panose="020F0502020204030204"/>
            </a:endParaRPr>
          </a:p>
          <a:p>
            <a:pPr defTabSz="685800">
              <a:defRPr/>
            </a:pPr>
            <a:endParaRPr lang="nl-NL" sz="1400" dirty="0" smtClean="0">
              <a:solidFill>
                <a:schemeClr val="tx1">
                  <a:lumMod val="85000"/>
                  <a:lumOff val="15000"/>
                </a:schemeClr>
              </a:solidFill>
              <a:latin typeface="Calibri" panose="020F0502020204030204"/>
            </a:endParaRPr>
          </a:p>
          <a:p>
            <a:pPr defTabSz="685800">
              <a:defRPr/>
            </a:pPr>
            <a:endParaRPr lang="nl-NL" sz="1400" dirty="0" smtClean="0">
              <a:solidFill>
                <a:schemeClr val="tx1">
                  <a:lumMod val="85000"/>
                  <a:lumOff val="15000"/>
                </a:schemeClr>
              </a:solidFill>
              <a:latin typeface="Calibri" panose="020F0502020204030204"/>
            </a:endParaRPr>
          </a:p>
          <a:p>
            <a:pPr algn="ctr" defTabSz="685800">
              <a:defRPr/>
            </a:pPr>
            <a:r>
              <a:rPr lang="nl-NL" sz="1400" dirty="0" smtClean="0">
                <a:solidFill>
                  <a:schemeClr val="tx1">
                    <a:lumMod val="85000"/>
                    <a:lumOff val="15000"/>
                  </a:schemeClr>
                </a:solidFill>
                <a:latin typeface="Calibri" panose="020F0502020204030204"/>
              </a:rPr>
              <a:t>Dashboards</a:t>
            </a:r>
          </a:p>
          <a:p>
            <a:pPr algn="ctr" defTabSz="685800">
              <a:defRPr/>
            </a:pPr>
            <a:r>
              <a:rPr lang="nl-NL" sz="1400" dirty="0" smtClean="0">
                <a:solidFill>
                  <a:schemeClr val="tx1">
                    <a:lumMod val="85000"/>
                    <a:lumOff val="15000"/>
                  </a:schemeClr>
                </a:solidFill>
                <a:latin typeface="Calibri" panose="020F0502020204030204"/>
              </a:rPr>
              <a:t>&amp;</a:t>
            </a:r>
          </a:p>
          <a:p>
            <a:pPr algn="ctr" defTabSz="685800">
              <a:defRPr/>
            </a:pPr>
            <a:r>
              <a:rPr lang="nl-NL" sz="1400" dirty="0" smtClean="0">
                <a:solidFill>
                  <a:schemeClr val="tx1">
                    <a:lumMod val="85000"/>
                    <a:lumOff val="15000"/>
                  </a:schemeClr>
                </a:solidFill>
                <a:latin typeface="Calibri" panose="020F0502020204030204"/>
              </a:rPr>
              <a:t> apps</a:t>
            </a:r>
          </a:p>
          <a:p>
            <a:pPr defTabSz="685800">
              <a:defRPr/>
            </a:pPr>
            <a:endParaRPr lang="nl-NL" sz="1400" dirty="0" smtClean="0">
              <a:solidFill>
                <a:schemeClr val="tx1">
                  <a:lumMod val="85000"/>
                  <a:lumOff val="15000"/>
                </a:schemeClr>
              </a:solidFill>
              <a:latin typeface="Calibri" panose="020F0502020204030204"/>
            </a:endParaRPr>
          </a:p>
          <a:p>
            <a:pPr defTabSz="685800">
              <a:defRPr/>
            </a:pPr>
            <a:r>
              <a:rPr lang="nl-NL" sz="1400" dirty="0" smtClean="0">
                <a:solidFill>
                  <a:schemeClr val="tx1">
                    <a:lumMod val="85000"/>
                    <a:lumOff val="15000"/>
                  </a:schemeClr>
                </a:solidFill>
                <a:latin typeface="Calibri" panose="020F0502020204030204"/>
              </a:rPr>
              <a:t/>
            </a:r>
            <a:br>
              <a:rPr lang="nl-NL" sz="1400" dirty="0" smtClean="0">
                <a:solidFill>
                  <a:schemeClr val="tx1">
                    <a:lumMod val="85000"/>
                    <a:lumOff val="15000"/>
                  </a:schemeClr>
                </a:solidFill>
                <a:latin typeface="Calibri" panose="020F0502020204030204"/>
              </a:rPr>
            </a:br>
            <a:r>
              <a:rPr lang="nl-NL" sz="1400" dirty="0" smtClean="0">
                <a:solidFill>
                  <a:schemeClr val="tx1">
                    <a:lumMod val="85000"/>
                    <a:lumOff val="15000"/>
                  </a:schemeClr>
                </a:solidFill>
                <a:latin typeface="Calibri" panose="020F0502020204030204"/>
              </a:rPr>
              <a:t>Production /</a:t>
            </a:r>
            <a:br>
              <a:rPr lang="nl-NL" sz="1400" dirty="0" smtClean="0">
                <a:solidFill>
                  <a:schemeClr val="tx1">
                    <a:lumMod val="85000"/>
                    <a:lumOff val="15000"/>
                  </a:schemeClr>
                </a:solidFill>
                <a:latin typeface="Calibri" panose="020F0502020204030204"/>
              </a:rPr>
            </a:br>
            <a:r>
              <a:rPr lang="nl-NL" sz="1400" dirty="0" err="1" smtClean="0">
                <a:solidFill>
                  <a:schemeClr val="tx1">
                    <a:lumMod val="85000"/>
                    <a:lumOff val="15000"/>
                  </a:schemeClr>
                </a:solidFill>
                <a:latin typeface="Calibri" panose="020F0502020204030204"/>
              </a:rPr>
              <a:t>process</a:t>
            </a:r>
            <a:r>
              <a:rPr lang="nl-NL" sz="1400" dirty="0" smtClean="0">
                <a:solidFill>
                  <a:schemeClr val="tx1">
                    <a:lumMod val="85000"/>
                    <a:lumOff val="15000"/>
                  </a:schemeClr>
                </a:solidFill>
                <a:latin typeface="Calibri" panose="020F0502020204030204"/>
              </a:rPr>
              <a:t> control</a:t>
            </a:r>
          </a:p>
        </p:txBody>
      </p:sp>
      <p:sp>
        <p:nvSpPr>
          <p:cNvPr id="9" name="Rechthoek 8">
            <a:extLst>
              <a:ext uri="{FF2B5EF4-FFF2-40B4-BE49-F238E27FC236}">
                <a16:creationId xmlns:a16="http://schemas.microsoft.com/office/drawing/2014/main" xmlns="" id="{8EC8D679-ABCD-4C0C-A416-40963F1828D0}"/>
              </a:ext>
            </a:extLst>
          </p:cNvPr>
          <p:cNvSpPr/>
          <p:nvPr/>
        </p:nvSpPr>
        <p:spPr>
          <a:xfrm>
            <a:off x="2793644" y="1578470"/>
            <a:ext cx="1692519" cy="1528287"/>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defTabSz="685800">
              <a:defRPr/>
            </a:pPr>
            <a:r>
              <a:rPr lang="nl-NL" sz="1400" dirty="0">
                <a:solidFill>
                  <a:schemeClr val="tx1">
                    <a:lumMod val="85000"/>
                    <a:lumOff val="15000"/>
                  </a:schemeClr>
                </a:solidFill>
                <a:latin typeface="Calibri" panose="020F0502020204030204"/>
              </a:rPr>
              <a:t>EPR/SAP</a:t>
            </a:r>
          </a:p>
          <a:p>
            <a:pPr defTabSz="685800">
              <a:defRPr/>
            </a:pPr>
            <a:endParaRPr lang="nl-NL" sz="1400" dirty="0">
              <a:solidFill>
                <a:schemeClr val="tx1">
                  <a:lumMod val="85000"/>
                  <a:lumOff val="15000"/>
                </a:schemeClr>
              </a:solidFill>
              <a:latin typeface="Calibri" panose="020F0502020204030204"/>
            </a:endParaRPr>
          </a:p>
        </p:txBody>
      </p:sp>
      <p:sp>
        <p:nvSpPr>
          <p:cNvPr id="16" name="Tekstvak 15">
            <a:extLst>
              <a:ext uri="{FF2B5EF4-FFF2-40B4-BE49-F238E27FC236}">
                <a16:creationId xmlns:a16="http://schemas.microsoft.com/office/drawing/2014/main" xmlns="" id="{7A8E5059-8FE9-4D0C-AC8F-DF711E7B6AD2}"/>
              </a:ext>
            </a:extLst>
          </p:cNvPr>
          <p:cNvSpPr txBox="1"/>
          <p:nvPr/>
        </p:nvSpPr>
        <p:spPr>
          <a:xfrm>
            <a:off x="7775451" y="1024254"/>
            <a:ext cx="728882" cy="315471"/>
          </a:xfrm>
          <a:prstGeom prst="rect">
            <a:avLst/>
          </a:prstGeom>
          <a:noFill/>
        </p:spPr>
        <p:txBody>
          <a:bodyPr wrap="square" lIns="68580" tIns="34290" rIns="68580" bIns="34290" rtlCol="0">
            <a:spAutoFit/>
          </a:bodyPr>
          <a:lstStyle/>
          <a:p>
            <a:pPr defTabSz="685800">
              <a:defRPr/>
            </a:pPr>
            <a:r>
              <a:rPr lang="nl-NL" sz="1600" dirty="0">
                <a:solidFill>
                  <a:prstClr val="black"/>
                </a:solidFill>
                <a:latin typeface="Calibri" panose="020F0502020204030204"/>
              </a:rPr>
              <a:t>t = 0</a:t>
            </a:r>
          </a:p>
        </p:txBody>
      </p:sp>
      <p:sp>
        <p:nvSpPr>
          <p:cNvPr id="19" name="Tekstvak 18">
            <a:extLst>
              <a:ext uri="{FF2B5EF4-FFF2-40B4-BE49-F238E27FC236}">
                <a16:creationId xmlns:a16="http://schemas.microsoft.com/office/drawing/2014/main" xmlns="" id="{360C02B3-9DBA-4270-90BD-0571B74984EC}"/>
              </a:ext>
            </a:extLst>
          </p:cNvPr>
          <p:cNvSpPr txBox="1"/>
          <p:nvPr/>
        </p:nvSpPr>
        <p:spPr>
          <a:xfrm>
            <a:off x="791308" y="1046287"/>
            <a:ext cx="824970" cy="315471"/>
          </a:xfrm>
          <a:prstGeom prst="rect">
            <a:avLst/>
          </a:prstGeom>
          <a:noFill/>
        </p:spPr>
        <p:txBody>
          <a:bodyPr wrap="square" lIns="68580" tIns="34290" rIns="68580" bIns="34290" rtlCol="0">
            <a:spAutoFit/>
          </a:bodyPr>
          <a:lstStyle/>
          <a:p>
            <a:pPr defTabSz="685800">
              <a:defRPr/>
            </a:pPr>
            <a:r>
              <a:rPr lang="nl-NL" sz="1600" dirty="0">
                <a:solidFill>
                  <a:prstClr val="black"/>
                </a:solidFill>
                <a:latin typeface="Calibri" panose="020F0502020204030204"/>
              </a:rPr>
              <a:t>0 &lt; t &lt; 3</a:t>
            </a:r>
          </a:p>
        </p:txBody>
      </p:sp>
      <p:sp>
        <p:nvSpPr>
          <p:cNvPr id="20" name="Tekstvak 19">
            <a:extLst>
              <a:ext uri="{FF2B5EF4-FFF2-40B4-BE49-F238E27FC236}">
                <a16:creationId xmlns:a16="http://schemas.microsoft.com/office/drawing/2014/main" xmlns="" id="{BEF297E4-9E25-4C4B-A321-880EED228341}"/>
              </a:ext>
            </a:extLst>
          </p:cNvPr>
          <p:cNvSpPr txBox="1"/>
          <p:nvPr/>
        </p:nvSpPr>
        <p:spPr>
          <a:xfrm>
            <a:off x="4107679" y="1027622"/>
            <a:ext cx="816249" cy="561692"/>
          </a:xfrm>
          <a:prstGeom prst="rect">
            <a:avLst/>
          </a:prstGeom>
          <a:noFill/>
        </p:spPr>
        <p:txBody>
          <a:bodyPr wrap="none" lIns="68580" tIns="34290" rIns="68580" bIns="34290" rtlCol="0">
            <a:spAutoFit/>
          </a:bodyPr>
          <a:lstStyle/>
          <a:p>
            <a:pPr defTabSz="685800">
              <a:defRPr/>
            </a:pPr>
            <a:r>
              <a:rPr lang="nl-NL" sz="1600" dirty="0">
                <a:solidFill>
                  <a:prstClr val="black"/>
                </a:solidFill>
                <a:latin typeface="Calibri" panose="020F0502020204030204"/>
              </a:rPr>
              <a:t>In </a:t>
            </a:r>
            <a:r>
              <a:rPr lang="nl-NL" sz="1600" dirty="0" smtClean="0">
                <a:solidFill>
                  <a:prstClr val="black"/>
                </a:solidFill>
                <a:latin typeface="Calibri" panose="020F0502020204030204"/>
              </a:rPr>
              <a:t>hours</a:t>
            </a:r>
            <a:endParaRPr lang="nl-NL" sz="1600" dirty="0">
              <a:solidFill>
                <a:prstClr val="black"/>
              </a:solidFill>
              <a:latin typeface="Calibri" panose="020F0502020204030204"/>
            </a:endParaRPr>
          </a:p>
          <a:p>
            <a:pPr defTabSz="685800">
              <a:defRPr/>
            </a:pPr>
            <a:endParaRPr lang="nl-NL" sz="1600" dirty="0">
              <a:solidFill>
                <a:prstClr val="black"/>
              </a:solidFill>
              <a:latin typeface="Calibri" panose="020F0502020204030204"/>
            </a:endParaRPr>
          </a:p>
        </p:txBody>
      </p:sp>
      <p:sp>
        <p:nvSpPr>
          <p:cNvPr id="18" name="Pijl: links 17">
            <a:extLst>
              <a:ext uri="{FF2B5EF4-FFF2-40B4-BE49-F238E27FC236}">
                <a16:creationId xmlns:a16="http://schemas.microsoft.com/office/drawing/2014/main" xmlns="" id="{4CC7FAC9-B845-40DB-AA9D-6D2073B94C8D}"/>
              </a:ext>
            </a:extLst>
          </p:cNvPr>
          <p:cNvSpPr/>
          <p:nvPr/>
        </p:nvSpPr>
        <p:spPr>
          <a:xfrm rot="10800000">
            <a:off x="6610119" y="4289416"/>
            <a:ext cx="538397" cy="363474"/>
          </a:xfrm>
          <a:prstGeom prst="leftArrow">
            <a:avLst/>
          </a:prstGeom>
          <a:gradFill>
            <a:gsLst>
              <a:gs pos="0">
                <a:srgbClr val="33CC3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nl-NL" sz="1400" dirty="0">
              <a:solidFill>
                <a:srgbClr val="ED7D31">
                  <a:lumMod val="75000"/>
                </a:srgbClr>
              </a:solidFill>
              <a:latin typeface="Calibri" panose="020F0502020204030204"/>
            </a:endParaRPr>
          </a:p>
        </p:txBody>
      </p:sp>
      <p:sp>
        <p:nvSpPr>
          <p:cNvPr id="2" name="Pijl: omhoog/omlaag 1">
            <a:extLst>
              <a:ext uri="{FF2B5EF4-FFF2-40B4-BE49-F238E27FC236}">
                <a16:creationId xmlns:a16="http://schemas.microsoft.com/office/drawing/2014/main" xmlns="" id="{5521E286-3391-4B24-8121-D9CC91BEA33F}"/>
              </a:ext>
            </a:extLst>
          </p:cNvPr>
          <p:cNvSpPr/>
          <p:nvPr/>
        </p:nvSpPr>
        <p:spPr>
          <a:xfrm>
            <a:off x="1071334" y="4026306"/>
            <a:ext cx="349842" cy="446542"/>
          </a:xfrm>
          <a:prstGeom prst="upDownArrow">
            <a:avLst/>
          </a:prstGeom>
          <a:gradFill>
            <a:gsLst>
              <a:gs pos="0">
                <a:srgbClr val="33CC3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nl-NL" sz="1400" dirty="0">
              <a:solidFill>
                <a:srgbClr val="ED7D31">
                  <a:lumMod val="75000"/>
                </a:srgbClr>
              </a:solidFill>
              <a:latin typeface="Calibri" panose="020F0502020204030204"/>
            </a:endParaRPr>
          </a:p>
        </p:txBody>
      </p:sp>
      <p:sp>
        <p:nvSpPr>
          <p:cNvPr id="11" name="Tijdelijke aanduiding voor dianummer 10">
            <a:extLst>
              <a:ext uri="{FF2B5EF4-FFF2-40B4-BE49-F238E27FC236}">
                <a16:creationId xmlns:a16="http://schemas.microsoft.com/office/drawing/2014/main" xmlns="" id="{1A5EFF3E-4D9E-454E-BEFC-5A365C2922C0}"/>
              </a:ext>
            </a:extLst>
          </p:cNvPr>
          <p:cNvSpPr>
            <a:spLocks noGrp="1"/>
          </p:cNvSpPr>
          <p:nvPr>
            <p:ph type="sldNum" sz="quarter" idx="12"/>
          </p:nvPr>
        </p:nvSpPr>
        <p:spPr/>
        <p:txBody>
          <a:bodyPr/>
          <a:lstStyle/>
          <a:p>
            <a:pPr defTabSz="685800">
              <a:defRPr/>
            </a:pPr>
            <a:fld id="{F43E439D-8969-4D8D-8895-F841568F456E}" type="slidenum">
              <a:rPr lang="nl-NL" sz="900" smtClean="0">
                <a:solidFill>
                  <a:prstClr val="black">
                    <a:tint val="75000"/>
                  </a:prstClr>
                </a:solidFill>
                <a:latin typeface="Calibri" panose="020F0502020204030204"/>
              </a:rPr>
              <a:pPr defTabSz="685800">
                <a:defRPr/>
              </a:pPr>
              <a:t>16</a:t>
            </a:fld>
            <a:endParaRPr lang="nl-NL" sz="900" dirty="0">
              <a:solidFill>
                <a:prstClr val="black">
                  <a:tint val="75000"/>
                </a:prstClr>
              </a:solidFill>
              <a:latin typeface="Calibri" panose="020F0502020204030204"/>
            </a:endParaRPr>
          </a:p>
        </p:txBody>
      </p:sp>
      <p:sp>
        <p:nvSpPr>
          <p:cNvPr id="14" name="Rechthoek 13">
            <a:extLst>
              <a:ext uri="{FF2B5EF4-FFF2-40B4-BE49-F238E27FC236}">
                <a16:creationId xmlns:a16="http://schemas.microsoft.com/office/drawing/2014/main" xmlns="" id="{FF07CF6E-ADAF-4522-BE88-027291085B99}"/>
              </a:ext>
            </a:extLst>
          </p:cNvPr>
          <p:cNvSpPr/>
          <p:nvPr/>
        </p:nvSpPr>
        <p:spPr>
          <a:xfrm>
            <a:off x="2875402" y="3925141"/>
            <a:ext cx="1627247" cy="956714"/>
          </a:xfrm>
          <a:prstGeom prst="rect">
            <a:avLst/>
          </a:prstGeom>
          <a:pattFill prst="pct5">
            <a:fgClr>
              <a:srgbClr val="FF0000"/>
            </a:fgClr>
            <a:bgClr>
              <a:schemeClr val="accent6">
                <a:lumMod val="60000"/>
                <a:lumOff val="40000"/>
              </a:schemeClr>
            </a:bgClr>
          </a:pattFill>
          <a:ln w="12700">
            <a:prstDash val="dash"/>
          </a:ln>
        </p:spPr>
        <p:style>
          <a:lnRef idx="1">
            <a:schemeClr val="accent6"/>
          </a:lnRef>
          <a:fillRef idx="2">
            <a:schemeClr val="accent6"/>
          </a:fillRef>
          <a:effectRef idx="1">
            <a:schemeClr val="accent6"/>
          </a:effectRef>
          <a:fontRef idx="minor">
            <a:schemeClr val="dk1"/>
          </a:fontRef>
        </p:style>
        <p:txBody>
          <a:bodyPr lIns="68580" tIns="34290" rIns="68580" bIns="34290" rtlCol="0" anchor="ctr"/>
          <a:lstStyle/>
          <a:p>
            <a:pPr algn="ctr" defTabSz="685800">
              <a:defRPr/>
            </a:pPr>
            <a:r>
              <a:rPr lang="nl-NL" sz="1400" dirty="0" smtClean="0">
                <a:solidFill>
                  <a:prstClr val="black"/>
                </a:solidFill>
                <a:latin typeface="Calibri" panose="020F0502020204030204"/>
              </a:rPr>
              <a:t>Provider Platform </a:t>
            </a:r>
            <a:r>
              <a:rPr lang="nl-NL" sz="1400" dirty="0">
                <a:solidFill>
                  <a:prstClr val="black"/>
                </a:solidFill>
                <a:latin typeface="Calibri" panose="020F0502020204030204"/>
              </a:rPr>
              <a:t>4.0</a:t>
            </a:r>
            <a:br>
              <a:rPr lang="nl-NL" sz="1400" dirty="0">
                <a:solidFill>
                  <a:prstClr val="black"/>
                </a:solidFill>
                <a:latin typeface="Calibri" panose="020F0502020204030204"/>
              </a:rPr>
            </a:br>
            <a:r>
              <a:rPr lang="nl-NL" sz="1400" dirty="0">
                <a:solidFill>
                  <a:prstClr val="black"/>
                </a:solidFill>
                <a:latin typeface="Calibri" panose="020F0502020204030204"/>
              </a:rPr>
              <a:t>Data &amp; System</a:t>
            </a:r>
            <a:br>
              <a:rPr lang="nl-NL" sz="1400" dirty="0">
                <a:solidFill>
                  <a:prstClr val="black"/>
                </a:solidFill>
                <a:latin typeface="Calibri" panose="020F0502020204030204"/>
              </a:rPr>
            </a:br>
            <a:r>
              <a:rPr lang="nl-NL" sz="1400" dirty="0">
                <a:solidFill>
                  <a:prstClr val="black"/>
                </a:solidFill>
                <a:latin typeface="Calibri" panose="020F0502020204030204"/>
              </a:rPr>
              <a:t>integration</a:t>
            </a:r>
          </a:p>
        </p:txBody>
      </p:sp>
      <p:sp>
        <p:nvSpPr>
          <p:cNvPr id="24" name="Pijl: links 23">
            <a:extLst>
              <a:ext uri="{FF2B5EF4-FFF2-40B4-BE49-F238E27FC236}">
                <a16:creationId xmlns:a16="http://schemas.microsoft.com/office/drawing/2014/main" xmlns="" id="{7796B37D-F2C6-4B43-9E19-6011B479E17E}"/>
              </a:ext>
            </a:extLst>
          </p:cNvPr>
          <p:cNvSpPr/>
          <p:nvPr/>
        </p:nvSpPr>
        <p:spPr>
          <a:xfrm>
            <a:off x="2398468" y="4005021"/>
            <a:ext cx="399818" cy="363474"/>
          </a:xfrm>
          <a:prstGeom prst="leftArrow">
            <a:avLst/>
          </a:prstGeom>
          <a:gradFill>
            <a:gsLst>
              <a:gs pos="0">
                <a:srgbClr val="33CC3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nl-NL" sz="1400" dirty="0">
              <a:solidFill>
                <a:srgbClr val="ED7D31">
                  <a:lumMod val="75000"/>
                </a:srgbClr>
              </a:solidFill>
              <a:latin typeface="Calibri" panose="020F0502020204030204"/>
            </a:endParaRPr>
          </a:p>
        </p:txBody>
      </p:sp>
      <p:sp>
        <p:nvSpPr>
          <p:cNvPr id="25" name="Pijl: links 24">
            <a:extLst>
              <a:ext uri="{FF2B5EF4-FFF2-40B4-BE49-F238E27FC236}">
                <a16:creationId xmlns:a16="http://schemas.microsoft.com/office/drawing/2014/main" xmlns="" id="{9D32BC03-EF60-4457-B46D-E8A3D5156C8A}"/>
              </a:ext>
            </a:extLst>
          </p:cNvPr>
          <p:cNvSpPr/>
          <p:nvPr/>
        </p:nvSpPr>
        <p:spPr>
          <a:xfrm>
            <a:off x="4571999" y="2110253"/>
            <a:ext cx="439703" cy="363474"/>
          </a:xfrm>
          <a:prstGeom prst="leftArrow">
            <a:avLst/>
          </a:prstGeom>
          <a:gradFill>
            <a:gsLst>
              <a:gs pos="0">
                <a:srgbClr val="33CC3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nl-NL" sz="1400" dirty="0">
              <a:solidFill>
                <a:srgbClr val="ED7D31">
                  <a:lumMod val="75000"/>
                </a:srgbClr>
              </a:solidFill>
              <a:latin typeface="Calibri" panose="020F0502020204030204"/>
            </a:endParaRPr>
          </a:p>
        </p:txBody>
      </p:sp>
      <p:sp>
        <p:nvSpPr>
          <p:cNvPr id="22" name="Pijl: omhoog/omlaag 21">
            <a:extLst>
              <a:ext uri="{FF2B5EF4-FFF2-40B4-BE49-F238E27FC236}">
                <a16:creationId xmlns:a16="http://schemas.microsoft.com/office/drawing/2014/main" xmlns="" id="{35A1E2DF-1321-4532-91F9-4D305862D261}"/>
              </a:ext>
            </a:extLst>
          </p:cNvPr>
          <p:cNvSpPr/>
          <p:nvPr/>
        </p:nvSpPr>
        <p:spPr>
          <a:xfrm rot="10800000">
            <a:off x="3432119" y="3143660"/>
            <a:ext cx="363474" cy="712244"/>
          </a:xfrm>
          <a:prstGeom prst="upDownArrow">
            <a:avLst/>
          </a:prstGeom>
          <a:gradFill>
            <a:gsLst>
              <a:gs pos="0">
                <a:srgbClr val="33CC3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nl-NL" sz="1400" dirty="0">
              <a:solidFill>
                <a:prstClr val="white"/>
              </a:solidFill>
              <a:latin typeface="Calibri" panose="020F0502020204030204"/>
            </a:endParaRPr>
          </a:p>
        </p:txBody>
      </p:sp>
      <p:sp>
        <p:nvSpPr>
          <p:cNvPr id="27" name="Pijl: links 26">
            <a:extLst>
              <a:ext uri="{FF2B5EF4-FFF2-40B4-BE49-F238E27FC236}">
                <a16:creationId xmlns:a16="http://schemas.microsoft.com/office/drawing/2014/main" xmlns="" id="{1F272266-57CE-43DB-B6D2-49163C815FA5}"/>
              </a:ext>
            </a:extLst>
          </p:cNvPr>
          <p:cNvSpPr/>
          <p:nvPr/>
        </p:nvSpPr>
        <p:spPr>
          <a:xfrm>
            <a:off x="6588088" y="3150752"/>
            <a:ext cx="517740" cy="363474"/>
          </a:xfrm>
          <a:prstGeom prst="leftArrow">
            <a:avLst/>
          </a:prstGeom>
          <a:gradFill>
            <a:gsLst>
              <a:gs pos="0">
                <a:srgbClr val="33CC3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nl-NL" sz="1400" dirty="0">
              <a:solidFill>
                <a:srgbClr val="ED7D31">
                  <a:lumMod val="75000"/>
                </a:srgbClr>
              </a:solidFill>
              <a:latin typeface="Calibri" panose="020F0502020204030204"/>
            </a:endParaRPr>
          </a:p>
        </p:txBody>
      </p:sp>
      <p:sp>
        <p:nvSpPr>
          <p:cNvPr id="28" name="Pijl: links 27">
            <a:extLst>
              <a:ext uri="{FF2B5EF4-FFF2-40B4-BE49-F238E27FC236}">
                <a16:creationId xmlns:a16="http://schemas.microsoft.com/office/drawing/2014/main" xmlns="" id="{FB7B1E40-1814-4302-A8C7-7846249DB2C7}"/>
              </a:ext>
            </a:extLst>
          </p:cNvPr>
          <p:cNvSpPr/>
          <p:nvPr/>
        </p:nvSpPr>
        <p:spPr>
          <a:xfrm>
            <a:off x="4538949" y="4123444"/>
            <a:ext cx="499993" cy="363474"/>
          </a:xfrm>
          <a:prstGeom prst="leftArrow">
            <a:avLst/>
          </a:prstGeom>
          <a:gradFill>
            <a:gsLst>
              <a:gs pos="0">
                <a:srgbClr val="33CC3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nl-NL" sz="1400" dirty="0">
              <a:solidFill>
                <a:srgbClr val="ED7D31">
                  <a:lumMod val="75000"/>
                </a:srgbClr>
              </a:solidFill>
              <a:latin typeface="Calibri" panose="020F0502020204030204"/>
            </a:endParaRPr>
          </a:p>
        </p:txBody>
      </p:sp>
      <p:sp>
        <p:nvSpPr>
          <p:cNvPr id="23" name="Rechthoek 4">
            <a:extLst>
              <a:ext uri="{FF2B5EF4-FFF2-40B4-BE49-F238E27FC236}">
                <a16:creationId xmlns:a16="http://schemas.microsoft.com/office/drawing/2014/main" xmlns="" id="{924408E3-EBA0-4A7A-AB97-C76381871554}"/>
              </a:ext>
            </a:extLst>
          </p:cNvPr>
          <p:cNvSpPr/>
          <p:nvPr/>
        </p:nvSpPr>
        <p:spPr>
          <a:xfrm>
            <a:off x="372737" y="4451274"/>
            <a:ext cx="1833163" cy="526973"/>
          </a:xfrm>
          <a:prstGeom prst="rect">
            <a:avLst/>
          </a:prstGeom>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defTabSz="685800">
              <a:defRPr/>
            </a:pPr>
            <a:r>
              <a:rPr lang="nl-NL" sz="1400" dirty="0" smtClean="0">
                <a:solidFill>
                  <a:schemeClr val="tx1">
                    <a:lumMod val="85000"/>
                    <a:lumOff val="15000"/>
                  </a:schemeClr>
                </a:solidFill>
              </a:rPr>
              <a:t>Dynamic Budget </a:t>
            </a:r>
            <a:endParaRPr lang="nl-NL" sz="1400" dirty="0">
              <a:solidFill>
                <a:schemeClr val="tx1">
                  <a:lumMod val="85000"/>
                  <a:lumOff val="15000"/>
                </a:schemeClr>
              </a:solidFill>
            </a:endParaRPr>
          </a:p>
        </p:txBody>
      </p:sp>
    </p:spTree>
    <p:extLst>
      <p:ext uri="{BB962C8B-B14F-4D97-AF65-F5344CB8AC3E}">
        <p14:creationId xmlns:p14="http://schemas.microsoft.com/office/powerpoint/2010/main" xmlns="" val="2624629726"/>
      </p:ext>
    </p:extLst>
  </p:cSld>
  <p:clrMapOvr>
    <a:masterClrMapping/>
  </p:clrMapOvr>
  <mc:AlternateContent xmlns:mc="http://schemas.openxmlformats.org/markup-compatibility/2006">
    <mc:Choice xmlns:p14="http://schemas.microsoft.com/office/powerpoint/2010/main" xmlns="" Requires="p14">
      <p:transition spd="slow" p14:dur="3400" advTm="27109">
        <p14:reveal/>
      </p:transition>
    </mc:Choice>
    <mc:Fallback>
      <p:transition spd="slow" advTm="27109">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F8F76DC-A4B3-46C9-B21A-7458B6D5FADF}"/>
              </a:ext>
            </a:extLst>
          </p:cNvPr>
          <p:cNvSpPr>
            <a:spLocks noGrp="1"/>
          </p:cNvSpPr>
          <p:nvPr>
            <p:ph type="title"/>
          </p:nvPr>
        </p:nvSpPr>
        <p:spPr>
          <a:xfrm>
            <a:off x="3383280" y="136685"/>
            <a:ext cx="5292090" cy="754856"/>
          </a:xfrm>
        </p:spPr>
        <p:txBody>
          <a:bodyPr anchor="t">
            <a:noAutofit/>
          </a:bodyPr>
          <a:lstStyle/>
          <a:p>
            <a:pPr algn="l"/>
            <a:r>
              <a:rPr lang="nl-NL" sz="3200" b="1" dirty="0" smtClean="0"/>
              <a:t>End User Requirements</a:t>
            </a:r>
            <a:endParaRPr lang="nl-NL" sz="3200" b="1" dirty="0">
              <a:solidFill>
                <a:schemeClr val="accent5">
                  <a:lumMod val="50000"/>
                </a:schemeClr>
              </a:solidFill>
            </a:endParaRPr>
          </a:p>
        </p:txBody>
      </p:sp>
      <p:sp>
        <p:nvSpPr>
          <p:cNvPr id="3" name="Tijdelijke aanduiding voor inhoud 2">
            <a:extLst>
              <a:ext uri="{FF2B5EF4-FFF2-40B4-BE49-F238E27FC236}">
                <a16:creationId xmlns:a16="http://schemas.microsoft.com/office/drawing/2014/main" xmlns="" id="{0E72D243-B564-4CDD-8969-CEF500B84B61}"/>
              </a:ext>
            </a:extLst>
          </p:cNvPr>
          <p:cNvSpPr>
            <a:spLocks noGrp="1"/>
          </p:cNvSpPr>
          <p:nvPr>
            <p:ph idx="1"/>
          </p:nvPr>
        </p:nvSpPr>
        <p:spPr>
          <a:xfrm>
            <a:off x="4198115" y="1584406"/>
            <a:ext cx="5794184" cy="3263504"/>
          </a:xfrm>
        </p:spPr>
        <p:txBody>
          <a:bodyPr>
            <a:noAutofit/>
          </a:bodyPr>
          <a:lstStyle/>
          <a:p>
            <a:r>
              <a:rPr lang="nl-NL" sz="1800" dirty="0" smtClean="0"/>
              <a:t>Assets Management</a:t>
            </a:r>
            <a:endParaRPr lang="nl-NL" sz="1800" dirty="0"/>
          </a:p>
          <a:p>
            <a:r>
              <a:rPr lang="nl-NL" sz="1800" dirty="0" smtClean="0"/>
              <a:t>Dynamic Cost </a:t>
            </a:r>
            <a:r>
              <a:rPr lang="nl-NL" sz="1800" dirty="0"/>
              <a:t>Control</a:t>
            </a:r>
          </a:p>
          <a:p>
            <a:r>
              <a:rPr lang="nl-NL" sz="1800" dirty="0"/>
              <a:t>Maintenance Planning</a:t>
            </a:r>
          </a:p>
          <a:p>
            <a:r>
              <a:rPr lang="nl-NL" sz="1800" dirty="0"/>
              <a:t>Service Planning</a:t>
            </a:r>
          </a:p>
          <a:p>
            <a:r>
              <a:rPr lang="nl-NL" sz="1800" dirty="0"/>
              <a:t>Stocks-/</a:t>
            </a:r>
            <a:r>
              <a:rPr lang="nl-NL" sz="1800" dirty="0" smtClean="0"/>
              <a:t>Supplies-</a:t>
            </a:r>
            <a:r>
              <a:rPr lang="nl-NL" sz="1800" dirty="0"/>
              <a:t>/</a:t>
            </a:r>
            <a:r>
              <a:rPr lang="nl-NL" sz="1800" dirty="0" smtClean="0"/>
              <a:t>Spareparts </a:t>
            </a:r>
            <a:r>
              <a:rPr lang="nl-NL" sz="1800" dirty="0"/>
              <a:t>Planning</a:t>
            </a:r>
          </a:p>
          <a:p>
            <a:r>
              <a:rPr lang="nl-NL" sz="1800" dirty="0"/>
              <a:t>Financial Planning</a:t>
            </a:r>
          </a:p>
          <a:p>
            <a:r>
              <a:rPr lang="nl-NL" sz="1800" dirty="0"/>
              <a:t>Scenarios / </a:t>
            </a:r>
            <a:r>
              <a:rPr lang="nl-NL" sz="1800" dirty="0" smtClean="0"/>
              <a:t>Simulations</a:t>
            </a:r>
            <a:endParaRPr lang="nl-NL" sz="1800" dirty="0"/>
          </a:p>
          <a:p>
            <a:r>
              <a:rPr lang="nl-NL" sz="1800" dirty="0" smtClean="0"/>
              <a:t>Dynamic Budgeting</a:t>
            </a:r>
            <a:endParaRPr lang="nl-NL" sz="1800" dirty="0"/>
          </a:p>
          <a:p>
            <a:endParaRPr lang="nl-NL" sz="1800" dirty="0"/>
          </a:p>
        </p:txBody>
      </p:sp>
      <p:sp>
        <p:nvSpPr>
          <p:cNvPr id="10" name="Tijdelijke aanduiding voor dianummer 9">
            <a:extLst>
              <a:ext uri="{FF2B5EF4-FFF2-40B4-BE49-F238E27FC236}">
                <a16:creationId xmlns:a16="http://schemas.microsoft.com/office/drawing/2014/main" xmlns="" id="{6DE3DE45-E54B-4740-B758-3A80DB033FC5}"/>
              </a:ext>
            </a:extLst>
          </p:cNvPr>
          <p:cNvSpPr>
            <a:spLocks noGrp="1"/>
          </p:cNvSpPr>
          <p:nvPr>
            <p:ph type="sldNum" sz="quarter" idx="12"/>
          </p:nvPr>
        </p:nvSpPr>
        <p:spPr/>
        <p:txBody>
          <a:bodyPr/>
          <a:lstStyle/>
          <a:p>
            <a:pPr defTabSz="685800">
              <a:defRPr/>
            </a:pPr>
            <a:fld id="{F43E439D-8969-4D8D-8895-F841568F456E}" type="slidenum">
              <a:rPr lang="nl-NL" sz="900" smtClean="0">
                <a:solidFill>
                  <a:prstClr val="black">
                    <a:tint val="75000"/>
                  </a:prstClr>
                </a:solidFill>
                <a:latin typeface="Calibri" panose="020F0502020204030204"/>
              </a:rPr>
              <a:pPr defTabSz="685800">
                <a:defRPr/>
              </a:pPr>
              <a:t>17</a:t>
            </a:fld>
            <a:endParaRPr lang="nl-NL" sz="900" dirty="0">
              <a:solidFill>
                <a:prstClr val="black">
                  <a:tint val="75000"/>
                </a:prstClr>
              </a:solidFill>
              <a:latin typeface="Calibri" panose="020F0502020204030204"/>
            </a:endParaRPr>
          </a:p>
        </p:txBody>
      </p:sp>
      <p:sp>
        <p:nvSpPr>
          <p:cNvPr id="7" name="Titel 1">
            <a:extLst>
              <a:ext uri="{FF2B5EF4-FFF2-40B4-BE49-F238E27FC236}">
                <a16:creationId xmlns:a16="http://schemas.microsoft.com/office/drawing/2014/main" xmlns="" id="{2F8F76DC-A4B3-46C9-B21A-7458B6D5FADF}"/>
              </a:ext>
            </a:extLst>
          </p:cNvPr>
          <p:cNvSpPr txBox="1">
            <a:spLocks/>
          </p:cNvSpPr>
          <p:nvPr/>
        </p:nvSpPr>
        <p:spPr>
          <a:xfrm>
            <a:off x="403860" y="1432084"/>
            <a:ext cx="3379470" cy="3322796"/>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mj-lt"/>
                <a:ea typeface="+mj-ea"/>
                <a:cs typeface="+mj-cs"/>
              </a:rPr>
              <a:t>“</a:t>
            </a:r>
            <a:r>
              <a:rPr kumimoji="0" lang="nl-NL" sz="2400" b="0" i="0" u="none" strike="noStrike" kern="1200" cap="none" spc="0" normalizeH="0" baseline="0" noProof="0" dirty="0" smtClean="0">
                <a:ln>
                  <a:noFill/>
                </a:ln>
                <a:solidFill>
                  <a:schemeClr val="accent5">
                    <a:lumMod val="50000"/>
                  </a:schemeClr>
                </a:solidFill>
                <a:effectLst>
                  <a:outerShdw blurRad="50800" dist="38100" dir="2700000" algn="tl" rotWithShape="0">
                    <a:prstClr val="black">
                      <a:alpha val="40000"/>
                    </a:prstClr>
                  </a:outerShdw>
                </a:effectLst>
                <a:uLnTx/>
                <a:uFillTx/>
                <a:latin typeface="+mj-lt"/>
                <a:ea typeface="+mj-ea"/>
                <a:cs typeface="+mj-cs"/>
              </a:rPr>
              <a:t>With one touch on a button, it is for the first time possible , that I can explain exactly and in real time, where in the production process, my profit and/or losses are created” Means for end users:</a:t>
            </a:r>
            <a:endParaRPr kumimoji="0" lang="nl-NL" sz="2400" b="0" i="0" u="none" strike="noStrike" kern="1200" cap="none" spc="0" normalizeH="0" baseline="0" noProof="0" dirty="0">
              <a:ln>
                <a:noFill/>
              </a:ln>
              <a:solidFill>
                <a:schemeClr val="accent5">
                  <a:lumMod val="50000"/>
                </a:schemeClr>
              </a:solidFill>
              <a:effectLst>
                <a:outerShdw blurRad="50800" dist="38100" dir="2700000" algn="tl" rotWithShape="0">
                  <a:prstClr val="black">
                    <a:alpha val="40000"/>
                  </a:prstClr>
                </a:outerShdw>
              </a:effectLst>
              <a:uLnTx/>
              <a:uFillTx/>
              <a:latin typeface="+mj-lt"/>
              <a:ea typeface="+mj-ea"/>
              <a:cs typeface="+mj-cs"/>
            </a:endParaRPr>
          </a:p>
        </p:txBody>
      </p:sp>
    </p:spTree>
    <p:extLst>
      <p:ext uri="{BB962C8B-B14F-4D97-AF65-F5344CB8AC3E}">
        <p14:creationId xmlns:p14="http://schemas.microsoft.com/office/powerpoint/2010/main" xmlns="" val="1668630968"/>
      </p:ext>
    </p:extLst>
  </p:cSld>
  <p:clrMapOvr>
    <a:masterClrMapping/>
  </p:clrMapOvr>
  <mc:AlternateContent xmlns:mc="http://schemas.openxmlformats.org/markup-compatibility/2006">
    <mc:Choice xmlns:p14="http://schemas.microsoft.com/office/powerpoint/2010/main" xmlns="" Requires="p14">
      <p:transition spd="slow" p14:dur="1500" advTm="16358">
        <p:split orient="vert"/>
      </p:transition>
    </mc:Choice>
    <mc:Fallback>
      <p:transition spd="slow" advTm="16358">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7565A4E-40C9-485A-BBB7-179E01A6636F}"/>
              </a:ext>
            </a:extLst>
          </p:cNvPr>
          <p:cNvSpPr>
            <a:spLocks noGrp="1"/>
          </p:cNvSpPr>
          <p:nvPr>
            <p:ph type="title"/>
          </p:nvPr>
        </p:nvSpPr>
        <p:spPr>
          <a:xfrm>
            <a:off x="628650" y="273845"/>
            <a:ext cx="7886700" cy="461652"/>
          </a:xfrm>
        </p:spPr>
        <p:txBody>
          <a:bodyPr>
            <a:normAutofit fontScale="90000"/>
          </a:bodyPr>
          <a:lstStyle/>
          <a:p>
            <a:r>
              <a:rPr lang="nl-NL" dirty="0"/>
              <a:t>The roles of </a:t>
            </a:r>
            <a:r>
              <a:rPr lang="nl-NL" dirty="0" smtClean="0"/>
              <a:t>developer </a:t>
            </a:r>
            <a:endParaRPr lang="nl-NL" dirty="0"/>
          </a:p>
        </p:txBody>
      </p:sp>
      <p:sp>
        <p:nvSpPr>
          <p:cNvPr id="3" name="Tijdelijke aanduiding voor inhoud 2">
            <a:extLst>
              <a:ext uri="{FF2B5EF4-FFF2-40B4-BE49-F238E27FC236}">
                <a16:creationId xmlns:a16="http://schemas.microsoft.com/office/drawing/2014/main" xmlns="" id="{EEA9B378-74F8-422A-9496-BCDAC72CDB96}"/>
              </a:ext>
            </a:extLst>
          </p:cNvPr>
          <p:cNvSpPr>
            <a:spLocks noGrp="1"/>
          </p:cNvSpPr>
          <p:nvPr>
            <p:ph idx="1"/>
          </p:nvPr>
        </p:nvSpPr>
        <p:spPr>
          <a:xfrm>
            <a:off x="628650" y="1257948"/>
            <a:ext cx="7886700" cy="3529013"/>
          </a:xfrm>
        </p:spPr>
        <p:txBody>
          <a:bodyPr>
            <a:normAutofit fontScale="92500"/>
          </a:bodyPr>
          <a:lstStyle/>
          <a:p>
            <a:r>
              <a:rPr lang="nl-NL" sz="2700" dirty="0">
                <a:solidFill>
                  <a:schemeClr val="accent5">
                    <a:lumMod val="50000"/>
                  </a:schemeClr>
                </a:solidFill>
              </a:rPr>
              <a:t>Project Management &amp; Change/transition management</a:t>
            </a:r>
          </a:p>
          <a:p>
            <a:r>
              <a:rPr lang="nl-NL" sz="2700" dirty="0" smtClean="0">
                <a:solidFill>
                  <a:schemeClr val="accent5">
                    <a:lumMod val="50000"/>
                  </a:schemeClr>
                </a:solidFill>
              </a:rPr>
              <a:t>Platform </a:t>
            </a:r>
            <a:r>
              <a:rPr lang="nl-NL" sz="2700" dirty="0">
                <a:solidFill>
                  <a:schemeClr val="accent5">
                    <a:lumMod val="50000"/>
                  </a:schemeClr>
                </a:solidFill>
              </a:rPr>
              <a:t>4.0 software </a:t>
            </a:r>
          </a:p>
          <a:p>
            <a:r>
              <a:rPr lang="nl-NL" sz="2700" dirty="0">
                <a:solidFill>
                  <a:schemeClr val="accent5">
                    <a:lumMod val="50000"/>
                  </a:schemeClr>
                </a:solidFill>
              </a:rPr>
              <a:t>Dedicated </a:t>
            </a:r>
            <a:r>
              <a:rPr lang="nl-NL" sz="2700" dirty="0" smtClean="0">
                <a:solidFill>
                  <a:schemeClr val="accent5">
                    <a:lumMod val="50000"/>
                  </a:schemeClr>
                </a:solidFill>
              </a:rPr>
              <a:t>platform </a:t>
            </a:r>
            <a:r>
              <a:rPr lang="nl-NL" sz="2700" dirty="0">
                <a:solidFill>
                  <a:schemeClr val="accent5">
                    <a:lumMod val="50000"/>
                  </a:schemeClr>
                </a:solidFill>
              </a:rPr>
              <a:t>4.0 real time reporting </a:t>
            </a:r>
          </a:p>
          <a:p>
            <a:r>
              <a:rPr lang="nl-NL" sz="2700" dirty="0">
                <a:solidFill>
                  <a:schemeClr val="accent5">
                    <a:lumMod val="50000"/>
                  </a:schemeClr>
                </a:solidFill>
              </a:rPr>
              <a:t>Interface and synchronizing the interface connecting </a:t>
            </a:r>
            <a:r>
              <a:rPr lang="nl-NL" sz="2700" dirty="0" smtClean="0">
                <a:solidFill>
                  <a:schemeClr val="accent5">
                    <a:lumMod val="50000"/>
                  </a:schemeClr>
                </a:solidFill>
              </a:rPr>
              <a:t>Platform </a:t>
            </a:r>
            <a:r>
              <a:rPr lang="nl-NL" sz="2700" dirty="0">
                <a:solidFill>
                  <a:schemeClr val="accent5">
                    <a:lumMod val="50000"/>
                  </a:schemeClr>
                </a:solidFill>
              </a:rPr>
              <a:t>4.0 </a:t>
            </a:r>
            <a:r>
              <a:rPr lang="nl-NL" sz="2700" dirty="0" smtClean="0">
                <a:solidFill>
                  <a:schemeClr val="accent5">
                    <a:lumMod val="50000"/>
                  </a:schemeClr>
                </a:solidFill>
              </a:rPr>
              <a:t>and ERP/SAP system</a:t>
            </a:r>
            <a:endParaRPr lang="nl-NL" sz="2700" dirty="0">
              <a:solidFill>
                <a:schemeClr val="accent5">
                  <a:lumMod val="50000"/>
                </a:schemeClr>
              </a:solidFill>
            </a:endParaRPr>
          </a:p>
          <a:p>
            <a:r>
              <a:rPr lang="nl-NL" sz="2700" dirty="0">
                <a:solidFill>
                  <a:schemeClr val="accent5">
                    <a:lumMod val="50000"/>
                  </a:schemeClr>
                </a:solidFill>
              </a:rPr>
              <a:t>Input for Production and </a:t>
            </a:r>
            <a:r>
              <a:rPr lang="nl-NL" sz="2700" dirty="0" smtClean="0">
                <a:solidFill>
                  <a:schemeClr val="accent5">
                    <a:lumMod val="50000"/>
                  </a:schemeClr>
                </a:solidFill>
              </a:rPr>
              <a:t>Process control </a:t>
            </a:r>
            <a:r>
              <a:rPr lang="nl-NL" sz="2700" dirty="0">
                <a:solidFill>
                  <a:schemeClr val="accent5">
                    <a:lumMod val="50000"/>
                  </a:schemeClr>
                </a:solidFill>
              </a:rPr>
              <a:t>/ -Alarm  and Feedback</a:t>
            </a:r>
          </a:p>
          <a:p>
            <a:r>
              <a:rPr lang="nl-NL" sz="2700" dirty="0">
                <a:solidFill>
                  <a:schemeClr val="accent5">
                    <a:lumMod val="50000"/>
                  </a:schemeClr>
                </a:solidFill>
              </a:rPr>
              <a:t>Dashboards / Apps</a:t>
            </a:r>
          </a:p>
        </p:txBody>
      </p:sp>
      <p:sp>
        <p:nvSpPr>
          <p:cNvPr id="4" name="Tijdelijke aanduiding voor datum 3">
            <a:extLst>
              <a:ext uri="{FF2B5EF4-FFF2-40B4-BE49-F238E27FC236}">
                <a16:creationId xmlns:a16="http://schemas.microsoft.com/office/drawing/2014/main" xmlns="" id="{AA591F83-67C4-4AB0-84E6-3459284827CC}"/>
              </a:ext>
            </a:extLst>
          </p:cNvPr>
          <p:cNvSpPr>
            <a:spLocks noGrp="1"/>
          </p:cNvSpPr>
          <p:nvPr>
            <p:ph type="dt" sz="half" idx="10"/>
          </p:nvPr>
        </p:nvSpPr>
        <p:spPr/>
        <p:txBody>
          <a:bodyPr/>
          <a:lstStyle/>
          <a:p>
            <a:pPr defTabSz="685800">
              <a:defRPr/>
            </a:pPr>
            <a:fld id="{1907D374-A3FF-438E-81C3-22140261BF32}" type="datetime1">
              <a:rPr lang="en-US" sz="900" smtClean="0">
                <a:solidFill>
                  <a:prstClr val="black">
                    <a:tint val="75000"/>
                  </a:prstClr>
                </a:solidFill>
                <a:latin typeface="Calibri" panose="020F0502020204030204"/>
              </a:rPr>
              <a:pPr defTabSz="685800">
                <a:defRPr/>
              </a:pPr>
              <a:t>9/14/2019</a:t>
            </a:fld>
            <a:endParaRPr lang="nl-NL" sz="900" dirty="0">
              <a:solidFill>
                <a:prstClr val="black">
                  <a:tint val="75000"/>
                </a:prstClr>
              </a:solidFill>
              <a:latin typeface="Calibri" panose="020F0502020204030204"/>
            </a:endParaRPr>
          </a:p>
        </p:txBody>
      </p:sp>
      <p:sp>
        <p:nvSpPr>
          <p:cNvPr id="5" name="Tijdelijke aanduiding voor voettekst 4">
            <a:extLst>
              <a:ext uri="{FF2B5EF4-FFF2-40B4-BE49-F238E27FC236}">
                <a16:creationId xmlns:a16="http://schemas.microsoft.com/office/drawing/2014/main" xmlns="" id="{FDB03B5A-021E-4B55-BBA9-4D77EF63F311}"/>
              </a:ext>
            </a:extLst>
          </p:cNvPr>
          <p:cNvSpPr>
            <a:spLocks noGrp="1"/>
          </p:cNvSpPr>
          <p:nvPr>
            <p:ph type="ftr" sz="quarter" idx="11"/>
          </p:nvPr>
        </p:nvSpPr>
        <p:spPr/>
        <p:txBody>
          <a:bodyPr/>
          <a:lstStyle/>
          <a:p>
            <a:pPr defTabSz="685800">
              <a:defRPr/>
            </a:pPr>
            <a:r>
              <a:rPr lang="nl-NL" sz="900" dirty="0">
                <a:solidFill>
                  <a:prstClr val="black">
                    <a:tint val="75000"/>
                  </a:prstClr>
                </a:solidFill>
                <a:latin typeface="Calibri" panose="020F0502020204030204"/>
              </a:rPr>
              <a:t>copyright RWTechnology.  </a:t>
            </a:r>
          </a:p>
        </p:txBody>
      </p:sp>
      <p:sp>
        <p:nvSpPr>
          <p:cNvPr id="6" name="Tijdelijke aanduiding voor dianummer 5">
            <a:extLst>
              <a:ext uri="{FF2B5EF4-FFF2-40B4-BE49-F238E27FC236}">
                <a16:creationId xmlns:a16="http://schemas.microsoft.com/office/drawing/2014/main" xmlns="" id="{7554DA67-93FE-4832-BBED-3B6A729A5585}"/>
              </a:ext>
            </a:extLst>
          </p:cNvPr>
          <p:cNvSpPr>
            <a:spLocks noGrp="1"/>
          </p:cNvSpPr>
          <p:nvPr>
            <p:ph type="sldNum" sz="quarter" idx="12"/>
          </p:nvPr>
        </p:nvSpPr>
        <p:spPr/>
        <p:txBody>
          <a:bodyPr/>
          <a:lstStyle/>
          <a:p>
            <a:pPr defTabSz="685800">
              <a:defRPr/>
            </a:pPr>
            <a:fld id="{F43E439D-8969-4D8D-8895-F841568F456E}" type="slidenum">
              <a:rPr lang="nl-NL" sz="900" smtClean="0">
                <a:solidFill>
                  <a:prstClr val="black">
                    <a:tint val="75000"/>
                  </a:prstClr>
                </a:solidFill>
                <a:latin typeface="Calibri" panose="020F0502020204030204"/>
              </a:rPr>
              <a:pPr defTabSz="685800">
                <a:defRPr/>
              </a:pPr>
              <a:t>18</a:t>
            </a:fld>
            <a:endParaRPr lang="nl-NL" sz="900" dirty="0">
              <a:solidFill>
                <a:prstClr val="black">
                  <a:tint val="75000"/>
                </a:prstClr>
              </a:solidFill>
              <a:latin typeface="Calibri" panose="020F0502020204030204"/>
            </a:endParaRPr>
          </a:p>
        </p:txBody>
      </p:sp>
    </p:spTree>
    <p:extLst>
      <p:ext uri="{BB962C8B-B14F-4D97-AF65-F5344CB8AC3E}">
        <p14:creationId xmlns:p14="http://schemas.microsoft.com/office/powerpoint/2010/main" xmlns="" val="1497162351"/>
      </p:ext>
    </p:extLst>
  </p:cSld>
  <p:clrMapOvr>
    <a:masterClrMapping/>
  </p:clrMapOvr>
  <mc:AlternateContent xmlns:mc="http://schemas.openxmlformats.org/markup-compatibility/2006">
    <mc:Choice xmlns:p14="http://schemas.microsoft.com/office/powerpoint/2010/main" xmlns="" Requires="p14">
      <p:transition spd="slow" p14:dur="3400" advTm="19273">
        <p14:reveal/>
      </p:transition>
    </mc:Choice>
    <mc:Fallback>
      <p:transition spd="slow" advTm="19273">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5975" y="97971"/>
            <a:ext cx="4996543" cy="792660"/>
          </a:xfrm>
        </p:spPr>
        <p:txBody>
          <a:bodyPr>
            <a:normAutofit fontScale="90000"/>
          </a:bodyPr>
          <a:lstStyle/>
          <a:p>
            <a:pPr algn="l"/>
            <a:r>
              <a:rPr lang="en-US" sz="4000" dirty="0" smtClean="0"/>
              <a:t>Users Expectation Vs Developer Constraint </a:t>
            </a:r>
            <a:endParaRPr lang="en-US" sz="4000" dirty="0"/>
          </a:p>
        </p:txBody>
      </p:sp>
      <p:pic>
        <p:nvPicPr>
          <p:cNvPr id="4" name="Picture 3" descr="C:\Users\nfarahin.ali\Downloads\logo napsac.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74615" y="185056"/>
            <a:ext cx="835007" cy="65314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ounded Rectangle 5"/>
          <p:cNvSpPr/>
          <p:nvPr/>
        </p:nvSpPr>
        <p:spPr>
          <a:xfrm>
            <a:off x="446337" y="1385039"/>
            <a:ext cx="2096175" cy="57577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400" dirty="0" smtClean="0"/>
              <a:t>Complete Automation of task</a:t>
            </a:r>
            <a:endParaRPr lang="en-GB" sz="1400" dirty="0"/>
          </a:p>
        </p:txBody>
      </p:sp>
      <p:sp>
        <p:nvSpPr>
          <p:cNvPr id="7" name="Rounded Rectangle 6"/>
          <p:cNvSpPr/>
          <p:nvPr/>
        </p:nvSpPr>
        <p:spPr>
          <a:xfrm>
            <a:off x="1649379" y="2023067"/>
            <a:ext cx="2096175" cy="57577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400" dirty="0" smtClean="0"/>
              <a:t>Transparency  of the process </a:t>
            </a:r>
            <a:endParaRPr lang="en-GB" sz="1400" dirty="0"/>
          </a:p>
        </p:txBody>
      </p:sp>
      <p:sp>
        <p:nvSpPr>
          <p:cNvPr id="8" name="Rounded Rectangle 7"/>
          <p:cNvSpPr/>
          <p:nvPr/>
        </p:nvSpPr>
        <p:spPr>
          <a:xfrm>
            <a:off x="2008876" y="2698471"/>
            <a:ext cx="2096175" cy="57577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400" dirty="0" smtClean="0"/>
              <a:t>High productivity ( high efficiency)</a:t>
            </a:r>
            <a:endParaRPr lang="en-GB" sz="1400" dirty="0"/>
          </a:p>
        </p:txBody>
      </p:sp>
      <p:sp>
        <p:nvSpPr>
          <p:cNvPr id="9" name="Rounded Rectangle 8"/>
          <p:cNvSpPr/>
          <p:nvPr/>
        </p:nvSpPr>
        <p:spPr>
          <a:xfrm>
            <a:off x="1636846" y="3454013"/>
            <a:ext cx="2096175" cy="57577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400" dirty="0" smtClean="0"/>
              <a:t>Accuracy </a:t>
            </a:r>
            <a:endParaRPr lang="en-GB" sz="1400" dirty="0"/>
          </a:p>
        </p:txBody>
      </p:sp>
      <p:sp>
        <p:nvSpPr>
          <p:cNvPr id="10" name="Rounded Rectangle 9"/>
          <p:cNvSpPr/>
          <p:nvPr/>
        </p:nvSpPr>
        <p:spPr>
          <a:xfrm>
            <a:off x="321432" y="4117288"/>
            <a:ext cx="2096175" cy="57577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400" dirty="0" smtClean="0"/>
              <a:t>Security </a:t>
            </a:r>
            <a:endParaRPr lang="en-GB" sz="1400" dirty="0"/>
          </a:p>
        </p:txBody>
      </p:sp>
      <p:sp>
        <p:nvSpPr>
          <p:cNvPr id="13" name="Rounded Rectangle 12"/>
          <p:cNvSpPr/>
          <p:nvPr/>
        </p:nvSpPr>
        <p:spPr>
          <a:xfrm>
            <a:off x="6834258" y="1445266"/>
            <a:ext cx="2096175" cy="57577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smtClean="0"/>
              <a:t>Time / Urgency of the matters</a:t>
            </a:r>
            <a:endParaRPr lang="en-GB" sz="1400" dirty="0"/>
          </a:p>
        </p:txBody>
      </p:sp>
      <p:sp>
        <p:nvSpPr>
          <p:cNvPr id="14" name="Rounded Rectangle 13"/>
          <p:cNvSpPr/>
          <p:nvPr/>
        </p:nvSpPr>
        <p:spPr>
          <a:xfrm>
            <a:off x="5314068" y="2230644"/>
            <a:ext cx="2096175" cy="57577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smtClean="0"/>
              <a:t>Budget / Funds/ Cost </a:t>
            </a:r>
            <a:endParaRPr lang="en-GB" sz="1400" dirty="0"/>
          </a:p>
        </p:txBody>
      </p:sp>
      <p:sp>
        <p:nvSpPr>
          <p:cNvPr id="15" name="Rounded Rectangle 14"/>
          <p:cNvSpPr/>
          <p:nvPr/>
        </p:nvSpPr>
        <p:spPr>
          <a:xfrm>
            <a:off x="5319510" y="3228979"/>
            <a:ext cx="2096175" cy="57577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smtClean="0"/>
              <a:t>User acceptance</a:t>
            </a:r>
            <a:endParaRPr lang="en-GB" sz="1400" dirty="0"/>
          </a:p>
        </p:txBody>
      </p:sp>
      <p:sp>
        <p:nvSpPr>
          <p:cNvPr id="16" name="Rounded Rectangle 15"/>
          <p:cNvSpPr/>
          <p:nvPr/>
        </p:nvSpPr>
        <p:spPr>
          <a:xfrm>
            <a:off x="6891407" y="4100887"/>
            <a:ext cx="2096175" cy="57577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smtClean="0"/>
              <a:t>Availability of the technology/machines </a:t>
            </a:r>
            <a:endParaRPr lang="en-GB" sz="1400" dirty="0"/>
          </a:p>
        </p:txBody>
      </p:sp>
      <p:sp>
        <p:nvSpPr>
          <p:cNvPr id="17" name="Oval 16"/>
          <p:cNvSpPr/>
          <p:nvPr/>
        </p:nvSpPr>
        <p:spPr>
          <a:xfrm>
            <a:off x="-274320" y="2114550"/>
            <a:ext cx="1874520" cy="17373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smtClean="0"/>
              <a:t>Users Expectation </a:t>
            </a:r>
            <a:endParaRPr lang="en-GB" dirty="0"/>
          </a:p>
        </p:txBody>
      </p:sp>
      <p:sp>
        <p:nvSpPr>
          <p:cNvPr id="18" name="Oval 17"/>
          <p:cNvSpPr/>
          <p:nvPr/>
        </p:nvSpPr>
        <p:spPr>
          <a:xfrm>
            <a:off x="7627620" y="2164080"/>
            <a:ext cx="1874520" cy="173736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smtClean="0"/>
              <a:t>Developer Constraints</a:t>
            </a:r>
            <a:endParaRPr lang="en-GB" dirty="0"/>
          </a:p>
        </p:txBody>
      </p:sp>
      <p:sp>
        <p:nvSpPr>
          <p:cNvPr id="20" name="Left Arrow 19"/>
          <p:cNvSpPr/>
          <p:nvPr/>
        </p:nvSpPr>
        <p:spPr>
          <a:xfrm>
            <a:off x="4869180" y="2080260"/>
            <a:ext cx="297180" cy="2148840"/>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1" name="Left Arrow 20"/>
          <p:cNvSpPr/>
          <p:nvPr/>
        </p:nvSpPr>
        <p:spPr>
          <a:xfrm rot="10800000">
            <a:off x="4347210" y="2026920"/>
            <a:ext cx="297180" cy="2148840"/>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2" name="Rectangle 21"/>
          <p:cNvSpPr/>
          <p:nvPr/>
        </p:nvSpPr>
        <p:spPr>
          <a:xfrm rot="5400000">
            <a:off x="4470899" y="2873973"/>
            <a:ext cx="582211" cy="369332"/>
          </a:xfrm>
          <a:prstGeom prst="rect">
            <a:avLst/>
          </a:prstGeom>
        </p:spPr>
        <p:txBody>
          <a:bodyPr wrap="square">
            <a:spAutoFit/>
          </a:bodyPr>
          <a:lstStyle/>
          <a:p>
            <a:r>
              <a:rPr lang="en-US" dirty="0" smtClean="0"/>
              <a:t>GAP</a:t>
            </a:r>
            <a:endParaRPr lang="en-US" dirty="0"/>
          </a:p>
        </p:txBody>
      </p:sp>
      <p:sp>
        <p:nvSpPr>
          <p:cNvPr id="23" name="TextBox 22"/>
          <p:cNvSpPr txBox="1"/>
          <p:nvPr/>
        </p:nvSpPr>
        <p:spPr>
          <a:xfrm>
            <a:off x="2921331" y="4156364"/>
            <a:ext cx="4132612" cy="646331"/>
          </a:xfrm>
          <a:prstGeom prst="rect">
            <a:avLst/>
          </a:prstGeom>
          <a:noFill/>
        </p:spPr>
        <p:txBody>
          <a:bodyPr wrap="square" rtlCol="0">
            <a:spAutoFit/>
          </a:bodyPr>
          <a:lstStyle/>
          <a:p>
            <a:r>
              <a:rPr lang="en-US" sz="1200" dirty="0" smtClean="0"/>
              <a:t>e.g. AR – identify overdue customers  - reminder letter, contacting customers for the payment  via email/telephone, until the collection of debts . </a:t>
            </a:r>
            <a:endParaRPr lang="en-US" sz="1200" dirty="0"/>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5658" y="605639"/>
            <a:ext cx="7053387" cy="725349"/>
          </a:xfrm>
        </p:spPr>
        <p:txBody>
          <a:bodyPr>
            <a:noAutofit/>
          </a:bodyPr>
          <a:lstStyle/>
          <a:p>
            <a:r>
              <a:rPr lang="en-US" sz="2800" dirty="0" smtClean="0"/>
              <a:t>Industry 4.0</a:t>
            </a:r>
            <a:endParaRPr lang="en-US" sz="2800" dirty="0"/>
          </a:p>
        </p:txBody>
      </p:sp>
      <p:pic>
        <p:nvPicPr>
          <p:cNvPr id="6" name="Picture 5" descr="C:\Users\nfarahin.ali\Downloads\logo napsac.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29045" y="631371"/>
            <a:ext cx="835006" cy="65314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3040655" y="1382836"/>
            <a:ext cx="3051673" cy="2631490"/>
          </a:xfrm>
          <a:prstGeom prst="rect">
            <a:avLst/>
          </a:prstGeom>
        </p:spPr>
        <p:txBody>
          <a:bodyPr wrap="square">
            <a:spAutoFit/>
          </a:bodyPr>
          <a:lstStyle/>
          <a:p>
            <a:r>
              <a:rPr lang="en-US" sz="1100" b="1" dirty="0" smtClean="0"/>
              <a:t>Machines </a:t>
            </a:r>
          </a:p>
          <a:p>
            <a:pPr marL="228600" indent="-228600">
              <a:buFont typeface="+mj-lt"/>
              <a:buAutoNum type="arabicPeriod"/>
            </a:pPr>
            <a:r>
              <a:rPr lang="en-US" sz="1100" dirty="0" smtClean="0"/>
              <a:t>Manage themselves into production process. </a:t>
            </a:r>
          </a:p>
          <a:p>
            <a:pPr marL="228600" indent="-228600">
              <a:buFont typeface="+mj-lt"/>
              <a:buAutoNum type="arabicPeriod"/>
            </a:pPr>
            <a:r>
              <a:rPr lang="en-US" sz="1100" dirty="0" smtClean="0"/>
              <a:t>integrated into the computer, </a:t>
            </a:r>
          </a:p>
          <a:p>
            <a:pPr marL="228600" indent="-228600">
              <a:buFont typeface="+mj-lt"/>
              <a:buAutoNum type="arabicPeriod"/>
            </a:pPr>
            <a:r>
              <a:rPr lang="en-US" sz="1100" dirty="0" smtClean="0"/>
              <a:t>communicating with each other with intelligent connectivity that enables intelligent decision . </a:t>
            </a:r>
          </a:p>
          <a:p>
            <a:pPr marL="228600" indent="-228600">
              <a:buFont typeface="+mj-lt"/>
              <a:buAutoNum type="arabicPeriod"/>
            </a:pPr>
            <a:r>
              <a:rPr lang="en-US" sz="1100" dirty="0" smtClean="0"/>
              <a:t>Creates rapid and disruptive changes </a:t>
            </a:r>
          </a:p>
          <a:p>
            <a:pPr marL="341313" indent="-165100">
              <a:buFont typeface="Arial" pitchFamily="34" charset="0"/>
              <a:buChar char="•"/>
            </a:pPr>
            <a:r>
              <a:rPr lang="en-US" sz="1100" dirty="0" smtClean="0"/>
              <a:t>Improving customer experience, </a:t>
            </a:r>
          </a:p>
          <a:p>
            <a:pPr marL="341313" indent="-165100">
              <a:buFont typeface="Arial" pitchFamily="34" charset="0"/>
              <a:buChar char="•"/>
            </a:pPr>
            <a:r>
              <a:rPr lang="en-US" sz="1100" dirty="0" smtClean="0"/>
              <a:t>Increasing speed to market and reducing costs. </a:t>
            </a:r>
          </a:p>
          <a:p>
            <a:pPr marL="341313" indent="-165100">
              <a:buFont typeface="Arial" pitchFamily="34" charset="0"/>
              <a:buChar char="•"/>
            </a:pPr>
            <a:r>
              <a:rPr lang="en-US" sz="1100" dirty="0" smtClean="0"/>
              <a:t>New industries and technologies are emerging. </a:t>
            </a:r>
          </a:p>
          <a:p>
            <a:pPr marL="341313" indent="-165100">
              <a:buFont typeface="Arial" pitchFamily="34" charset="0"/>
              <a:buChar char="•"/>
            </a:pPr>
            <a:r>
              <a:rPr lang="en-US" sz="1100" dirty="0" smtClean="0"/>
              <a:t>New business models and new value propositions. </a:t>
            </a:r>
          </a:p>
          <a:p>
            <a:pPr marL="341313" indent="-165100">
              <a:buFont typeface="Arial" pitchFamily="34" charset="0"/>
              <a:buChar char="•"/>
            </a:pPr>
            <a:r>
              <a:rPr lang="en-US" sz="1100" dirty="0" smtClean="0"/>
              <a:t>Emerging terms</a:t>
            </a:r>
            <a:endParaRPr lang="en-US" sz="1100" dirty="0"/>
          </a:p>
        </p:txBody>
      </p:sp>
      <p:pic>
        <p:nvPicPr>
          <p:cNvPr id="10244" name="Picture 4" descr="https://miro.medium.com/max/1183/1*G_uUAWblPY28ktdZUGEfgg.png"/>
          <p:cNvPicPr>
            <a:picLocks noChangeAspect="1" noChangeArrowheads="1"/>
          </p:cNvPicPr>
          <p:nvPr/>
        </p:nvPicPr>
        <p:blipFill>
          <a:blip r:embed="rId3" cstate="print"/>
          <a:srcRect/>
          <a:stretch>
            <a:fillRect/>
          </a:stretch>
        </p:blipFill>
        <p:spPr bwMode="auto">
          <a:xfrm>
            <a:off x="5951763" y="1484129"/>
            <a:ext cx="3192238" cy="2911601"/>
          </a:xfrm>
          <a:prstGeom prst="rect">
            <a:avLst/>
          </a:prstGeom>
          <a:noFill/>
        </p:spPr>
      </p:pic>
      <p:cxnSp>
        <p:nvCxnSpPr>
          <p:cNvPr id="14" name="Straight Arrow Connector 13"/>
          <p:cNvCxnSpPr/>
          <p:nvPr/>
        </p:nvCxnSpPr>
        <p:spPr>
          <a:xfrm>
            <a:off x="4549966" y="3855903"/>
            <a:ext cx="169659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Chevron 15"/>
          <p:cNvSpPr/>
          <p:nvPr/>
        </p:nvSpPr>
        <p:spPr>
          <a:xfrm>
            <a:off x="2776251" y="1916935"/>
            <a:ext cx="253388" cy="141015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242" name="Picture 2" descr="https://miro.medium.com/max/1340/1*oYUX-1TFAyveEaZw9UqwjA.png"/>
          <p:cNvPicPr>
            <a:picLocks noChangeAspect="1" noChangeArrowheads="1"/>
          </p:cNvPicPr>
          <p:nvPr/>
        </p:nvPicPr>
        <p:blipFill>
          <a:blip r:embed="rId4" cstate="print"/>
          <a:srcRect/>
          <a:stretch>
            <a:fillRect/>
          </a:stretch>
        </p:blipFill>
        <p:spPr bwMode="auto">
          <a:xfrm>
            <a:off x="0" y="1385792"/>
            <a:ext cx="2952520" cy="2481128"/>
          </a:xfrm>
          <a:prstGeom prst="rect">
            <a:avLst/>
          </a:prstGeom>
          <a:noFill/>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nfarahin.ali\Downloads\logo napsac.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18951" y="141516"/>
            <a:ext cx="890672" cy="69668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3"/>
          <p:cNvSpPr txBox="1">
            <a:spLocks/>
          </p:cNvSpPr>
          <p:nvPr/>
        </p:nvSpPr>
        <p:spPr>
          <a:xfrm>
            <a:off x="3766458" y="141516"/>
            <a:ext cx="4522143" cy="77672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Will AI replace human</a:t>
            </a:r>
            <a:endParaRPr lang="en-US" sz="4000" dirty="0">
              <a:solidFill>
                <a:schemeClr val="bg1"/>
              </a:solidFill>
            </a:endParaRPr>
          </a:p>
        </p:txBody>
      </p:sp>
      <p:sp>
        <p:nvSpPr>
          <p:cNvPr id="6" name="Title 3"/>
          <p:cNvSpPr txBox="1">
            <a:spLocks/>
          </p:cNvSpPr>
          <p:nvPr/>
        </p:nvSpPr>
        <p:spPr>
          <a:xfrm>
            <a:off x="980502" y="1238242"/>
            <a:ext cx="8229600" cy="9981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t>Yes,  </a:t>
            </a:r>
            <a:r>
              <a:rPr lang="en-US" sz="1800" b="1" dirty="0" smtClean="0"/>
              <a:t>AI will replace</a:t>
            </a:r>
            <a:r>
              <a:rPr lang="en-US" sz="1800" dirty="0" smtClean="0"/>
              <a:t> "repetitive" </a:t>
            </a:r>
            <a:r>
              <a:rPr lang="en-US" sz="1800" b="1" dirty="0" smtClean="0"/>
              <a:t>jobs</a:t>
            </a:r>
            <a:r>
              <a:rPr lang="en-US" sz="1800" dirty="0" smtClean="0"/>
              <a:t>--those tasks that </a:t>
            </a:r>
            <a:r>
              <a:rPr lang="en-US" sz="1800" b="1" dirty="0" smtClean="0"/>
              <a:t>can</a:t>
            </a:r>
            <a:r>
              <a:rPr lang="en-US" sz="1800" dirty="0" smtClean="0"/>
              <a:t> be automated like robots are doing in factories. It </a:t>
            </a:r>
            <a:r>
              <a:rPr lang="en-US" sz="1800" b="1" dirty="0" smtClean="0"/>
              <a:t>will</a:t>
            </a:r>
            <a:r>
              <a:rPr lang="en-US" sz="1800" dirty="0" smtClean="0"/>
              <a:t> also potentially </a:t>
            </a:r>
            <a:r>
              <a:rPr lang="en-US" sz="1800" b="1" dirty="0" smtClean="0"/>
              <a:t>replace</a:t>
            </a:r>
            <a:r>
              <a:rPr lang="en-US" sz="1800" dirty="0" smtClean="0"/>
              <a:t> many "white-collar" tasks in the fields of accounting, healthcare, marketing, law, hospitality, and other areas.</a:t>
            </a:r>
            <a:endParaRPr lang="en-US" sz="1800" dirty="0">
              <a:solidFill>
                <a:schemeClr val="tx1">
                  <a:lumMod val="85000"/>
                  <a:lumOff val="15000"/>
                </a:schemeClr>
              </a:solidFill>
            </a:endParaRPr>
          </a:p>
        </p:txBody>
      </p:sp>
      <p:sp>
        <p:nvSpPr>
          <p:cNvPr id="7" name="Rectangle 6"/>
          <p:cNvSpPr/>
          <p:nvPr/>
        </p:nvSpPr>
        <p:spPr>
          <a:xfrm>
            <a:off x="1021277" y="2436868"/>
            <a:ext cx="8134597" cy="1200329"/>
          </a:xfrm>
          <a:prstGeom prst="rect">
            <a:avLst/>
          </a:prstGeom>
        </p:spPr>
        <p:txBody>
          <a:bodyPr wrap="square">
            <a:spAutoFit/>
          </a:bodyPr>
          <a:lstStyle/>
          <a:p>
            <a:r>
              <a:rPr lang="en-US" b="1" dirty="0" smtClean="0"/>
              <a:t>AI</a:t>
            </a:r>
            <a:r>
              <a:rPr lang="en-US" dirty="0" smtClean="0"/>
              <a:t> is not going to </a:t>
            </a:r>
            <a:r>
              <a:rPr lang="en-US" b="1" dirty="0" smtClean="0"/>
              <a:t>take away jobs</a:t>
            </a:r>
            <a:r>
              <a:rPr lang="en-US" dirty="0" smtClean="0"/>
              <a:t>. It </a:t>
            </a:r>
            <a:r>
              <a:rPr lang="en-US" b="1" dirty="0" smtClean="0"/>
              <a:t>will</a:t>
            </a:r>
            <a:r>
              <a:rPr lang="en-US" dirty="0" smtClean="0"/>
              <a:t> displace some </a:t>
            </a:r>
            <a:r>
              <a:rPr lang="en-US" b="1" dirty="0" smtClean="0"/>
              <a:t>jobs</a:t>
            </a:r>
            <a:r>
              <a:rPr lang="en-US" dirty="0" smtClean="0"/>
              <a:t>, yes, but it </a:t>
            </a:r>
            <a:r>
              <a:rPr lang="en-US" b="1" dirty="0" smtClean="0"/>
              <a:t>will</a:t>
            </a:r>
            <a:r>
              <a:rPr lang="en-US" dirty="0" smtClean="0"/>
              <a:t> more likely change what human workers do. ... There are experts who believe </a:t>
            </a:r>
            <a:r>
              <a:rPr lang="en-US" b="1" dirty="0" smtClean="0"/>
              <a:t>AI will</a:t>
            </a:r>
            <a:r>
              <a:rPr lang="en-US" dirty="0" smtClean="0"/>
              <a:t> actually create a plethora of new </a:t>
            </a:r>
            <a:r>
              <a:rPr lang="en-US" b="1" dirty="0" smtClean="0"/>
              <a:t>jobs</a:t>
            </a:r>
            <a:r>
              <a:rPr lang="en-US" dirty="0" smtClean="0"/>
              <a:t> (many of which we don't even know what they'</a:t>
            </a:r>
            <a:r>
              <a:rPr lang="en-US" b="1" dirty="0" smtClean="0"/>
              <a:t>ll</a:t>
            </a:r>
            <a:r>
              <a:rPr lang="en-US" dirty="0" smtClean="0"/>
              <a:t> be yet).</a:t>
            </a:r>
            <a:endParaRPr lang="en-US" dirty="0"/>
          </a:p>
        </p:txBody>
      </p:sp>
      <p:sp>
        <p:nvSpPr>
          <p:cNvPr id="8" name="Rectangle 7"/>
          <p:cNvSpPr/>
          <p:nvPr/>
        </p:nvSpPr>
        <p:spPr>
          <a:xfrm>
            <a:off x="1068779" y="3745440"/>
            <a:ext cx="7986154" cy="1200329"/>
          </a:xfrm>
          <a:prstGeom prst="rect">
            <a:avLst/>
          </a:prstGeom>
        </p:spPr>
        <p:txBody>
          <a:bodyPr wrap="square">
            <a:spAutoFit/>
          </a:bodyPr>
          <a:lstStyle/>
          <a:p>
            <a:r>
              <a:rPr lang="en-US" dirty="0" smtClean="0"/>
              <a:t>Yes, </a:t>
            </a:r>
            <a:r>
              <a:rPr lang="en-US" b="1" dirty="0" smtClean="0"/>
              <a:t>robots will replace humans</a:t>
            </a:r>
            <a:r>
              <a:rPr lang="en-US" dirty="0" smtClean="0"/>
              <a:t> for many jobs, just as innovative farming equipment </a:t>
            </a:r>
            <a:r>
              <a:rPr lang="en-US" b="1" dirty="0" smtClean="0"/>
              <a:t>replaced humans</a:t>
            </a:r>
            <a:r>
              <a:rPr lang="en-US" dirty="0" smtClean="0"/>
              <a:t> and horses during the industrial revolution. However, in the wake of these changes, </a:t>
            </a:r>
            <a:r>
              <a:rPr lang="en-US" b="1" dirty="0" smtClean="0"/>
              <a:t>humans will</a:t>
            </a:r>
            <a:r>
              <a:rPr lang="en-US" dirty="0" smtClean="0"/>
              <a:t> be needed to create and deliver value in brand new ways for brand new business models.”</a:t>
            </a:r>
            <a:endParaRPr lang="en-US" dirty="0"/>
          </a:p>
        </p:txBody>
      </p:sp>
      <p:sp>
        <p:nvSpPr>
          <p:cNvPr id="10" name="Isosceles Triangle 9"/>
          <p:cNvSpPr/>
          <p:nvPr/>
        </p:nvSpPr>
        <p:spPr>
          <a:xfrm>
            <a:off x="285008" y="1555668"/>
            <a:ext cx="463137" cy="475013"/>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1</a:t>
            </a:r>
            <a:endParaRPr lang="en-US" dirty="0"/>
          </a:p>
        </p:txBody>
      </p:sp>
      <p:sp>
        <p:nvSpPr>
          <p:cNvPr id="11" name="Isosceles Triangle 10"/>
          <p:cNvSpPr/>
          <p:nvPr/>
        </p:nvSpPr>
        <p:spPr>
          <a:xfrm>
            <a:off x="294908" y="2589392"/>
            <a:ext cx="463137" cy="475013"/>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2</a:t>
            </a:r>
            <a:endParaRPr lang="en-US" dirty="0"/>
          </a:p>
        </p:txBody>
      </p:sp>
      <p:sp>
        <p:nvSpPr>
          <p:cNvPr id="12" name="Isosceles Triangle 11"/>
          <p:cNvSpPr/>
          <p:nvPr/>
        </p:nvSpPr>
        <p:spPr>
          <a:xfrm>
            <a:off x="292933" y="3926718"/>
            <a:ext cx="463137" cy="475013"/>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3</a:t>
            </a:r>
            <a:endParaRPr lang="en-US" dirty="0"/>
          </a:p>
        </p:txBody>
      </p:sp>
      <p:sp>
        <p:nvSpPr>
          <p:cNvPr id="2" name="TextBox 1"/>
          <p:cNvSpPr txBox="1"/>
          <p:nvPr/>
        </p:nvSpPr>
        <p:spPr>
          <a:xfrm>
            <a:off x="2133600" y="3261785"/>
            <a:ext cx="311304" cy="230832"/>
          </a:xfrm>
          <a:prstGeom prst="rect">
            <a:avLst/>
          </a:prstGeom>
          <a:noFill/>
        </p:spPr>
        <p:txBody>
          <a:bodyPr wrap="none" rtlCol="0">
            <a:spAutoFit/>
          </a:bodyPr>
          <a:lstStyle/>
          <a:p>
            <a:r>
              <a:rPr lang="en-GB" sz="900" dirty="0" smtClean="0">
                <a:solidFill>
                  <a:schemeClr val="bg1">
                    <a:lumMod val="50000"/>
                  </a:schemeClr>
                </a:solidFill>
              </a:rPr>
              <a:t>lot</a:t>
            </a:r>
            <a:endParaRPr lang="en-GB" sz="900" dirty="0">
              <a:solidFill>
                <a:schemeClr val="bg1">
                  <a:lumMod val="50000"/>
                </a:schemeClr>
              </a:solidFill>
            </a:endParaRPr>
          </a:p>
        </p:txBody>
      </p:sp>
    </p:spTree>
    <p:extLst>
      <p:ext uri="{BB962C8B-B14F-4D97-AF65-F5344CB8AC3E}">
        <p14:creationId xmlns:p14="http://schemas.microsoft.com/office/powerpoint/2010/main" xmlns="" val="2273244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7512" y="1326590"/>
            <a:ext cx="8526483" cy="1323439"/>
          </a:xfrm>
          <a:prstGeom prst="rect">
            <a:avLst/>
          </a:prstGeom>
          <a:ln>
            <a:solidFill>
              <a:schemeClr val="tx2">
                <a:lumMod val="20000"/>
                <a:lumOff val="80000"/>
              </a:schemeClr>
            </a:solidFill>
          </a:ln>
        </p:spPr>
        <p:txBody>
          <a:bodyPr wrap="square">
            <a:spAutoFit/>
          </a:bodyPr>
          <a:lstStyle/>
          <a:p>
            <a:r>
              <a:rPr lang="en-US" sz="1600" b="1" dirty="0" smtClean="0"/>
              <a:t>limits to AI's use in the enterprise that tech and business leaders tend to overlook.</a:t>
            </a:r>
            <a:endParaRPr lang="en-US" sz="1600" dirty="0" smtClean="0"/>
          </a:p>
          <a:p>
            <a:pPr marL="166688" indent="-166688">
              <a:buFont typeface="Arial" pitchFamily="34" charset="0"/>
              <a:buChar char="•"/>
            </a:pPr>
            <a:r>
              <a:rPr lang="en-US" sz="1600" dirty="0" smtClean="0"/>
              <a:t>Data. In order for AI to do its job, models need to be trained on data. ...</a:t>
            </a:r>
          </a:p>
          <a:p>
            <a:pPr marL="166688" indent="-166688">
              <a:buFont typeface="Arial" pitchFamily="34" charset="0"/>
              <a:buChar char="•"/>
            </a:pPr>
            <a:r>
              <a:rPr lang="en-US" sz="1600" dirty="0" smtClean="0"/>
              <a:t>Lack of knowledge. Another limitation to AI is that machines often don't know what they don't know, </a:t>
            </a:r>
          </a:p>
          <a:p>
            <a:pPr marL="166688" indent="-166688">
              <a:buFont typeface="Arial" pitchFamily="34" charset="0"/>
              <a:buChar char="•"/>
            </a:pPr>
            <a:r>
              <a:rPr lang="en-US" sz="1600" dirty="0" smtClean="0"/>
              <a:t>Bias.</a:t>
            </a:r>
            <a:endParaRPr lang="en-US" sz="1600" dirty="0"/>
          </a:p>
        </p:txBody>
      </p:sp>
      <p:sp>
        <p:nvSpPr>
          <p:cNvPr id="6" name="Rectangle 5"/>
          <p:cNvSpPr/>
          <p:nvPr/>
        </p:nvSpPr>
        <p:spPr>
          <a:xfrm>
            <a:off x="445326" y="2743617"/>
            <a:ext cx="8532419" cy="1569660"/>
          </a:xfrm>
          <a:prstGeom prst="rect">
            <a:avLst/>
          </a:prstGeom>
          <a:ln>
            <a:solidFill>
              <a:schemeClr val="tx2">
                <a:lumMod val="20000"/>
                <a:lumOff val="80000"/>
              </a:schemeClr>
            </a:solidFill>
          </a:ln>
        </p:spPr>
        <p:txBody>
          <a:bodyPr wrap="square">
            <a:spAutoFit/>
          </a:bodyPr>
          <a:lstStyle/>
          <a:p>
            <a:pPr marL="342900" indent="-342900" fontAlgn="base">
              <a:buAutoNum type="arabicPeriod"/>
            </a:pPr>
            <a:r>
              <a:rPr lang="en-US" sz="1600" dirty="0" smtClean="0"/>
              <a:t>AI Can’t Multitask</a:t>
            </a:r>
            <a:endParaRPr lang="en-US" sz="1600" b="1" dirty="0" smtClean="0"/>
          </a:p>
          <a:p>
            <a:pPr marL="342900" indent="-342900" fontAlgn="base">
              <a:buAutoNum type="arabicPeriod"/>
            </a:pPr>
            <a:r>
              <a:rPr lang="en-US" sz="1600" dirty="0" smtClean="0"/>
              <a:t>AI Can’t Always Explain Its Decisions</a:t>
            </a:r>
            <a:endParaRPr lang="en-US" sz="1600" b="1" dirty="0" smtClean="0"/>
          </a:p>
          <a:p>
            <a:pPr marL="342900" indent="-342900" fontAlgn="base">
              <a:buAutoNum type="arabicPeriod"/>
            </a:pPr>
            <a:r>
              <a:rPr lang="en-US" sz="1600" dirty="0" smtClean="0"/>
              <a:t>AI Can’t Make Moral Judgments</a:t>
            </a:r>
          </a:p>
          <a:p>
            <a:pPr marL="342900" indent="-342900" fontAlgn="base">
              <a:buAutoNum type="arabicPeriod"/>
            </a:pPr>
            <a:r>
              <a:rPr lang="en-US" sz="1600" dirty="0" smtClean="0"/>
              <a:t>AI Can’t Feel Empathy, Sympathy, or Anything Else for That Matter</a:t>
            </a:r>
          </a:p>
          <a:p>
            <a:pPr marL="342900" indent="-342900" fontAlgn="base">
              <a:buAutoNum type="arabicPeriod"/>
            </a:pPr>
            <a:r>
              <a:rPr lang="en-US" sz="1600" dirty="0" smtClean="0"/>
              <a:t>AI Can’t Be Creative (On Its Own, Anyway)</a:t>
            </a:r>
          </a:p>
          <a:p>
            <a:pPr marL="342900" indent="-342900" fontAlgn="base">
              <a:buAutoNum type="arabicPeriod"/>
            </a:pPr>
            <a:r>
              <a:rPr lang="en-US" sz="1600" dirty="0" smtClean="0"/>
              <a:t>AI Can’t Fully Replace Human Workers</a:t>
            </a:r>
          </a:p>
        </p:txBody>
      </p:sp>
      <p:sp>
        <p:nvSpPr>
          <p:cNvPr id="8" name="Title 3"/>
          <p:cNvSpPr txBox="1">
            <a:spLocks/>
          </p:cNvSpPr>
          <p:nvPr/>
        </p:nvSpPr>
        <p:spPr>
          <a:xfrm>
            <a:off x="3766458" y="141516"/>
            <a:ext cx="4522143" cy="77672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Will AI replace human</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7512" y="1326590"/>
            <a:ext cx="8526483" cy="2246769"/>
          </a:xfrm>
          <a:prstGeom prst="rect">
            <a:avLst/>
          </a:prstGeom>
          <a:ln>
            <a:solidFill>
              <a:schemeClr val="tx2">
                <a:lumMod val="20000"/>
                <a:lumOff val="80000"/>
              </a:schemeClr>
            </a:solidFill>
          </a:ln>
        </p:spPr>
        <p:txBody>
          <a:bodyPr wrap="square">
            <a:spAutoFit/>
          </a:bodyPr>
          <a:lstStyle/>
          <a:p>
            <a:r>
              <a:rPr lang="en-US" sz="2000" b="1" dirty="0" smtClean="0"/>
              <a:t>Other factors </a:t>
            </a:r>
          </a:p>
          <a:p>
            <a:pPr marL="225425" indent="-225425">
              <a:buFont typeface="Arial" pitchFamily="34" charset="0"/>
              <a:buChar char="•"/>
            </a:pPr>
            <a:r>
              <a:rPr lang="en-US" sz="2000" dirty="0" smtClean="0"/>
              <a:t>Government policy and social obligations </a:t>
            </a:r>
          </a:p>
          <a:p>
            <a:pPr marL="225425" indent="-225425">
              <a:buFont typeface="Arial" pitchFamily="34" charset="0"/>
              <a:buChar char="•"/>
            </a:pPr>
            <a:r>
              <a:rPr lang="en-US" sz="2000" dirty="0" smtClean="0"/>
              <a:t>Skills and knowledge of people </a:t>
            </a:r>
          </a:p>
          <a:p>
            <a:pPr marL="225425" indent="-225425">
              <a:buFont typeface="Arial" pitchFamily="34" charset="0"/>
              <a:buChar char="•"/>
            </a:pPr>
            <a:r>
              <a:rPr lang="en-US" sz="2000" dirty="0" smtClean="0"/>
              <a:t>Regulations ( such as the tax required printed documents for 7 years ) </a:t>
            </a:r>
          </a:p>
          <a:p>
            <a:pPr marL="225425" indent="-225425">
              <a:buFont typeface="Arial" pitchFamily="34" charset="0"/>
              <a:buChar char="•"/>
            </a:pPr>
            <a:r>
              <a:rPr lang="en-US" sz="2000" dirty="0" smtClean="0"/>
              <a:t>Legal requirements</a:t>
            </a:r>
          </a:p>
          <a:p>
            <a:pPr marL="225425" indent="-225425">
              <a:buFont typeface="Arial" pitchFamily="34" charset="0"/>
              <a:buChar char="•"/>
            </a:pPr>
            <a:r>
              <a:rPr lang="en-US" sz="2000" dirty="0" smtClean="0"/>
              <a:t>Etc  </a:t>
            </a:r>
          </a:p>
          <a:p>
            <a:endParaRPr lang="en-US" sz="2000" dirty="0" smtClean="0"/>
          </a:p>
        </p:txBody>
      </p:sp>
      <p:sp>
        <p:nvSpPr>
          <p:cNvPr id="7" name="Title 3"/>
          <p:cNvSpPr txBox="1">
            <a:spLocks/>
          </p:cNvSpPr>
          <p:nvPr/>
        </p:nvSpPr>
        <p:spPr>
          <a:xfrm>
            <a:off x="3766458" y="141516"/>
            <a:ext cx="4522143" cy="77672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Will AI replace human</a:t>
            </a:r>
            <a:endParaRPr lang="en-US" sz="40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15636" y="1686296"/>
            <a:ext cx="3586348" cy="32419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24446" y="0"/>
            <a:ext cx="6519553" cy="857250"/>
          </a:xfrm>
        </p:spPr>
        <p:txBody>
          <a:bodyPr/>
          <a:lstStyle/>
          <a:p>
            <a:r>
              <a:rPr lang="en-US" dirty="0" smtClean="0">
                <a:solidFill>
                  <a:schemeClr val="bg1"/>
                </a:solidFill>
              </a:rPr>
              <a:t>What Can/Cannot Replace </a:t>
            </a:r>
            <a:endParaRPr lang="en-US" dirty="0">
              <a:solidFill>
                <a:schemeClr val="bg1"/>
              </a:solidFill>
            </a:endParaRPr>
          </a:p>
        </p:txBody>
      </p:sp>
      <p:sp>
        <p:nvSpPr>
          <p:cNvPr id="3" name="Rectangle 2"/>
          <p:cNvSpPr/>
          <p:nvPr/>
        </p:nvSpPr>
        <p:spPr>
          <a:xfrm>
            <a:off x="519544" y="1860728"/>
            <a:ext cx="3277590" cy="2893100"/>
          </a:xfrm>
          <a:prstGeom prst="rect">
            <a:avLst/>
          </a:prstGeom>
        </p:spPr>
        <p:txBody>
          <a:bodyPr wrap="square">
            <a:spAutoFit/>
          </a:bodyPr>
          <a:lstStyle/>
          <a:p>
            <a:pPr marL="342900" indent="-342900" fontAlgn="base">
              <a:buFont typeface="+mj-lt"/>
              <a:buAutoNum type="arabicPeriod"/>
            </a:pPr>
            <a:r>
              <a:rPr lang="en-US" sz="1600" dirty="0" smtClean="0"/>
              <a:t>Telemarketing</a:t>
            </a:r>
          </a:p>
          <a:p>
            <a:pPr marL="342900" indent="-342900" fontAlgn="base">
              <a:buFont typeface="+mj-lt"/>
              <a:buAutoNum type="arabicPeriod"/>
            </a:pPr>
            <a:r>
              <a:rPr lang="en-US" sz="1600" dirty="0" smtClean="0"/>
              <a:t>Bookkeeping Clerks</a:t>
            </a:r>
          </a:p>
          <a:p>
            <a:pPr marL="342900" indent="-342900" fontAlgn="base">
              <a:buFont typeface="+mj-lt"/>
              <a:buAutoNum type="arabicPeriod"/>
            </a:pPr>
            <a:r>
              <a:rPr lang="en-US" sz="1600" dirty="0" smtClean="0"/>
              <a:t>Compensation and Benefits Managers</a:t>
            </a:r>
          </a:p>
          <a:p>
            <a:pPr marL="342900" indent="-342900" fontAlgn="base">
              <a:buFont typeface="+mj-lt"/>
              <a:buAutoNum type="arabicPeriod"/>
            </a:pPr>
            <a:r>
              <a:rPr lang="en-US" sz="1600" dirty="0" smtClean="0"/>
              <a:t>Receptionists</a:t>
            </a:r>
          </a:p>
          <a:p>
            <a:pPr marL="342900" indent="-342900" fontAlgn="base">
              <a:buFont typeface="+mj-lt"/>
              <a:buAutoNum type="arabicPeriod"/>
            </a:pPr>
            <a:r>
              <a:rPr lang="en-US" sz="1600" dirty="0" smtClean="0"/>
              <a:t>Couriers</a:t>
            </a:r>
          </a:p>
          <a:p>
            <a:pPr marL="342900" indent="-342900" fontAlgn="base">
              <a:buFont typeface="+mj-lt"/>
              <a:buAutoNum type="arabicPeriod"/>
            </a:pPr>
            <a:r>
              <a:rPr lang="en-US" sz="1600" dirty="0" smtClean="0"/>
              <a:t>Proofreaders</a:t>
            </a:r>
          </a:p>
          <a:p>
            <a:pPr marL="342900" indent="-342900" fontAlgn="base">
              <a:buFont typeface="+mj-lt"/>
              <a:buAutoNum type="arabicPeriod"/>
            </a:pPr>
            <a:r>
              <a:rPr lang="en-US" sz="1600" dirty="0" smtClean="0"/>
              <a:t>Computer Support Specialists</a:t>
            </a:r>
          </a:p>
          <a:p>
            <a:pPr marL="342900" indent="-342900" fontAlgn="base">
              <a:buFont typeface="+mj-lt"/>
              <a:buAutoNum type="arabicPeriod"/>
            </a:pPr>
            <a:r>
              <a:rPr lang="en-US" sz="1600" dirty="0" smtClean="0"/>
              <a:t>Market Research Analysts</a:t>
            </a:r>
          </a:p>
          <a:p>
            <a:pPr marL="342900" indent="-342900" fontAlgn="base">
              <a:buFont typeface="+mj-lt"/>
              <a:buAutoNum type="arabicPeriod"/>
            </a:pPr>
            <a:r>
              <a:rPr lang="en-US" sz="1600" dirty="0" smtClean="0"/>
              <a:t>Advertising Salespeople</a:t>
            </a:r>
          </a:p>
          <a:p>
            <a:pPr marL="342900" indent="-342900" fontAlgn="base">
              <a:buFont typeface="+mj-lt"/>
              <a:buAutoNum type="arabicPeriod"/>
            </a:pPr>
            <a:r>
              <a:rPr lang="en-US" sz="1600" dirty="0" smtClean="0"/>
              <a:t>Retail Salespeople</a:t>
            </a:r>
            <a:endParaRPr lang="en-US" sz="1600" dirty="0"/>
          </a:p>
        </p:txBody>
      </p:sp>
      <p:sp>
        <p:nvSpPr>
          <p:cNvPr id="4" name="Rectangle 3"/>
          <p:cNvSpPr/>
          <p:nvPr/>
        </p:nvSpPr>
        <p:spPr>
          <a:xfrm>
            <a:off x="4105892" y="1395801"/>
            <a:ext cx="2190215" cy="338554"/>
          </a:xfrm>
          <a:prstGeom prst="rect">
            <a:avLst/>
          </a:prstGeom>
        </p:spPr>
        <p:txBody>
          <a:bodyPr wrap="none">
            <a:spAutoFit/>
          </a:bodyPr>
          <a:lstStyle/>
          <a:p>
            <a:pPr fontAlgn="base"/>
            <a:r>
              <a:rPr lang="en-US" sz="1600" dirty="0" smtClean="0"/>
              <a:t>10 Jobs AI Can't Replace</a:t>
            </a:r>
            <a:endParaRPr lang="en-US" sz="1600" dirty="0"/>
          </a:p>
        </p:txBody>
      </p:sp>
      <p:sp>
        <p:nvSpPr>
          <p:cNvPr id="5" name="Rectangle 4"/>
          <p:cNvSpPr/>
          <p:nvPr/>
        </p:nvSpPr>
        <p:spPr>
          <a:xfrm>
            <a:off x="519544" y="1395801"/>
            <a:ext cx="2076402" cy="338554"/>
          </a:xfrm>
          <a:prstGeom prst="rect">
            <a:avLst/>
          </a:prstGeom>
        </p:spPr>
        <p:txBody>
          <a:bodyPr wrap="none">
            <a:spAutoFit/>
          </a:bodyPr>
          <a:lstStyle/>
          <a:p>
            <a:pPr fontAlgn="base"/>
            <a:r>
              <a:rPr lang="en-US" sz="1600" dirty="0" smtClean="0"/>
              <a:t>10 Jobs AI Can Replace</a:t>
            </a:r>
            <a:endParaRPr lang="en-US" sz="1600" dirty="0"/>
          </a:p>
        </p:txBody>
      </p:sp>
      <p:sp>
        <p:nvSpPr>
          <p:cNvPr id="7" name="Rectangle 6"/>
          <p:cNvSpPr/>
          <p:nvPr/>
        </p:nvSpPr>
        <p:spPr>
          <a:xfrm>
            <a:off x="4105892" y="1857021"/>
            <a:ext cx="3354779" cy="2616101"/>
          </a:xfrm>
          <a:prstGeom prst="rect">
            <a:avLst/>
          </a:prstGeom>
        </p:spPr>
        <p:txBody>
          <a:bodyPr wrap="square">
            <a:spAutoFit/>
          </a:bodyPr>
          <a:lstStyle/>
          <a:p>
            <a:pPr marL="342900" indent="-342900" fontAlgn="base">
              <a:buFont typeface="+mj-lt"/>
              <a:buAutoNum type="arabicPeriod"/>
            </a:pPr>
            <a:r>
              <a:rPr lang="en-US" sz="1600" dirty="0" smtClean="0"/>
              <a:t>Human Resource Managers</a:t>
            </a:r>
          </a:p>
          <a:p>
            <a:pPr marL="342900" indent="-342900" fontAlgn="base">
              <a:buFont typeface="+mj-lt"/>
              <a:buAutoNum type="arabicPeriod"/>
            </a:pPr>
            <a:r>
              <a:rPr lang="en-US" sz="1600" dirty="0" smtClean="0"/>
              <a:t>Sales Managers</a:t>
            </a:r>
          </a:p>
          <a:p>
            <a:pPr marL="342900" indent="-342900" fontAlgn="base">
              <a:buFont typeface="+mj-lt"/>
              <a:buAutoNum type="arabicPeriod"/>
            </a:pPr>
            <a:r>
              <a:rPr lang="en-US" sz="1600" dirty="0" smtClean="0"/>
              <a:t>Marketing Managers</a:t>
            </a:r>
          </a:p>
          <a:p>
            <a:pPr marL="342900" indent="-342900" fontAlgn="base">
              <a:buFont typeface="+mj-lt"/>
              <a:buAutoNum type="arabicPeriod"/>
            </a:pPr>
            <a:r>
              <a:rPr lang="en-US" sz="1600" dirty="0" smtClean="0"/>
              <a:t>Public Relations Managers</a:t>
            </a:r>
          </a:p>
          <a:p>
            <a:pPr marL="342900" indent="-342900" fontAlgn="base">
              <a:buFont typeface="+mj-lt"/>
              <a:buAutoNum type="arabicPeriod"/>
            </a:pPr>
            <a:r>
              <a:rPr lang="en-US" sz="1600" dirty="0" smtClean="0"/>
              <a:t>Chief Executives</a:t>
            </a:r>
          </a:p>
          <a:p>
            <a:pPr marL="342900" indent="-342900" fontAlgn="base">
              <a:buFont typeface="+mj-lt"/>
              <a:buAutoNum type="arabicPeriod"/>
            </a:pPr>
            <a:r>
              <a:rPr lang="en-US" sz="1600" dirty="0" smtClean="0"/>
              <a:t>Event Planners</a:t>
            </a:r>
          </a:p>
          <a:p>
            <a:pPr marL="342900" indent="-342900" fontAlgn="base">
              <a:buFont typeface="+mj-lt"/>
              <a:buAutoNum type="arabicPeriod"/>
            </a:pPr>
            <a:r>
              <a:rPr lang="en-US" sz="1600" dirty="0" smtClean="0"/>
              <a:t>Writers</a:t>
            </a:r>
          </a:p>
          <a:p>
            <a:pPr marL="342900" indent="-342900" fontAlgn="base">
              <a:buFont typeface="+mj-lt"/>
              <a:buAutoNum type="arabicPeriod"/>
            </a:pPr>
            <a:r>
              <a:rPr lang="en-US" sz="1600" dirty="0" smtClean="0"/>
              <a:t>Software Developers</a:t>
            </a:r>
          </a:p>
          <a:p>
            <a:pPr marL="342900" indent="-342900" fontAlgn="base">
              <a:buFont typeface="+mj-lt"/>
              <a:buAutoNum type="arabicPeriod"/>
            </a:pPr>
            <a:r>
              <a:rPr lang="en-US" sz="1600" dirty="0" smtClean="0"/>
              <a:t>Editors</a:t>
            </a:r>
          </a:p>
          <a:p>
            <a:pPr marL="342900" indent="-342900" fontAlgn="base">
              <a:buFont typeface="+mj-lt"/>
              <a:buAutoNum type="arabicPeriod"/>
            </a:pPr>
            <a:r>
              <a:rPr lang="en-US" sz="1600" dirty="0" smtClean="0"/>
              <a:t>Graphic Designers</a:t>
            </a:r>
            <a:endParaRPr lang="en-US" sz="1600" dirty="0"/>
          </a:p>
        </p:txBody>
      </p:sp>
      <p:pic>
        <p:nvPicPr>
          <p:cNvPr id="9" name="Picture 8"/>
          <p:cNvPicPr>
            <a:picLocks noChangeAspect="1"/>
          </p:cNvPicPr>
          <p:nvPr/>
        </p:nvPicPr>
        <p:blipFill>
          <a:blip r:embed="rId2" cstate="print"/>
          <a:stretch>
            <a:fillRect/>
          </a:stretch>
        </p:blipFill>
        <p:spPr>
          <a:xfrm>
            <a:off x="7183585" y="2510008"/>
            <a:ext cx="1870509" cy="230777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eforum-assets-production.s3-eu-west-1.amazonaws.com/editor/bD4ikTLC2_fTr1843WCwYsZFbkCs-VwJBAQu2COD1rE.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9457"/>
          <a:stretch/>
        </p:blipFill>
        <p:spPr bwMode="auto">
          <a:xfrm>
            <a:off x="154379" y="914405"/>
            <a:ext cx="7398328" cy="40628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txBox="1">
            <a:spLocks/>
          </p:cNvSpPr>
          <p:nvPr/>
        </p:nvSpPr>
        <p:spPr>
          <a:xfrm>
            <a:off x="3184567" y="59375"/>
            <a:ext cx="5959433" cy="77672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latin typeface="Arial"/>
                <a:cs typeface="Arial"/>
              </a:rPr>
              <a:t>Top 10 Skills to be relevant in Industry 4.0</a:t>
            </a:r>
            <a:endParaRPr lang="en-US" sz="4000" dirty="0">
              <a:solidFill>
                <a:schemeClr val="bg1"/>
              </a:solidFill>
            </a:endParaRPr>
          </a:p>
        </p:txBody>
      </p:sp>
      <p:sp>
        <p:nvSpPr>
          <p:cNvPr id="32770" name="AutoShape 2" descr="Image result fo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2772" name="AutoShape 4" descr="Image result fo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2774" name="Picture 6" descr="Image result for ?"/>
          <p:cNvPicPr>
            <a:picLocks noChangeAspect="1" noChangeArrowheads="1"/>
          </p:cNvPicPr>
          <p:nvPr/>
        </p:nvPicPr>
        <p:blipFill>
          <a:blip r:embed="rId3" cstate="print"/>
          <a:srcRect/>
          <a:stretch>
            <a:fillRect/>
          </a:stretch>
        </p:blipFill>
        <p:spPr bwMode="auto">
          <a:xfrm>
            <a:off x="7671459" y="982230"/>
            <a:ext cx="1472541" cy="1487838"/>
          </a:xfrm>
          <a:prstGeom prst="rect">
            <a:avLst/>
          </a:prstGeom>
          <a:noFill/>
        </p:spPr>
      </p:pic>
      <p:sp>
        <p:nvSpPr>
          <p:cNvPr id="8" name="Rounded Rectangle 7"/>
          <p:cNvSpPr/>
          <p:nvPr/>
        </p:nvSpPr>
        <p:spPr>
          <a:xfrm>
            <a:off x="7600208" y="2446318"/>
            <a:ext cx="1401288" cy="1520042"/>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Is it still applicable now or it is far to go?</a:t>
            </a:r>
            <a:endParaRPr lang="en-US" dirty="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368" y="1682232"/>
            <a:ext cx="8229600" cy="857250"/>
          </a:xfrm>
        </p:spPr>
        <p:txBody>
          <a:bodyPr>
            <a:normAutofit/>
          </a:bodyPr>
          <a:lstStyle/>
          <a:p>
            <a:r>
              <a:rPr lang="en-US" sz="4800" dirty="0" smtClean="0">
                <a:solidFill>
                  <a:schemeClr val="tx1">
                    <a:lumMod val="85000"/>
                    <a:lumOff val="15000"/>
                  </a:schemeClr>
                </a:solidFill>
              </a:rPr>
              <a:t>Thank You</a:t>
            </a:r>
            <a:endParaRPr lang="en-US" sz="4800" dirty="0">
              <a:solidFill>
                <a:schemeClr val="tx1">
                  <a:lumMod val="85000"/>
                  <a:lumOff val="15000"/>
                </a:schemeClr>
              </a:solidFill>
            </a:endParaRPr>
          </a:p>
        </p:txBody>
      </p:sp>
      <p:sp>
        <p:nvSpPr>
          <p:cNvPr id="1026" name="AutoShape 2" descr="Image result for worry face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worry face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1"/>
          <p:cNvPicPr>
            <a:picLocks noChangeAspect="1" noChangeArrowheads="1"/>
          </p:cNvPicPr>
          <p:nvPr/>
        </p:nvPicPr>
        <p:blipFill>
          <a:blip r:embed="rId2" cstate="print"/>
          <a:srcRect/>
          <a:stretch>
            <a:fillRect/>
          </a:stretch>
        </p:blipFill>
        <p:spPr bwMode="auto">
          <a:xfrm>
            <a:off x="7751209" y="3813965"/>
            <a:ext cx="886016" cy="868203"/>
          </a:xfrm>
          <a:prstGeom prst="rect">
            <a:avLst/>
          </a:prstGeom>
          <a:noFill/>
          <a:ln w="9525">
            <a:noFill/>
            <a:miter lim="800000"/>
            <a:headEnd/>
            <a:tailEnd/>
          </a:ln>
          <a:effectLst/>
        </p:spPr>
      </p:pic>
      <p:pic>
        <p:nvPicPr>
          <p:cNvPr id="1032" name="Picture 8" descr="How worried should you be if you get more forgetful with age "/>
          <p:cNvPicPr>
            <a:picLocks noChangeAspect="1" noChangeArrowheads="1"/>
          </p:cNvPicPr>
          <p:nvPr/>
        </p:nvPicPr>
        <p:blipFill>
          <a:blip r:embed="rId3" cstate="print"/>
          <a:srcRect/>
          <a:stretch>
            <a:fillRect/>
          </a:stretch>
        </p:blipFill>
        <p:spPr bwMode="auto">
          <a:xfrm>
            <a:off x="3481330" y="2420261"/>
            <a:ext cx="2335576" cy="231561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688" y="194838"/>
            <a:ext cx="6081311" cy="763526"/>
          </a:xfrm>
        </p:spPr>
        <p:txBody>
          <a:bodyPr anchor="t">
            <a:noAutofit/>
          </a:bodyPr>
          <a:lstStyle/>
          <a:p>
            <a:r>
              <a:rPr lang="en-US" dirty="0" smtClean="0"/>
              <a:t>Building blocks of Industry 4.0</a:t>
            </a:r>
            <a:endParaRPr lang="en-IN"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419855195"/>
              </p:ext>
            </p:extLst>
          </p:nvPr>
        </p:nvGraphicFramePr>
        <p:xfrm>
          <a:off x="737282" y="1225852"/>
          <a:ext cx="8243668" cy="3781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75222264"/>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706" y="205979"/>
            <a:ext cx="6070294" cy="857250"/>
          </a:xfrm>
        </p:spPr>
        <p:txBody>
          <a:bodyPr>
            <a:normAutofit fontScale="90000"/>
          </a:bodyPr>
          <a:lstStyle/>
          <a:p>
            <a:r>
              <a:rPr lang="en-US" sz="3600" dirty="0" smtClean="0">
                <a:solidFill>
                  <a:schemeClr val="bg2"/>
                </a:solidFill>
              </a:rPr>
              <a:t>Impacting all aspect of value chain</a:t>
            </a:r>
            <a:endParaRPr lang="en-IN" sz="3600" dirty="0">
              <a:solidFill>
                <a:schemeClr val="bg2"/>
              </a:solidFill>
            </a:endParaRPr>
          </a:p>
        </p:txBody>
      </p:sp>
      <p:pic>
        <p:nvPicPr>
          <p:cNvPr id="1026" name="Picture 2"/>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ackgroundRemoval t="34896" b="77865" l="27233" r="65081"/>
                    </a14:imgEffect>
                  </a14:imgLayer>
                </a14:imgProps>
              </a:ext>
              <a:ext uri="{28A0092B-C50C-407E-A947-70E740481C1C}">
                <a14:useLocalDpi xmlns="" xmlns:a14="http://schemas.microsoft.com/office/drawing/2010/main" val="0"/>
              </a:ext>
            </a:extLst>
          </a:blip>
          <a:srcRect l="26995" t="33532" r="34630" b="21538"/>
          <a:stretch/>
        </p:blipFill>
        <p:spPr bwMode="auto">
          <a:xfrm>
            <a:off x="0" y="969484"/>
            <a:ext cx="9144000" cy="3936030"/>
          </a:xfrm>
          <a:prstGeom prst="rect">
            <a:avLst/>
          </a:prstGeom>
          <a:solidFill>
            <a:schemeClr val="bg1"/>
          </a:solid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62971745"/>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910" y="62758"/>
            <a:ext cx="5679195" cy="857250"/>
          </a:xfrm>
        </p:spPr>
        <p:txBody>
          <a:bodyPr>
            <a:normAutofit fontScale="90000"/>
          </a:bodyPr>
          <a:lstStyle/>
          <a:p>
            <a:r>
              <a:rPr lang="en-US" dirty="0" smtClean="0">
                <a:solidFill>
                  <a:schemeClr val="bg2"/>
                </a:solidFill>
              </a:rPr>
              <a:t>Digital Enterprise</a:t>
            </a:r>
            <a:br>
              <a:rPr lang="en-US" dirty="0" smtClean="0">
                <a:solidFill>
                  <a:schemeClr val="bg2"/>
                </a:solidFill>
              </a:rPr>
            </a:br>
            <a:r>
              <a:rPr lang="en-US" sz="2400" dirty="0" smtClean="0">
                <a:solidFill>
                  <a:schemeClr val="bg2"/>
                </a:solidFill>
              </a:rPr>
              <a:t>Entire value chain is digitized and integrated</a:t>
            </a:r>
            <a:endParaRPr lang="en-IN" dirty="0">
              <a:solidFill>
                <a:schemeClr val="bg2"/>
              </a:solidFill>
            </a:endParaRPr>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0486" t="35119" r="24925" b="19841"/>
          <a:stretch/>
        </p:blipFill>
        <p:spPr bwMode="auto">
          <a:xfrm>
            <a:off x="0" y="980501"/>
            <a:ext cx="9142592" cy="3272010"/>
          </a:xfrm>
          <a:prstGeom prst="rect">
            <a:avLst/>
          </a:prstGeom>
          <a:solidFill>
            <a:schemeClr val="bg1"/>
          </a:solid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28791637"/>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Implications</a:t>
            </a:r>
            <a:endParaRPr lang="en-IN"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133135994"/>
              </p:ext>
            </p:extLst>
          </p:nvPr>
        </p:nvGraphicFramePr>
        <p:xfrm>
          <a:off x="727931" y="1439123"/>
          <a:ext cx="6302531" cy="3523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05370773"/>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0993" y="128736"/>
            <a:ext cx="5448790" cy="763526"/>
          </a:xfrm>
        </p:spPr>
        <p:txBody>
          <a:bodyPr anchor="t">
            <a:normAutofit fontScale="90000"/>
          </a:bodyPr>
          <a:lstStyle/>
          <a:p>
            <a:pPr algn="l"/>
            <a:r>
              <a:rPr lang="en-US" dirty="0" smtClean="0"/>
              <a:t>Examples</a:t>
            </a:r>
            <a:r>
              <a:rPr lang="en-IN" dirty="0"/>
              <a:t/>
            </a:r>
            <a:br>
              <a:rPr lang="en-IN" dirty="0"/>
            </a:br>
            <a:r>
              <a:rPr lang="en-IN" sz="2400" dirty="0">
                <a:solidFill>
                  <a:schemeClr val="tx1"/>
                </a:solidFill>
              </a:rPr>
              <a:t>SIEMENS</a:t>
            </a:r>
            <a:r>
              <a:rPr lang="en-IN" dirty="0"/>
              <a:t/>
            </a:r>
            <a:br>
              <a:rPr lang="en-IN" dirty="0"/>
            </a:br>
            <a:endParaRPr lang="en-IN" dirty="0"/>
          </a:p>
        </p:txBody>
      </p:sp>
      <p:sp>
        <p:nvSpPr>
          <p:cNvPr id="4" name="Footer Placeholder 3"/>
          <p:cNvSpPr>
            <a:spLocks noGrp="1"/>
          </p:cNvSpPr>
          <p:nvPr>
            <p:ph type="ftr" sz="quarter" idx="11"/>
          </p:nvPr>
        </p:nvSpPr>
        <p:spPr>
          <a:xfrm>
            <a:off x="457201" y="4543879"/>
            <a:ext cx="5654647" cy="166146"/>
          </a:xfrm>
        </p:spPr>
        <p:txBody>
          <a:bodyPr/>
          <a:lstStyle/>
          <a:p>
            <a:r>
              <a:rPr lang="en-GB" dirty="0" smtClean="0">
                <a:solidFill>
                  <a:srgbClr val="808080"/>
                </a:solidFill>
              </a:rPr>
              <a:t>Source: Think Act: </a:t>
            </a:r>
            <a:r>
              <a:rPr lang="en-IN" dirty="0">
                <a:solidFill>
                  <a:srgbClr val="808080"/>
                </a:solidFill>
              </a:rPr>
              <a:t>INDUSTRY </a:t>
            </a:r>
            <a:r>
              <a:rPr lang="en-IN" dirty="0" smtClean="0">
                <a:solidFill>
                  <a:srgbClr val="808080"/>
                </a:solidFill>
              </a:rPr>
              <a:t>4.0 The </a:t>
            </a:r>
            <a:r>
              <a:rPr lang="en-IN" dirty="0">
                <a:solidFill>
                  <a:srgbClr val="808080"/>
                </a:solidFill>
              </a:rPr>
              <a:t>new industrial </a:t>
            </a:r>
            <a:r>
              <a:rPr lang="en-IN" dirty="0" smtClean="0">
                <a:solidFill>
                  <a:srgbClr val="808080"/>
                </a:solidFill>
              </a:rPr>
              <a:t>revolution How </a:t>
            </a:r>
            <a:r>
              <a:rPr lang="en-IN" dirty="0">
                <a:solidFill>
                  <a:srgbClr val="808080"/>
                </a:solidFill>
              </a:rPr>
              <a:t>Europe will succeed</a:t>
            </a:r>
            <a:endParaRPr lang="en-GB" dirty="0">
              <a:solidFill>
                <a:srgbClr val="808080"/>
              </a:solidFill>
            </a:endParaRPr>
          </a:p>
        </p:txBody>
      </p:sp>
      <p:sp>
        <p:nvSpPr>
          <p:cNvPr id="5" name="TextBox 4"/>
          <p:cNvSpPr txBox="1"/>
          <p:nvPr/>
        </p:nvSpPr>
        <p:spPr>
          <a:xfrm>
            <a:off x="501268" y="1047335"/>
            <a:ext cx="8208498" cy="3114699"/>
          </a:xfrm>
          <a:prstGeom prst="rect">
            <a:avLst/>
          </a:prstGeom>
          <a:noFill/>
        </p:spPr>
        <p:txBody>
          <a:bodyPr wrap="square" lIns="0" tIns="36576" rIns="0" bIns="0" rtlCol="0">
            <a:spAutoFit/>
          </a:bodyPr>
          <a:lstStyle/>
          <a:p>
            <a:pPr algn="just">
              <a:lnSpc>
                <a:spcPct val="200000"/>
              </a:lnSpc>
              <a:spcAft>
                <a:spcPts val="600"/>
              </a:spcAft>
              <a:buClr>
                <a:schemeClr val="accent2"/>
              </a:buClr>
              <a:buSzPct val="70000"/>
            </a:pPr>
            <a:r>
              <a:rPr lang="en-IN" sz="2000" dirty="0" smtClean="0"/>
              <a:t>German manufacturing giant Siemens, an industrial user, is implementing an Industry 4.0 solution in medical engineering. For years, artificial knee and hip joints were standardized products, with engineers needing several days to customize them for patients. Now, new software and steering solutions enable Siemens to produce an implant within 3 to 4 hours.</a:t>
            </a:r>
          </a:p>
        </p:txBody>
      </p:sp>
    </p:spTree>
    <p:extLst>
      <p:ext uri="{BB962C8B-B14F-4D97-AF65-F5344CB8AC3E}">
        <p14:creationId xmlns="" xmlns:p14="http://schemas.microsoft.com/office/powerpoint/2010/main" val="2294767623"/>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857" y="194838"/>
            <a:ext cx="5536925" cy="763526"/>
          </a:xfrm>
        </p:spPr>
        <p:txBody>
          <a:bodyPr anchor="t">
            <a:noAutofit/>
          </a:bodyPr>
          <a:lstStyle/>
          <a:p>
            <a:pPr algn="l"/>
            <a:r>
              <a:rPr lang="en-US" sz="2400" dirty="0" smtClean="0"/>
              <a:t>Examples</a:t>
            </a:r>
            <a:br>
              <a:rPr lang="en-US" sz="2400" dirty="0" smtClean="0"/>
            </a:br>
            <a:r>
              <a:rPr lang="en-IN" sz="2400" dirty="0"/>
              <a:t>TRUMPF</a:t>
            </a:r>
            <a:r>
              <a:rPr lang="en-IN" dirty="0"/>
              <a:t/>
            </a:r>
            <a:br>
              <a:rPr lang="en-IN" dirty="0"/>
            </a:br>
            <a:endParaRPr lang="en-IN" dirty="0"/>
          </a:p>
        </p:txBody>
      </p:sp>
      <p:sp>
        <p:nvSpPr>
          <p:cNvPr id="4" name="Footer Placeholder 3"/>
          <p:cNvSpPr>
            <a:spLocks noGrp="1"/>
          </p:cNvSpPr>
          <p:nvPr>
            <p:ph type="ftr" sz="quarter" idx="11"/>
          </p:nvPr>
        </p:nvSpPr>
        <p:spPr>
          <a:xfrm>
            <a:off x="457201" y="4543879"/>
            <a:ext cx="5654647" cy="166146"/>
          </a:xfrm>
        </p:spPr>
        <p:txBody>
          <a:bodyPr/>
          <a:lstStyle/>
          <a:p>
            <a:r>
              <a:rPr lang="en-GB" dirty="0" smtClean="0">
                <a:solidFill>
                  <a:srgbClr val="808080"/>
                </a:solidFill>
              </a:rPr>
              <a:t>Source: Think Act: </a:t>
            </a:r>
            <a:r>
              <a:rPr lang="en-IN" dirty="0">
                <a:solidFill>
                  <a:srgbClr val="808080"/>
                </a:solidFill>
              </a:rPr>
              <a:t>INDUSTRY </a:t>
            </a:r>
            <a:r>
              <a:rPr lang="en-IN" dirty="0" smtClean="0">
                <a:solidFill>
                  <a:srgbClr val="808080"/>
                </a:solidFill>
              </a:rPr>
              <a:t>4.0 The </a:t>
            </a:r>
            <a:r>
              <a:rPr lang="en-IN" dirty="0">
                <a:solidFill>
                  <a:srgbClr val="808080"/>
                </a:solidFill>
              </a:rPr>
              <a:t>new industrial </a:t>
            </a:r>
            <a:r>
              <a:rPr lang="en-IN" dirty="0" smtClean="0">
                <a:solidFill>
                  <a:srgbClr val="808080"/>
                </a:solidFill>
              </a:rPr>
              <a:t>revolution How </a:t>
            </a:r>
            <a:r>
              <a:rPr lang="en-IN" dirty="0">
                <a:solidFill>
                  <a:srgbClr val="808080"/>
                </a:solidFill>
              </a:rPr>
              <a:t>Europe will succeed</a:t>
            </a:r>
            <a:endParaRPr lang="en-GB" dirty="0">
              <a:solidFill>
                <a:srgbClr val="808080"/>
              </a:solidFill>
            </a:endParaRPr>
          </a:p>
        </p:txBody>
      </p:sp>
      <p:sp>
        <p:nvSpPr>
          <p:cNvPr id="8" name="TextBox 7"/>
          <p:cNvSpPr txBox="1"/>
          <p:nvPr/>
        </p:nvSpPr>
        <p:spPr>
          <a:xfrm>
            <a:off x="478302" y="1096054"/>
            <a:ext cx="8477439" cy="3114699"/>
          </a:xfrm>
          <a:prstGeom prst="rect">
            <a:avLst/>
          </a:prstGeom>
          <a:noFill/>
        </p:spPr>
        <p:txBody>
          <a:bodyPr wrap="square" lIns="0" tIns="36576" rIns="0" bIns="0" rtlCol="0">
            <a:spAutoFit/>
          </a:bodyPr>
          <a:lstStyle/>
          <a:p>
            <a:pPr>
              <a:lnSpc>
                <a:spcPct val="200000"/>
              </a:lnSpc>
              <a:spcAft>
                <a:spcPts val="600"/>
              </a:spcAft>
              <a:buClr>
                <a:schemeClr val="accent2"/>
              </a:buClr>
              <a:buSzPct val="70000"/>
            </a:pPr>
            <a:r>
              <a:rPr lang="en-IN" sz="2000" dirty="0" smtClean="0"/>
              <a:t>German toolmaker </a:t>
            </a:r>
            <a:r>
              <a:rPr lang="en-IN" sz="2000" dirty="0" err="1" smtClean="0"/>
              <a:t>Trumpf</a:t>
            </a:r>
            <a:r>
              <a:rPr lang="en-IN" sz="2000" dirty="0" smtClean="0"/>
              <a:t>, an Industry 4.0 supplier and worldwide market leader of laser systems, has put the first "social machines" to work. Each component is "smart" and knows what work has already been carried out on it. Because the production facility already knows its capacity utilization and communicates with other facilities, production options are automatically optimized. </a:t>
            </a:r>
          </a:p>
        </p:txBody>
      </p:sp>
    </p:spTree>
    <p:extLst>
      <p:ext uri="{BB962C8B-B14F-4D97-AF65-F5344CB8AC3E}">
        <p14:creationId xmlns="" xmlns:p14="http://schemas.microsoft.com/office/powerpoint/2010/main" val="1910710935"/>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891" y="117719"/>
            <a:ext cx="5949109" cy="763526"/>
          </a:xfrm>
        </p:spPr>
        <p:txBody>
          <a:bodyPr>
            <a:normAutofit fontScale="90000"/>
          </a:bodyPr>
          <a:lstStyle/>
          <a:p>
            <a:pPr algn="l"/>
            <a:r>
              <a:rPr lang="en-US" dirty="0" smtClean="0"/>
              <a:t>Examples of Product evolution: </a:t>
            </a:r>
            <a:br>
              <a:rPr lang="en-US" dirty="0" smtClean="0"/>
            </a:br>
            <a:r>
              <a:rPr lang="en-US" dirty="0" smtClean="0"/>
              <a:t>Connected and smart products</a:t>
            </a:r>
            <a:endParaRPr lang="en-IN" dirty="0"/>
          </a:p>
        </p:txBody>
      </p:sp>
      <p:sp>
        <p:nvSpPr>
          <p:cNvPr id="4" name="Footer Placeholder 3"/>
          <p:cNvSpPr>
            <a:spLocks noGrp="1"/>
          </p:cNvSpPr>
          <p:nvPr>
            <p:ph type="ftr" sz="quarter" idx="11"/>
          </p:nvPr>
        </p:nvSpPr>
        <p:spPr>
          <a:xfrm>
            <a:off x="457200" y="4665433"/>
            <a:ext cx="3434400" cy="151200"/>
          </a:xfrm>
        </p:spPr>
        <p:txBody>
          <a:bodyPr/>
          <a:lstStyle/>
          <a:p>
            <a:r>
              <a:rPr lang="en-GB" dirty="0" smtClean="0">
                <a:solidFill>
                  <a:srgbClr val="808080"/>
                </a:solidFill>
              </a:rPr>
              <a:t>Harvard Business Review</a:t>
            </a:r>
            <a:endParaRPr lang="en-GB" dirty="0">
              <a:solidFill>
                <a:srgbClr val="808080"/>
              </a:solidFill>
            </a:endParaRPr>
          </a:p>
        </p:txBody>
      </p:sp>
      <p:pic>
        <p:nvPicPr>
          <p:cNvPr id="5" name="Picture 4"/>
          <p:cNvPicPr>
            <a:picLocks noChangeAspect="1"/>
          </p:cNvPicPr>
          <p:nvPr/>
        </p:nvPicPr>
        <p:blipFill>
          <a:blip r:embed="rId2" cstate="print"/>
          <a:stretch>
            <a:fillRect/>
          </a:stretch>
        </p:blipFill>
        <p:spPr>
          <a:xfrm>
            <a:off x="490250" y="1525603"/>
            <a:ext cx="1886426" cy="2550638"/>
          </a:xfrm>
          <a:prstGeom prst="rect">
            <a:avLst/>
          </a:prstGeom>
        </p:spPr>
      </p:pic>
      <p:pic>
        <p:nvPicPr>
          <p:cNvPr id="6" name="Picture 5"/>
          <p:cNvPicPr>
            <a:picLocks noChangeAspect="1"/>
          </p:cNvPicPr>
          <p:nvPr/>
        </p:nvPicPr>
        <p:blipFill rotWithShape="1">
          <a:blip r:embed="rId3" cstate="print"/>
          <a:srcRect r="5840"/>
          <a:stretch/>
        </p:blipFill>
        <p:spPr>
          <a:xfrm>
            <a:off x="2823882" y="1437467"/>
            <a:ext cx="1976719" cy="2687123"/>
          </a:xfrm>
          <a:prstGeom prst="rect">
            <a:avLst/>
          </a:prstGeom>
        </p:spPr>
      </p:pic>
      <p:pic>
        <p:nvPicPr>
          <p:cNvPr id="7" name="Picture 6"/>
          <p:cNvPicPr>
            <a:picLocks noChangeAspect="1"/>
          </p:cNvPicPr>
          <p:nvPr/>
        </p:nvPicPr>
        <p:blipFill>
          <a:blip r:embed="rId4" cstate="print"/>
          <a:stretch>
            <a:fillRect/>
          </a:stretch>
        </p:blipFill>
        <p:spPr>
          <a:xfrm>
            <a:off x="5144142" y="1589867"/>
            <a:ext cx="1875224" cy="2537070"/>
          </a:xfrm>
          <a:prstGeom prst="rect">
            <a:avLst/>
          </a:prstGeom>
        </p:spPr>
      </p:pic>
      <p:pic>
        <p:nvPicPr>
          <p:cNvPr id="8" name="Picture 7"/>
          <p:cNvPicPr>
            <a:picLocks noChangeAspect="1"/>
          </p:cNvPicPr>
          <p:nvPr/>
        </p:nvPicPr>
        <p:blipFill>
          <a:blip r:embed="rId5" cstate="print"/>
          <a:stretch>
            <a:fillRect/>
          </a:stretch>
        </p:blipFill>
        <p:spPr>
          <a:xfrm>
            <a:off x="7153836" y="1569588"/>
            <a:ext cx="1869140" cy="2714233"/>
          </a:xfrm>
          <a:prstGeom prst="rect">
            <a:avLst/>
          </a:prstGeom>
        </p:spPr>
      </p:pic>
    </p:spTree>
    <p:extLst>
      <p:ext uri="{BB962C8B-B14F-4D97-AF65-F5344CB8AC3E}">
        <p14:creationId xmlns="" xmlns:p14="http://schemas.microsoft.com/office/powerpoint/2010/main" val="324427764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1068</Words>
  <Application>Microsoft Office PowerPoint</Application>
  <PresentationFormat>On-screen Show (16:9)</PresentationFormat>
  <Paragraphs>243</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Data Analytic In Industrial Revolution 4.0 Omar Osman ACMA (UK), FCCA (UK), CA(M) </vt:lpstr>
      <vt:lpstr>Industry 4.0</vt:lpstr>
      <vt:lpstr>Building blocks of Industry 4.0</vt:lpstr>
      <vt:lpstr>Impacting all aspect of value chain</vt:lpstr>
      <vt:lpstr>Digital Enterprise Entire value chain is digitized and integrated</vt:lpstr>
      <vt:lpstr>Potential Implications</vt:lpstr>
      <vt:lpstr>Examples SIEMENS </vt:lpstr>
      <vt:lpstr>Examples TRUMPF </vt:lpstr>
      <vt:lpstr>Examples of Product evolution:  Connected and smart products</vt:lpstr>
      <vt:lpstr>Artificial Intelligence (AI)</vt:lpstr>
      <vt:lpstr>Slide 11</vt:lpstr>
      <vt:lpstr>Slide 12</vt:lpstr>
      <vt:lpstr>“With one touch on a button, I know and can explain exactly and in real time, the production process, my profit and/or losses are created”</vt:lpstr>
      <vt:lpstr>Perspectives</vt:lpstr>
      <vt:lpstr>Perspective 1:  The present industrial landscape </vt:lpstr>
      <vt:lpstr>Perspective 2: The digital perspective of Industry 4.0</vt:lpstr>
      <vt:lpstr>End User Requirements</vt:lpstr>
      <vt:lpstr>The roles of developer </vt:lpstr>
      <vt:lpstr>Users Expectation Vs Developer Constraint </vt:lpstr>
      <vt:lpstr>Slide 20</vt:lpstr>
      <vt:lpstr>Slide 21</vt:lpstr>
      <vt:lpstr>Slide 22</vt:lpstr>
      <vt:lpstr>What Can/Cannot Replace </vt:lpstr>
      <vt:lpstr>Slide 24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2019-09-14T08:47:45Z</dcterms:modified>
</cp:coreProperties>
</file>