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708" r:id="rId2"/>
  </p:sldMasterIdLst>
  <p:notesMasterIdLst>
    <p:notesMasterId r:id="rId31"/>
  </p:notesMasterIdLst>
  <p:handoutMasterIdLst>
    <p:handoutMasterId r:id="rId32"/>
  </p:handoutMasterIdLst>
  <p:sldIdLst>
    <p:sldId id="261" r:id="rId3"/>
    <p:sldId id="1793" r:id="rId4"/>
    <p:sldId id="1823" r:id="rId5"/>
    <p:sldId id="1824" r:id="rId6"/>
    <p:sldId id="1826" r:id="rId7"/>
    <p:sldId id="1827" r:id="rId8"/>
    <p:sldId id="1830" r:id="rId9"/>
    <p:sldId id="1829" r:id="rId10"/>
    <p:sldId id="1828" r:id="rId11"/>
    <p:sldId id="1825" r:id="rId12"/>
    <p:sldId id="1529" r:id="rId13"/>
    <p:sldId id="1808" r:id="rId14"/>
    <p:sldId id="1530" r:id="rId15"/>
    <p:sldId id="1810" r:id="rId16"/>
    <p:sldId id="1210" r:id="rId17"/>
    <p:sldId id="1795" r:id="rId18"/>
    <p:sldId id="1811" r:id="rId19"/>
    <p:sldId id="669" r:id="rId20"/>
    <p:sldId id="1577" r:id="rId21"/>
    <p:sldId id="1818" r:id="rId22"/>
    <p:sldId id="1815" r:id="rId23"/>
    <p:sldId id="1819" r:id="rId24"/>
    <p:sldId id="1816" r:id="rId25"/>
    <p:sldId id="1817" r:id="rId26"/>
    <p:sldId id="1820" r:id="rId27"/>
    <p:sldId id="1821" r:id="rId28"/>
    <p:sldId id="1807" r:id="rId29"/>
    <p:sldId id="2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1D06"/>
    <a:srgbClr val="8650AF"/>
    <a:srgbClr val="FFFFFF"/>
    <a:srgbClr val="2F5597"/>
    <a:srgbClr val="FCA416"/>
    <a:srgbClr val="0663AC"/>
    <a:srgbClr val="21160D"/>
    <a:srgbClr val="AA7346"/>
    <a:srgbClr val="007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356"/>
      </p:cViewPr>
      <p:guideLst/>
    </p:cSldViewPr>
  </p:slideViewPr>
  <p:notesTextViewPr>
    <p:cViewPr>
      <p:scale>
        <a:sx n="1" d="1"/>
        <a:sy n="1" d="1"/>
      </p:scale>
      <p:origin x="0" y="0"/>
    </p:cViewPr>
  </p:notesTextViewPr>
  <p:notesViewPr>
    <p:cSldViewPr snapToGrid="0">
      <p:cViewPr varScale="1">
        <p:scale>
          <a:sx n="58" d="100"/>
          <a:sy n="58" d="100"/>
        </p:scale>
        <p:origin x="221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CECF83-6DBC-4114-806E-5B60D078D066}"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MY"/>
        </a:p>
      </dgm:t>
    </dgm:pt>
    <dgm:pt modelId="{115D22AF-48CA-4B04-A128-05C97812E1C1}">
      <dgm:prSet phldrT="[Text]"/>
      <dgm:spPr/>
      <dgm:t>
        <a:bodyPr/>
        <a:lstStyle/>
        <a:p>
          <a:r>
            <a:rPr lang="en-US" dirty="0"/>
            <a:t>Blockchain</a:t>
          </a:r>
          <a:endParaRPr lang="en-MY" dirty="0"/>
        </a:p>
      </dgm:t>
    </dgm:pt>
    <dgm:pt modelId="{73158AA0-3803-464F-AE89-FAC2F2E66D22}" type="parTrans" cxnId="{604580BB-112C-439A-B030-4511E65A5067}">
      <dgm:prSet/>
      <dgm:spPr/>
      <dgm:t>
        <a:bodyPr/>
        <a:lstStyle/>
        <a:p>
          <a:endParaRPr lang="en-MY"/>
        </a:p>
      </dgm:t>
    </dgm:pt>
    <dgm:pt modelId="{A34EABDB-BE52-487D-A5E9-1ABE7719D031}" type="sibTrans" cxnId="{604580BB-112C-439A-B030-4511E65A5067}">
      <dgm:prSet/>
      <dgm:spPr/>
      <dgm:t>
        <a:bodyPr/>
        <a:lstStyle/>
        <a:p>
          <a:endParaRPr lang="en-MY"/>
        </a:p>
      </dgm:t>
    </dgm:pt>
    <dgm:pt modelId="{EFF67541-636E-4C54-BFA9-A095CC9BC8F9}">
      <dgm:prSet phldrT="[Text]"/>
      <dgm:spPr/>
      <dgm:t>
        <a:bodyPr/>
        <a:lstStyle/>
        <a:p>
          <a:r>
            <a:rPr lang="en-US" dirty="0"/>
            <a:t>Artificial Intelligence</a:t>
          </a:r>
          <a:endParaRPr lang="en-MY" dirty="0"/>
        </a:p>
      </dgm:t>
    </dgm:pt>
    <dgm:pt modelId="{E3EEF412-A458-4630-B27B-18D4CCD874AC}" type="parTrans" cxnId="{ED279B97-6C11-4C62-B93B-D01A0DB2A39F}">
      <dgm:prSet/>
      <dgm:spPr/>
      <dgm:t>
        <a:bodyPr/>
        <a:lstStyle/>
        <a:p>
          <a:endParaRPr lang="en-MY"/>
        </a:p>
      </dgm:t>
    </dgm:pt>
    <dgm:pt modelId="{13741BE8-2DEA-4540-8AFB-2DB5A519A898}" type="sibTrans" cxnId="{ED279B97-6C11-4C62-B93B-D01A0DB2A39F}">
      <dgm:prSet/>
      <dgm:spPr/>
      <dgm:t>
        <a:bodyPr/>
        <a:lstStyle/>
        <a:p>
          <a:endParaRPr lang="en-MY"/>
        </a:p>
      </dgm:t>
    </dgm:pt>
    <dgm:pt modelId="{62B9E924-E909-4625-BBE5-40FA01B7749C}">
      <dgm:prSet phldrT="[Text]"/>
      <dgm:spPr/>
      <dgm:t>
        <a:bodyPr/>
        <a:lstStyle/>
        <a:p>
          <a:r>
            <a:rPr lang="en-US" dirty="0"/>
            <a:t>Cloud Computing</a:t>
          </a:r>
          <a:endParaRPr lang="en-MY" dirty="0"/>
        </a:p>
      </dgm:t>
    </dgm:pt>
    <dgm:pt modelId="{42E3435C-E58E-4EA7-A800-C32F6BB9CA47}" type="parTrans" cxnId="{BD6939E1-BB57-4157-ADB9-7CCBE0121083}">
      <dgm:prSet/>
      <dgm:spPr/>
      <dgm:t>
        <a:bodyPr/>
        <a:lstStyle/>
        <a:p>
          <a:endParaRPr lang="en-MY"/>
        </a:p>
      </dgm:t>
    </dgm:pt>
    <dgm:pt modelId="{9641C7AD-C7C2-44DE-934B-3D75DE898082}" type="sibTrans" cxnId="{BD6939E1-BB57-4157-ADB9-7CCBE0121083}">
      <dgm:prSet/>
      <dgm:spPr/>
      <dgm:t>
        <a:bodyPr/>
        <a:lstStyle/>
        <a:p>
          <a:endParaRPr lang="en-MY"/>
        </a:p>
      </dgm:t>
    </dgm:pt>
    <dgm:pt modelId="{AACA83B5-E016-46A6-9096-B0F70B8B431E}">
      <dgm:prSet phldrT="[Text]"/>
      <dgm:spPr/>
      <dgm:t>
        <a:bodyPr/>
        <a:lstStyle/>
        <a:p>
          <a:r>
            <a:rPr lang="en-US" dirty="0"/>
            <a:t>Big Data</a:t>
          </a:r>
          <a:endParaRPr lang="en-MY" dirty="0"/>
        </a:p>
      </dgm:t>
    </dgm:pt>
    <dgm:pt modelId="{72A69C88-592C-456D-8814-05C66211981A}" type="parTrans" cxnId="{7851299B-AAD6-4A2A-BF73-FCDAC526FAFA}">
      <dgm:prSet/>
      <dgm:spPr/>
      <dgm:t>
        <a:bodyPr/>
        <a:lstStyle/>
        <a:p>
          <a:endParaRPr lang="en-MY"/>
        </a:p>
      </dgm:t>
    </dgm:pt>
    <dgm:pt modelId="{C676EB0B-DB4A-4ADA-8BB7-3909249B1943}" type="sibTrans" cxnId="{7851299B-AAD6-4A2A-BF73-FCDAC526FAFA}">
      <dgm:prSet/>
      <dgm:spPr/>
      <dgm:t>
        <a:bodyPr/>
        <a:lstStyle/>
        <a:p>
          <a:endParaRPr lang="en-MY"/>
        </a:p>
      </dgm:t>
    </dgm:pt>
    <dgm:pt modelId="{C29EAFC8-F55D-4BF5-BFB7-67E7BC08E13E}">
      <dgm:prSet phldrT="[Text]"/>
      <dgm:spPr/>
      <dgm:t>
        <a:bodyPr/>
        <a:lstStyle/>
        <a:p>
          <a:r>
            <a:rPr lang="en-US" dirty="0"/>
            <a:t>Cybersecurity</a:t>
          </a:r>
          <a:endParaRPr lang="en-MY" dirty="0"/>
        </a:p>
      </dgm:t>
    </dgm:pt>
    <dgm:pt modelId="{E269041E-E5C3-4982-B2AB-4B8BF2F12DA5}" type="parTrans" cxnId="{28378E78-3858-478A-89E7-110AF8B1658B}">
      <dgm:prSet/>
      <dgm:spPr/>
      <dgm:t>
        <a:bodyPr/>
        <a:lstStyle/>
        <a:p>
          <a:endParaRPr lang="en-MY"/>
        </a:p>
      </dgm:t>
    </dgm:pt>
    <dgm:pt modelId="{0223FA98-C795-4B06-B2D8-C5D4F1CC284A}" type="sibTrans" cxnId="{28378E78-3858-478A-89E7-110AF8B1658B}">
      <dgm:prSet/>
      <dgm:spPr/>
      <dgm:t>
        <a:bodyPr/>
        <a:lstStyle/>
        <a:p>
          <a:endParaRPr lang="en-MY"/>
        </a:p>
      </dgm:t>
    </dgm:pt>
    <dgm:pt modelId="{D7EF6FA1-A481-4D40-AD7C-04BCF9258D67}">
      <dgm:prSet phldrT="[Text]"/>
      <dgm:spPr/>
      <dgm:t>
        <a:bodyPr/>
        <a:lstStyle/>
        <a:p>
          <a:r>
            <a:rPr lang="en-US" dirty="0"/>
            <a:t>Robotic Process Automation</a:t>
          </a:r>
          <a:endParaRPr lang="en-MY" dirty="0"/>
        </a:p>
      </dgm:t>
    </dgm:pt>
    <dgm:pt modelId="{3C4C4991-802A-4AA4-AC61-C37522AC23E8}" type="parTrans" cxnId="{5762635B-CFFD-470A-8D29-0D6B91BCD9DF}">
      <dgm:prSet/>
      <dgm:spPr/>
      <dgm:t>
        <a:bodyPr/>
        <a:lstStyle/>
        <a:p>
          <a:endParaRPr lang="en-MY"/>
        </a:p>
      </dgm:t>
    </dgm:pt>
    <dgm:pt modelId="{8029939A-4AFC-4CD7-9C1A-9253DCE88765}" type="sibTrans" cxnId="{5762635B-CFFD-470A-8D29-0D6B91BCD9DF}">
      <dgm:prSet/>
      <dgm:spPr/>
      <dgm:t>
        <a:bodyPr/>
        <a:lstStyle/>
        <a:p>
          <a:endParaRPr lang="en-MY"/>
        </a:p>
      </dgm:t>
    </dgm:pt>
    <dgm:pt modelId="{86E534B6-8506-4CEE-91E0-6553BA01E6D5}" type="pres">
      <dgm:prSet presAssocID="{0CCECF83-6DBC-4114-806E-5B60D078D066}" presName="diagram" presStyleCnt="0">
        <dgm:presLayoutVars>
          <dgm:dir/>
          <dgm:resizeHandles val="exact"/>
        </dgm:presLayoutVars>
      </dgm:prSet>
      <dgm:spPr/>
    </dgm:pt>
    <dgm:pt modelId="{3E126127-88B6-497E-9CDE-8CCA8E569E5E}" type="pres">
      <dgm:prSet presAssocID="{115D22AF-48CA-4B04-A128-05C97812E1C1}" presName="node" presStyleLbl="node1" presStyleIdx="0" presStyleCnt="6">
        <dgm:presLayoutVars>
          <dgm:bulletEnabled val="1"/>
        </dgm:presLayoutVars>
      </dgm:prSet>
      <dgm:spPr/>
    </dgm:pt>
    <dgm:pt modelId="{9D458C3B-6F90-42D7-8957-2BC84155B598}" type="pres">
      <dgm:prSet presAssocID="{A34EABDB-BE52-487D-A5E9-1ABE7719D031}" presName="sibTrans" presStyleCnt="0"/>
      <dgm:spPr/>
    </dgm:pt>
    <dgm:pt modelId="{D2880DE8-0A5F-4A85-BF4B-D99A2050B84E}" type="pres">
      <dgm:prSet presAssocID="{EFF67541-636E-4C54-BFA9-A095CC9BC8F9}" presName="node" presStyleLbl="node1" presStyleIdx="1" presStyleCnt="6">
        <dgm:presLayoutVars>
          <dgm:bulletEnabled val="1"/>
        </dgm:presLayoutVars>
      </dgm:prSet>
      <dgm:spPr/>
    </dgm:pt>
    <dgm:pt modelId="{63D2BA40-90B5-4EF3-997D-7302C0FADD3D}" type="pres">
      <dgm:prSet presAssocID="{13741BE8-2DEA-4540-8AFB-2DB5A519A898}" presName="sibTrans" presStyleCnt="0"/>
      <dgm:spPr/>
    </dgm:pt>
    <dgm:pt modelId="{3BC1C013-B9D9-4D6F-8C4E-A0AC2AAE9224}" type="pres">
      <dgm:prSet presAssocID="{62B9E924-E909-4625-BBE5-40FA01B7749C}" presName="node" presStyleLbl="node1" presStyleIdx="2" presStyleCnt="6">
        <dgm:presLayoutVars>
          <dgm:bulletEnabled val="1"/>
        </dgm:presLayoutVars>
      </dgm:prSet>
      <dgm:spPr/>
    </dgm:pt>
    <dgm:pt modelId="{06719D71-E590-4BBC-A154-AD11D0959BF5}" type="pres">
      <dgm:prSet presAssocID="{9641C7AD-C7C2-44DE-934B-3D75DE898082}" presName="sibTrans" presStyleCnt="0"/>
      <dgm:spPr/>
    </dgm:pt>
    <dgm:pt modelId="{218BEBD1-A3A9-4B60-9910-56E0778B9DC4}" type="pres">
      <dgm:prSet presAssocID="{AACA83B5-E016-46A6-9096-B0F70B8B431E}" presName="node" presStyleLbl="node1" presStyleIdx="3" presStyleCnt="6">
        <dgm:presLayoutVars>
          <dgm:bulletEnabled val="1"/>
        </dgm:presLayoutVars>
      </dgm:prSet>
      <dgm:spPr/>
    </dgm:pt>
    <dgm:pt modelId="{69D8B6E6-8DE2-4BC4-BC96-6AED6DA238D9}" type="pres">
      <dgm:prSet presAssocID="{C676EB0B-DB4A-4ADA-8BB7-3909249B1943}" presName="sibTrans" presStyleCnt="0"/>
      <dgm:spPr/>
    </dgm:pt>
    <dgm:pt modelId="{7E9F7C7D-AD2E-4034-BF6A-5F52C651A432}" type="pres">
      <dgm:prSet presAssocID="{C29EAFC8-F55D-4BF5-BFB7-67E7BC08E13E}" presName="node" presStyleLbl="node1" presStyleIdx="4" presStyleCnt="6">
        <dgm:presLayoutVars>
          <dgm:bulletEnabled val="1"/>
        </dgm:presLayoutVars>
      </dgm:prSet>
      <dgm:spPr/>
    </dgm:pt>
    <dgm:pt modelId="{1C17B505-4411-4C21-92EA-4DFADBDA9F86}" type="pres">
      <dgm:prSet presAssocID="{0223FA98-C795-4B06-B2D8-C5D4F1CC284A}" presName="sibTrans" presStyleCnt="0"/>
      <dgm:spPr/>
    </dgm:pt>
    <dgm:pt modelId="{AF5957DC-6E49-4453-B8AA-BE586B1D10BC}" type="pres">
      <dgm:prSet presAssocID="{D7EF6FA1-A481-4D40-AD7C-04BCF9258D67}" presName="node" presStyleLbl="node1" presStyleIdx="5" presStyleCnt="6">
        <dgm:presLayoutVars>
          <dgm:bulletEnabled val="1"/>
        </dgm:presLayoutVars>
      </dgm:prSet>
      <dgm:spPr/>
    </dgm:pt>
  </dgm:ptLst>
  <dgm:cxnLst>
    <dgm:cxn modelId="{5762635B-CFFD-470A-8D29-0D6B91BCD9DF}" srcId="{0CCECF83-6DBC-4114-806E-5B60D078D066}" destId="{D7EF6FA1-A481-4D40-AD7C-04BCF9258D67}" srcOrd="5" destOrd="0" parTransId="{3C4C4991-802A-4AA4-AC61-C37522AC23E8}" sibTransId="{8029939A-4AFC-4CD7-9C1A-9253DCE88765}"/>
    <dgm:cxn modelId="{28378E78-3858-478A-89E7-110AF8B1658B}" srcId="{0CCECF83-6DBC-4114-806E-5B60D078D066}" destId="{C29EAFC8-F55D-4BF5-BFB7-67E7BC08E13E}" srcOrd="4" destOrd="0" parTransId="{E269041E-E5C3-4982-B2AB-4B8BF2F12DA5}" sibTransId="{0223FA98-C795-4B06-B2D8-C5D4F1CC284A}"/>
    <dgm:cxn modelId="{E31F3A7B-75A5-4B95-AF2E-EADE115E5E3E}" type="presOf" srcId="{AACA83B5-E016-46A6-9096-B0F70B8B431E}" destId="{218BEBD1-A3A9-4B60-9910-56E0778B9DC4}" srcOrd="0" destOrd="0" presId="urn:microsoft.com/office/officeart/2005/8/layout/default"/>
    <dgm:cxn modelId="{B17D8490-2407-4E7D-BC3F-3A9B195E3FD0}" type="presOf" srcId="{D7EF6FA1-A481-4D40-AD7C-04BCF9258D67}" destId="{AF5957DC-6E49-4453-B8AA-BE586B1D10BC}" srcOrd="0" destOrd="0" presId="urn:microsoft.com/office/officeart/2005/8/layout/default"/>
    <dgm:cxn modelId="{9E438D95-10FF-4C59-AD16-94378A6DD54E}" type="presOf" srcId="{EFF67541-636E-4C54-BFA9-A095CC9BC8F9}" destId="{D2880DE8-0A5F-4A85-BF4B-D99A2050B84E}" srcOrd="0" destOrd="0" presId="urn:microsoft.com/office/officeart/2005/8/layout/default"/>
    <dgm:cxn modelId="{ED279B97-6C11-4C62-B93B-D01A0DB2A39F}" srcId="{0CCECF83-6DBC-4114-806E-5B60D078D066}" destId="{EFF67541-636E-4C54-BFA9-A095CC9BC8F9}" srcOrd="1" destOrd="0" parTransId="{E3EEF412-A458-4630-B27B-18D4CCD874AC}" sibTransId="{13741BE8-2DEA-4540-8AFB-2DB5A519A898}"/>
    <dgm:cxn modelId="{7851299B-AAD6-4A2A-BF73-FCDAC526FAFA}" srcId="{0CCECF83-6DBC-4114-806E-5B60D078D066}" destId="{AACA83B5-E016-46A6-9096-B0F70B8B431E}" srcOrd="3" destOrd="0" parTransId="{72A69C88-592C-456D-8814-05C66211981A}" sibTransId="{C676EB0B-DB4A-4ADA-8BB7-3909249B1943}"/>
    <dgm:cxn modelId="{AF581EAF-A246-4714-9855-50C4616CB02A}" type="presOf" srcId="{62B9E924-E909-4625-BBE5-40FA01B7749C}" destId="{3BC1C013-B9D9-4D6F-8C4E-A0AC2AAE9224}" srcOrd="0" destOrd="0" presId="urn:microsoft.com/office/officeart/2005/8/layout/default"/>
    <dgm:cxn modelId="{11FBB5BA-81ED-41F2-B95E-62698505E8B7}" type="presOf" srcId="{C29EAFC8-F55D-4BF5-BFB7-67E7BC08E13E}" destId="{7E9F7C7D-AD2E-4034-BF6A-5F52C651A432}" srcOrd="0" destOrd="0" presId="urn:microsoft.com/office/officeart/2005/8/layout/default"/>
    <dgm:cxn modelId="{604580BB-112C-439A-B030-4511E65A5067}" srcId="{0CCECF83-6DBC-4114-806E-5B60D078D066}" destId="{115D22AF-48CA-4B04-A128-05C97812E1C1}" srcOrd="0" destOrd="0" parTransId="{73158AA0-3803-464F-AE89-FAC2F2E66D22}" sibTransId="{A34EABDB-BE52-487D-A5E9-1ABE7719D031}"/>
    <dgm:cxn modelId="{FC2E62BC-D78A-4E99-A195-C4026DCB20E6}" type="presOf" srcId="{0CCECF83-6DBC-4114-806E-5B60D078D066}" destId="{86E534B6-8506-4CEE-91E0-6553BA01E6D5}" srcOrd="0" destOrd="0" presId="urn:microsoft.com/office/officeart/2005/8/layout/default"/>
    <dgm:cxn modelId="{353FF6D8-C74E-4CA9-B2AA-9C7791A32C55}" type="presOf" srcId="{115D22AF-48CA-4B04-A128-05C97812E1C1}" destId="{3E126127-88B6-497E-9CDE-8CCA8E569E5E}" srcOrd="0" destOrd="0" presId="urn:microsoft.com/office/officeart/2005/8/layout/default"/>
    <dgm:cxn modelId="{BD6939E1-BB57-4157-ADB9-7CCBE0121083}" srcId="{0CCECF83-6DBC-4114-806E-5B60D078D066}" destId="{62B9E924-E909-4625-BBE5-40FA01B7749C}" srcOrd="2" destOrd="0" parTransId="{42E3435C-E58E-4EA7-A800-C32F6BB9CA47}" sibTransId="{9641C7AD-C7C2-44DE-934B-3D75DE898082}"/>
    <dgm:cxn modelId="{C9539651-D4D9-4237-B43F-2F8ACD303009}" type="presParOf" srcId="{86E534B6-8506-4CEE-91E0-6553BA01E6D5}" destId="{3E126127-88B6-497E-9CDE-8CCA8E569E5E}" srcOrd="0" destOrd="0" presId="urn:microsoft.com/office/officeart/2005/8/layout/default"/>
    <dgm:cxn modelId="{EDF0C017-48BA-404C-88E2-9D3917B0D13B}" type="presParOf" srcId="{86E534B6-8506-4CEE-91E0-6553BA01E6D5}" destId="{9D458C3B-6F90-42D7-8957-2BC84155B598}" srcOrd="1" destOrd="0" presId="urn:microsoft.com/office/officeart/2005/8/layout/default"/>
    <dgm:cxn modelId="{272A30BE-4EA6-4D5C-9189-160F4A080B5C}" type="presParOf" srcId="{86E534B6-8506-4CEE-91E0-6553BA01E6D5}" destId="{D2880DE8-0A5F-4A85-BF4B-D99A2050B84E}" srcOrd="2" destOrd="0" presId="urn:microsoft.com/office/officeart/2005/8/layout/default"/>
    <dgm:cxn modelId="{31C7AD08-DB71-4187-9855-FC54C7579FA4}" type="presParOf" srcId="{86E534B6-8506-4CEE-91E0-6553BA01E6D5}" destId="{63D2BA40-90B5-4EF3-997D-7302C0FADD3D}" srcOrd="3" destOrd="0" presId="urn:microsoft.com/office/officeart/2005/8/layout/default"/>
    <dgm:cxn modelId="{DDF57455-8F88-4800-95A2-5C9EF7C86BC5}" type="presParOf" srcId="{86E534B6-8506-4CEE-91E0-6553BA01E6D5}" destId="{3BC1C013-B9D9-4D6F-8C4E-A0AC2AAE9224}" srcOrd="4" destOrd="0" presId="urn:microsoft.com/office/officeart/2005/8/layout/default"/>
    <dgm:cxn modelId="{85AC868D-67D0-40E2-8221-86FD59D59A46}" type="presParOf" srcId="{86E534B6-8506-4CEE-91E0-6553BA01E6D5}" destId="{06719D71-E590-4BBC-A154-AD11D0959BF5}" srcOrd="5" destOrd="0" presId="urn:microsoft.com/office/officeart/2005/8/layout/default"/>
    <dgm:cxn modelId="{D78731F6-E91E-459B-8888-F6CCA38CA8EE}" type="presParOf" srcId="{86E534B6-8506-4CEE-91E0-6553BA01E6D5}" destId="{218BEBD1-A3A9-4B60-9910-56E0778B9DC4}" srcOrd="6" destOrd="0" presId="urn:microsoft.com/office/officeart/2005/8/layout/default"/>
    <dgm:cxn modelId="{8FF0FE6E-4BBD-4344-B9EB-368B1B3D1390}" type="presParOf" srcId="{86E534B6-8506-4CEE-91E0-6553BA01E6D5}" destId="{69D8B6E6-8DE2-4BC4-BC96-6AED6DA238D9}" srcOrd="7" destOrd="0" presId="urn:microsoft.com/office/officeart/2005/8/layout/default"/>
    <dgm:cxn modelId="{5AD1BC74-DDF6-40D5-B579-2D7CBBE0B3FF}" type="presParOf" srcId="{86E534B6-8506-4CEE-91E0-6553BA01E6D5}" destId="{7E9F7C7D-AD2E-4034-BF6A-5F52C651A432}" srcOrd="8" destOrd="0" presId="urn:microsoft.com/office/officeart/2005/8/layout/default"/>
    <dgm:cxn modelId="{54DF0A90-A22A-4399-83EF-B43EB9ABD2E5}" type="presParOf" srcId="{86E534B6-8506-4CEE-91E0-6553BA01E6D5}" destId="{1C17B505-4411-4C21-92EA-4DFADBDA9F86}" srcOrd="9" destOrd="0" presId="urn:microsoft.com/office/officeart/2005/8/layout/default"/>
    <dgm:cxn modelId="{406CDA93-2181-461C-83C6-0338CCFC436D}" type="presParOf" srcId="{86E534B6-8506-4CEE-91E0-6553BA01E6D5}" destId="{AF5957DC-6E49-4453-B8AA-BE586B1D10B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6D1976-52D4-491F-B2BD-9E89880CAD49}"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MY"/>
        </a:p>
      </dgm:t>
    </dgm:pt>
    <dgm:pt modelId="{3CDE1FDF-665F-4B77-9615-2BC4635349CE}">
      <dgm:prSet phldrT="[Text]"/>
      <dgm:spPr/>
      <dgm:t>
        <a:bodyPr/>
        <a:lstStyle/>
        <a:p>
          <a:r>
            <a:rPr lang="en-US" dirty="0"/>
            <a:t>It can learn and adapt from data, allowing it to improve its performance over time. </a:t>
          </a:r>
          <a:endParaRPr lang="en-MY" dirty="0"/>
        </a:p>
      </dgm:t>
    </dgm:pt>
    <dgm:pt modelId="{A564AF77-E861-4C5F-93FB-B3DBB51752FF}" type="parTrans" cxnId="{D680D61B-8C48-4C3F-9610-65F42106FC63}">
      <dgm:prSet/>
      <dgm:spPr/>
      <dgm:t>
        <a:bodyPr/>
        <a:lstStyle/>
        <a:p>
          <a:endParaRPr lang="en-MY"/>
        </a:p>
      </dgm:t>
    </dgm:pt>
    <dgm:pt modelId="{6BF4D5B1-3208-4E8E-B299-F47BB8CD5999}" type="sibTrans" cxnId="{D680D61B-8C48-4C3F-9610-65F42106FC63}">
      <dgm:prSet/>
      <dgm:spPr/>
      <dgm:t>
        <a:bodyPr/>
        <a:lstStyle/>
        <a:p>
          <a:endParaRPr lang="en-MY"/>
        </a:p>
      </dgm:t>
    </dgm:pt>
    <dgm:pt modelId="{7D562335-E07F-4481-86A1-512F63A91061}">
      <dgm:prSet phldrT="[Text]"/>
      <dgm:spPr/>
      <dgm:t>
        <a:bodyPr/>
        <a:lstStyle/>
        <a:p>
          <a:r>
            <a:rPr lang="en-US" dirty="0"/>
            <a:t>Artificial intelligence aims to replicate and augment human cognitive abilities</a:t>
          </a:r>
          <a:endParaRPr lang="en-MY" dirty="0"/>
        </a:p>
      </dgm:t>
    </dgm:pt>
    <dgm:pt modelId="{697ECD7E-28EB-449F-9341-CA74DF43EF6C}" type="parTrans" cxnId="{3FE09EAC-B184-4849-8C96-884FFF86CF93}">
      <dgm:prSet/>
      <dgm:spPr/>
      <dgm:t>
        <a:bodyPr/>
        <a:lstStyle/>
        <a:p>
          <a:endParaRPr lang="en-MY"/>
        </a:p>
      </dgm:t>
    </dgm:pt>
    <dgm:pt modelId="{B6112FA7-E735-4526-B3D6-B809DBBD4380}" type="sibTrans" cxnId="{3FE09EAC-B184-4849-8C96-884FFF86CF93}">
      <dgm:prSet/>
      <dgm:spPr/>
      <dgm:t>
        <a:bodyPr/>
        <a:lstStyle/>
        <a:p>
          <a:endParaRPr lang="en-MY"/>
        </a:p>
      </dgm:t>
    </dgm:pt>
    <dgm:pt modelId="{F700E61C-51C7-41E0-84EC-1B5AF690F768}">
      <dgm:prSet phldrT="[Text]"/>
      <dgm:spPr/>
      <dgm:t>
        <a:bodyPr/>
        <a:lstStyle/>
        <a:p>
          <a:r>
            <a:rPr lang="en-US" dirty="0"/>
            <a:t>They can make decisions</a:t>
          </a:r>
          <a:endParaRPr lang="en-MY" dirty="0"/>
        </a:p>
      </dgm:t>
    </dgm:pt>
    <dgm:pt modelId="{086EFDEC-B322-46C6-AECC-10D419EDD85E}" type="parTrans" cxnId="{5333049E-F2A7-4998-9375-52C3E0EC7BDC}">
      <dgm:prSet/>
      <dgm:spPr/>
      <dgm:t>
        <a:bodyPr/>
        <a:lstStyle/>
        <a:p>
          <a:endParaRPr lang="en-MY"/>
        </a:p>
      </dgm:t>
    </dgm:pt>
    <dgm:pt modelId="{80F55AF8-5DEE-4696-AD17-B67256CB2BFF}" type="sibTrans" cxnId="{5333049E-F2A7-4998-9375-52C3E0EC7BDC}">
      <dgm:prSet/>
      <dgm:spPr/>
      <dgm:t>
        <a:bodyPr/>
        <a:lstStyle/>
        <a:p>
          <a:endParaRPr lang="en-MY"/>
        </a:p>
      </dgm:t>
    </dgm:pt>
    <dgm:pt modelId="{94946634-0143-42E8-9AF8-96136CA11A48}" type="pres">
      <dgm:prSet presAssocID="{6F6D1976-52D4-491F-B2BD-9E89880CAD49}" presName="linear" presStyleCnt="0">
        <dgm:presLayoutVars>
          <dgm:animLvl val="lvl"/>
          <dgm:resizeHandles val="exact"/>
        </dgm:presLayoutVars>
      </dgm:prSet>
      <dgm:spPr/>
    </dgm:pt>
    <dgm:pt modelId="{2DFE8564-4A8A-4C76-A398-6F7396A0B78F}" type="pres">
      <dgm:prSet presAssocID="{3CDE1FDF-665F-4B77-9615-2BC4635349CE}" presName="parentText" presStyleLbl="node1" presStyleIdx="0" presStyleCnt="3">
        <dgm:presLayoutVars>
          <dgm:chMax val="0"/>
          <dgm:bulletEnabled val="1"/>
        </dgm:presLayoutVars>
      </dgm:prSet>
      <dgm:spPr/>
    </dgm:pt>
    <dgm:pt modelId="{7A87B237-7DD8-45E2-8BC8-8F35219456E4}" type="pres">
      <dgm:prSet presAssocID="{6BF4D5B1-3208-4E8E-B299-F47BB8CD5999}" presName="spacer" presStyleCnt="0"/>
      <dgm:spPr/>
    </dgm:pt>
    <dgm:pt modelId="{1832D558-800F-417B-AE05-881FE563FF62}" type="pres">
      <dgm:prSet presAssocID="{7D562335-E07F-4481-86A1-512F63A91061}" presName="parentText" presStyleLbl="node1" presStyleIdx="1" presStyleCnt="3">
        <dgm:presLayoutVars>
          <dgm:chMax val="0"/>
          <dgm:bulletEnabled val="1"/>
        </dgm:presLayoutVars>
      </dgm:prSet>
      <dgm:spPr/>
    </dgm:pt>
    <dgm:pt modelId="{E50AC3FF-C705-465B-8CA4-1E9BE7AD0955}" type="pres">
      <dgm:prSet presAssocID="{B6112FA7-E735-4526-B3D6-B809DBBD4380}" presName="spacer" presStyleCnt="0"/>
      <dgm:spPr/>
    </dgm:pt>
    <dgm:pt modelId="{8969FD36-D230-426A-B06D-CF0FEC4AC624}" type="pres">
      <dgm:prSet presAssocID="{F700E61C-51C7-41E0-84EC-1B5AF690F768}" presName="parentText" presStyleLbl="node1" presStyleIdx="2" presStyleCnt="3">
        <dgm:presLayoutVars>
          <dgm:chMax val="0"/>
          <dgm:bulletEnabled val="1"/>
        </dgm:presLayoutVars>
      </dgm:prSet>
      <dgm:spPr/>
    </dgm:pt>
  </dgm:ptLst>
  <dgm:cxnLst>
    <dgm:cxn modelId="{D680D61B-8C48-4C3F-9610-65F42106FC63}" srcId="{6F6D1976-52D4-491F-B2BD-9E89880CAD49}" destId="{3CDE1FDF-665F-4B77-9615-2BC4635349CE}" srcOrd="0" destOrd="0" parTransId="{A564AF77-E861-4C5F-93FB-B3DBB51752FF}" sibTransId="{6BF4D5B1-3208-4E8E-B299-F47BB8CD5999}"/>
    <dgm:cxn modelId="{220E7964-2546-4198-AD64-3BEBAD217B59}" type="presOf" srcId="{3CDE1FDF-665F-4B77-9615-2BC4635349CE}" destId="{2DFE8564-4A8A-4C76-A398-6F7396A0B78F}" srcOrd="0" destOrd="0" presId="urn:microsoft.com/office/officeart/2005/8/layout/vList2"/>
    <dgm:cxn modelId="{5333049E-F2A7-4998-9375-52C3E0EC7BDC}" srcId="{6F6D1976-52D4-491F-B2BD-9E89880CAD49}" destId="{F700E61C-51C7-41E0-84EC-1B5AF690F768}" srcOrd="2" destOrd="0" parTransId="{086EFDEC-B322-46C6-AECC-10D419EDD85E}" sibTransId="{80F55AF8-5DEE-4696-AD17-B67256CB2BFF}"/>
    <dgm:cxn modelId="{74EA8BA2-0BF4-4CAD-BD9D-CCD596869E59}" type="presOf" srcId="{6F6D1976-52D4-491F-B2BD-9E89880CAD49}" destId="{94946634-0143-42E8-9AF8-96136CA11A48}" srcOrd="0" destOrd="0" presId="urn:microsoft.com/office/officeart/2005/8/layout/vList2"/>
    <dgm:cxn modelId="{3FE09EAC-B184-4849-8C96-884FFF86CF93}" srcId="{6F6D1976-52D4-491F-B2BD-9E89880CAD49}" destId="{7D562335-E07F-4481-86A1-512F63A91061}" srcOrd="1" destOrd="0" parTransId="{697ECD7E-28EB-449F-9341-CA74DF43EF6C}" sibTransId="{B6112FA7-E735-4526-B3D6-B809DBBD4380}"/>
    <dgm:cxn modelId="{ED6190BF-B0AE-4A3C-8A09-EF371CFB6292}" type="presOf" srcId="{F700E61C-51C7-41E0-84EC-1B5AF690F768}" destId="{8969FD36-D230-426A-B06D-CF0FEC4AC624}" srcOrd="0" destOrd="0" presId="urn:microsoft.com/office/officeart/2005/8/layout/vList2"/>
    <dgm:cxn modelId="{FE1E96D2-6587-4F5C-99AF-E790CEE3344B}" type="presOf" srcId="{7D562335-E07F-4481-86A1-512F63A91061}" destId="{1832D558-800F-417B-AE05-881FE563FF62}" srcOrd="0" destOrd="0" presId="urn:microsoft.com/office/officeart/2005/8/layout/vList2"/>
    <dgm:cxn modelId="{94A4E152-B972-464B-B364-50F041E85422}" type="presParOf" srcId="{94946634-0143-42E8-9AF8-96136CA11A48}" destId="{2DFE8564-4A8A-4C76-A398-6F7396A0B78F}" srcOrd="0" destOrd="0" presId="urn:microsoft.com/office/officeart/2005/8/layout/vList2"/>
    <dgm:cxn modelId="{323ED797-88D7-44F7-9481-2B0A7DFC7E16}" type="presParOf" srcId="{94946634-0143-42E8-9AF8-96136CA11A48}" destId="{7A87B237-7DD8-45E2-8BC8-8F35219456E4}" srcOrd="1" destOrd="0" presId="urn:microsoft.com/office/officeart/2005/8/layout/vList2"/>
    <dgm:cxn modelId="{347EA922-B2BF-4DB4-BD3D-BC2ABB3358B2}" type="presParOf" srcId="{94946634-0143-42E8-9AF8-96136CA11A48}" destId="{1832D558-800F-417B-AE05-881FE563FF62}" srcOrd="2" destOrd="0" presId="urn:microsoft.com/office/officeart/2005/8/layout/vList2"/>
    <dgm:cxn modelId="{82D65A25-B8CA-414D-B0BC-AFF3A022E08E}" type="presParOf" srcId="{94946634-0143-42E8-9AF8-96136CA11A48}" destId="{E50AC3FF-C705-465B-8CA4-1E9BE7AD0955}" srcOrd="3" destOrd="0" presId="urn:microsoft.com/office/officeart/2005/8/layout/vList2"/>
    <dgm:cxn modelId="{C47B22D3-B552-48A1-B71B-9F500733B79E}" type="presParOf" srcId="{94946634-0143-42E8-9AF8-96136CA11A48}" destId="{8969FD36-D230-426A-B06D-CF0FEC4AC62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26127-88B6-497E-9CDE-8CCA8E569E5E}">
      <dsp:nvSpPr>
        <dsp:cNvPr id="0" name=""/>
        <dsp:cNvSpPr/>
      </dsp:nvSpPr>
      <dsp:spPr>
        <a:xfrm>
          <a:off x="1051367" y="56"/>
          <a:ext cx="2340178" cy="140410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Blockchain</a:t>
          </a:r>
          <a:endParaRPr lang="en-MY" sz="2800" kern="1200" dirty="0"/>
        </a:p>
      </dsp:txBody>
      <dsp:txXfrm>
        <a:off x="1051367" y="56"/>
        <a:ext cx="2340178" cy="1404107"/>
      </dsp:txXfrm>
    </dsp:sp>
    <dsp:sp modelId="{D2880DE8-0A5F-4A85-BF4B-D99A2050B84E}">
      <dsp:nvSpPr>
        <dsp:cNvPr id="0" name=""/>
        <dsp:cNvSpPr/>
      </dsp:nvSpPr>
      <dsp:spPr>
        <a:xfrm>
          <a:off x="3625563" y="56"/>
          <a:ext cx="2340178" cy="140410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Artificial Intelligence</a:t>
          </a:r>
          <a:endParaRPr lang="en-MY" sz="2800" kern="1200" dirty="0"/>
        </a:p>
      </dsp:txBody>
      <dsp:txXfrm>
        <a:off x="3625563" y="56"/>
        <a:ext cx="2340178" cy="1404107"/>
      </dsp:txXfrm>
    </dsp:sp>
    <dsp:sp modelId="{3BC1C013-B9D9-4D6F-8C4E-A0AC2AAE9224}">
      <dsp:nvSpPr>
        <dsp:cNvPr id="0" name=""/>
        <dsp:cNvSpPr/>
      </dsp:nvSpPr>
      <dsp:spPr>
        <a:xfrm>
          <a:off x="1051367" y="1638181"/>
          <a:ext cx="2340178" cy="140410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Cloud Computing</a:t>
          </a:r>
          <a:endParaRPr lang="en-MY" sz="2800" kern="1200" dirty="0"/>
        </a:p>
      </dsp:txBody>
      <dsp:txXfrm>
        <a:off x="1051367" y="1638181"/>
        <a:ext cx="2340178" cy="1404107"/>
      </dsp:txXfrm>
    </dsp:sp>
    <dsp:sp modelId="{218BEBD1-A3A9-4B60-9910-56E0778B9DC4}">
      <dsp:nvSpPr>
        <dsp:cNvPr id="0" name=""/>
        <dsp:cNvSpPr/>
      </dsp:nvSpPr>
      <dsp:spPr>
        <a:xfrm>
          <a:off x="3625563" y="1638181"/>
          <a:ext cx="2340178" cy="1404107"/>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Big Data</a:t>
          </a:r>
          <a:endParaRPr lang="en-MY" sz="2800" kern="1200" dirty="0"/>
        </a:p>
      </dsp:txBody>
      <dsp:txXfrm>
        <a:off x="3625563" y="1638181"/>
        <a:ext cx="2340178" cy="1404107"/>
      </dsp:txXfrm>
    </dsp:sp>
    <dsp:sp modelId="{7E9F7C7D-AD2E-4034-BF6A-5F52C651A432}">
      <dsp:nvSpPr>
        <dsp:cNvPr id="0" name=""/>
        <dsp:cNvSpPr/>
      </dsp:nvSpPr>
      <dsp:spPr>
        <a:xfrm>
          <a:off x="1051367" y="3276306"/>
          <a:ext cx="2340178" cy="1404107"/>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Cybersecurity</a:t>
          </a:r>
          <a:endParaRPr lang="en-MY" sz="2800" kern="1200" dirty="0"/>
        </a:p>
      </dsp:txBody>
      <dsp:txXfrm>
        <a:off x="1051367" y="3276306"/>
        <a:ext cx="2340178" cy="1404107"/>
      </dsp:txXfrm>
    </dsp:sp>
    <dsp:sp modelId="{AF5957DC-6E49-4453-B8AA-BE586B1D10BC}">
      <dsp:nvSpPr>
        <dsp:cNvPr id="0" name=""/>
        <dsp:cNvSpPr/>
      </dsp:nvSpPr>
      <dsp:spPr>
        <a:xfrm>
          <a:off x="3625563" y="3276306"/>
          <a:ext cx="2340178" cy="140410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Robotic Process Automation</a:t>
          </a:r>
          <a:endParaRPr lang="en-MY" sz="2800" kern="1200" dirty="0"/>
        </a:p>
      </dsp:txBody>
      <dsp:txXfrm>
        <a:off x="3625563" y="3276306"/>
        <a:ext cx="2340178" cy="1404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E8564-4A8A-4C76-A398-6F7396A0B78F}">
      <dsp:nvSpPr>
        <dsp:cNvPr id="0" name=""/>
        <dsp:cNvSpPr/>
      </dsp:nvSpPr>
      <dsp:spPr>
        <a:xfrm>
          <a:off x="0" y="520083"/>
          <a:ext cx="8128000" cy="139229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It can learn and adapt from data, allowing it to improve its performance over time. </a:t>
          </a:r>
          <a:endParaRPr lang="en-MY" sz="3500" kern="1200" dirty="0"/>
        </a:p>
      </dsp:txBody>
      <dsp:txXfrm>
        <a:off x="67966" y="588049"/>
        <a:ext cx="7992068" cy="1256367"/>
      </dsp:txXfrm>
    </dsp:sp>
    <dsp:sp modelId="{1832D558-800F-417B-AE05-881FE563FF62}">
      <dsp:nvSpPr>
        <dsp:cNvPr id="0" name=""/>
        <dsp:cNvSpPr/>
      </dsp:nvSpPr>
      <dsp:spPr>
        <a:xfrm>
          <a:off x="0" y="2013183"/>
          <a:ext cx="8128000" cy="1392299"/>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Artificial intelligence aims to replicate and augment human cognitive abilities</a:t>
          </a:r>
          <a:endParaRPr lang="en-MY" sz="3500" kern="1200" dirty="0"/>
        </a:p>
      </dsp:txBody>
      <dsp:txXfrm>
        <a:off x="67966" y="2081149"/>
        <a:ext cx="7992068" cy="1256367"/>
      </dsp:txXfrm>
    </dsp:sp>
    <dsp:sp modelId="{8969FD36-D230-426A-B06D-CF0FEC4AC624}">
      <dsp:nvSpPr>
        <dsp:cNvPr id="0" name=""/>
        <dsp:cNvSpPr/>
      </dsp:nvSpPr>
      <dsp:spPr>
        <a:xfrm>
          <a:off x="0" y="3506283"/>
          <a:ext cx="8128000" cy="1392299"/>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They can make decisions</a:t>
          </a:r>
          <a:endParaRPr lang="en-MY" sz="3500" kern="1200" dirty="0"/>
        </a:p>
      </dsp:txBody>
      <dsp:txXfrm>
        <a:off x="67966" y="3574249"/>
        <a:ext cx="7992068" cy="12563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2B1E68-0952-870E-67F5-9F7213D0EC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a:extLst>
              <a:ext uri="{FF2B5EF4-FFF2-40B4-BE49-F238E27FC236}">
                <a16:creationId xmlns:a16="http://schemas.microsoft.com/office/drawing/2014/main" id="{25F5325C-7207-56C0-73D0-D688A16FD0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077253-EF72-47B0-9035-02902E77E0F6}" type="datetimeFigureOut">
              <a:rPr lang="en-MY" smtClean="0"/>
              <a:t>3/8/2024</a:t>
            </a:fld>
            <a:endParaRPr lang="en-MY"/>
          </a:p>
        </p:txBody>
      </p:sp>
      <p:sp>
        <p:nvSpPr>
          <p:cNvPr id="4" name="Footer Placeholder 3">
            <a:extLst>
              <a:ext uri="{FF2B5EF4-FFF2-40B4-BE49-F238E27FC236}">
                <a16:creationId xmlns:a16="http://schemas.microsoft.com/office/drawing/2014/main" id="{30E4FA9B-CE35-33D8-90FF-2E57F82F93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a:extLst>
              <a:ext uri="{FF2B5EF4-FFF2-40B4-BE49-F238E27FC236}">
                <a16:creationId xmlns:a16="http://schemas.microsoft.com/office/drawing/2014/main" id="{DD2B0F74-1EB7-2445-9069-4F86D42A0F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7DBFFE-C0F9-4825-8736-20DEF2C3F8C2}" type="slidenum">
              <a:rPr lang="en-MY" smtClean="0"/>
              <a:t>‹#›</a:t>
            </a:fld>
            <a:endParaRPr lang="en-MY"/>
          </a:p>
        </p:txBody>
      </p:sp>
    </p:spTree>
    <p:extLst>
      <p:ext uri="{BB962C8B-B14F-4D97-AF65-F5344CB8AC3E}">
        <p14:creationId xmlns:p14="http://schemas.microsoft.com/office/powerpoint/2010/main" val="659437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ADA19F-4A07-42C0-8D69-DFCB4D4B2A17}" type="datetimeFigureOut">
              <a:rPr lang="en-MY" smtClean="0"/>
              <a:t>3/8/2024</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A4D5F-F56D-4DB1-9C11-A543B637A433}" type="slidenum">
              <a:rPr lang="en-MY" smtClean="0"/>
              <a:t>‹#›</a:t>
            </a:fld>
            <a:endParaRPr lang="en-MY"/>
          </a:p>
        </p:txBody>
      </p:sp>
    </p:spTree>
    <p:extLst>
      <p:ext uri="{BB962C8B-B14F-4D97-AF65-F5344CB8AC3E}">
        <p14:creationId xmlns:p14="http://schemas.microsoft.com/office/powerpoint/2010/main" val="327342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A deep learning model is designed to continually analyze data with a logic structure similar to how a human would draw conclusions. To achieve this, deep learning applications use a layered structure of algorithms called an artificial neural network. The design of an artificial neural network is inspired by the biological neural network of the human brain, leading to a process of learning that’s far more capable than that of standard machine learning models. A major difference between the traditional machine learning algorithms and the one in deep learning is the feature extraction approach.  Features are specific structures in an image, such as points, edges, or objects. While an expert would have to select the relevant features in a more traditional machine learning algorithm, the Deep Learning model is capable of extracting features automatically. </a:t>
            </a:r>
            <a:endParaRPr lang="en-MY"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30CE3-9C24-4E23-BB35-0FDC41AADAE0}" type="slidenum">
              <a:rPr kumimoji="0" lang="en-M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414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Deep Learning shows huge potential in the areas where access to a vast amount of data is available. It has been used to do a lot of amazing things such as: beating the world’s best Go Chess player, driving cars, and painting portraits.</a:t>
            </a:r>
            <a:endParaRPr lang="en-MY"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30CE3-9C24-4E23-BB35-0FDC41AADAE0}" type="slidenum">
              <a:rPr kumimoji="0" lang="en-M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7039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329163C1-7DA5-89B5-34ED-520DB91D9797}"/>
              </a:ext>
            </a:extLst>
          </p:cNvPr>
          <p:cNvGrpSpPr/>
          <p:nvPr/>
        </p:nvGrpSpPr>
        <p:grpSpPr>
          <a:xfrm>
            <a:off x="0" y="250044"/>
            <a:ext cx="10740269" cy="830997"/>
            <a:chOff x="0" y="0"/>
            <a:chExt cx="11352116" cy="1661994"/>
          </a:xfrm>
        </p:grpSpPr>
        <p:sp>
          <p:nvSpPr>
            <p:cNvPr id="8" name="Freeform 5">
              <a:extLst>
                <a:ext uri="{FF2B5EF4-FFF2-40B4-BE49-F238E27FC236}">
                  <a16:creationId xmlns:a16="http://schemas.microsoft.com/office/drawing/2014/main" id="{F19C487B-AD99-A68C-D6BA-EB5130F01C26}"/>
                </a:ext>
              </a:extLst>
            </p:cNvPr>
            <p:cNvSpPr/>
            <p:nvPr/>
          </p:nvSpPr>
          <p:spPr>
            <a:xfrm>
              <a:off x="0" y="0"/>
              <a:ext cx="11352149" cy="1662049"/>
            </a:xfrm>
            <a:custGeom>
              <a:avLst/>
              <a:gdLst/>
              <a:ahLst/>
              <a:cxnLst/>
              <a:rect l="l" t="t" r="r" b="b"/>
              <a:pathLst>
                <a:path w="11352149" h="1662049">
                  <a:moveTo>
                    <a:pt x="0" y="0"/>
                  </a:moveTo>
                  <a:lnTo>
                    <a:pt x="11352149" y="0"/>
                  </a:lnTo>
                  <a:lnTo>
                    <a:pt x="11352149" y="1662049"/>
                  </a:lnTo>
                  <a:lnTo>
                    <a:pt x="0" y="1662049"/>
                  </a:lnTo>
                  <a:close/>
                </a:path>
              </a:pathLst>
            </a:custGeom>
            <a:gradFill rotWithShape="1">
              <a:gsLst>
                <a:gs pos="0">
                  <a:srgbClr val="08084D">
                    <a:alpha val="100000"/>
                  </a:srgbClr>
                </a:gs>
                <a:gs pos="100000">
                  <a:srgbClr val="D60000">
                    <a:alpha val="100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3200" b="0" i="0" u="none" strike="noStrike" kern="1200" cap="none" spc="0" normalizeH="0" baseline="0" noProof="0" dirty="0">
                <a:ln>
                  <a:noFill/>
                </a:ln>
                <a:solidFill>
                  <a:schemeClr val="accent1">
                    <a:lumMod val="20000"/>
                    <a:lumOff val="80000"/>
                  </a:schemeClr>
                </a:solidFill>
                <a:effectLst/>
                <a:uLnTx/>
                <a:uFillTx/>
                <a:latin typeface="Calibri"/>
                <a:ea typeface="+mn-ea"/>
                <a:cs typeface="+mn-cs"/>
              </a:endParaRPr>
            </a:p>
          </p:txBody>
        </p:sp>
      </p:grpSp>
      <p:sp>
        <p:nvSpPr>
          <p:cNvPr id="9" name="TextBox 10">
            <a:extLst>
              <a:ext uri="{FF2B5EF4-FFF2-40B4-BE49-F238E27FC236}">
                <a16:creationId xmlns:a16="http://schemas.microsoft.com/office/drawing/2014/main" id="{569EB9FD-B34A-029D-95F9-0D1504102A2F}"/>
              </a:ext>
            </a:extLst>
          </p:cNvPr>
          <p:cNvSpPr txBox="1"/>
          <p:nvPr/>
        </p:nvSpPr>
        <p:spPr>
          <a:xfrm>
            <a:off x="11701234" y="6260002"/>
            <a:ext cx="347358" cy="349070"/>
          </a:xfrm>
          <a:prstGeom prst="rect">
            <a:avLst/>
          </a:prstGeom>
        </p:spPr>
        <p:txBody>
          <a:bodyPr lIns="0" tIns="0" rIns="0" bIns="0" rtlCol="0" anchor="t">
            <a:spAutoFit/>
          </a:bodyPr>
          <a:lstStyle/>
          <a:p>
            <a:pPr marL="0" marR="0" lvl="0" indent="0" algn="ctr" defTabSz="609630" rtl="0" eaLnBrk="1" fontAlgn="auto" latinLnBrk="0" hangingPunct="1">
              <a:lnSpc>
                <a:spcPts val="2880"/>
              </a:lnSpc>
              <a:spcBef>
                <a:spcPts val="0"/>
              </a:spcBef>
              <a:spcAft>
                <a:spcPts val="0"/>
              </a:spcAft>
              <a:buClrTx/>
              <a:buSzTx/>
              <a:buFontTx/>
              <a:buNone/>
              <a:tabLst/>
              <a:defRPr/>
            </a:pPr>
            <a:r>
              <a:rPr kumimoji="0" lang="en-US" sz="2400" b="0" i="0" u="none" strike="noStrike" kern="1200" cap="none" spc="0" normalizeH="0" baseline="0" noProof="0">
                <a:ln>
                  <a:noFill/>
                </a:ln>
                <a:solidFill>
                  <a:srgbClr val="08084D"/>
                </a:solidFill>
                <a:effectLst/>
                <a:uLnTx/>
                <a:uFillTx/>
                <a:latin typeface="Futura Ultra-Bold"/>
                <a:ea typeface="Futura Ultra-Bold"/>
                <a:cs typeface="Futura Ultra-Bold"/>
                <a:sym typeface="Futura Ultra-Bold"/>
              </a:rPr>
              <a:t>1</a:t>
            </a:r>
          </a:p>
        </p:txBody>
      </p:sp>
      <p:grpSp>
        <p:nvGrpSpPr>
          <p:cNvPr id="10" name="Group 11">
            <a:extLst>
              <a:ext uri="{FF2B5EF4-FFF2-40B4-BE49-F238E27FC236}">
                <a16:creationId xmlns:a16="http://schemas.microsoft.com/office/drawing/2014/main" id="{F1D6D3FE-28EE-8038-367F-CD9A6A5BABA9}"/>
              </a:ext>
            </a:extLst>
          </p:cNvPr>
          <p:cNvGrpSpPr/>
          <p:nvPr/>
        </p:nvGrpSpPr>
        <p:grpSpPr>
          <a:xfrm>
            <a:off x="10738985" y="296179"/>
            <a:ext cx="846980" cy="846980"/>
            <a:chOff x="0" y="0"/>
            <a:chExt cx="1693959" cy="1693959"/>
          </a:xfrm>
        </p:grpSpPr>
        <p:grpSp>
          <p:nvGrpSpPr>
            <p:cNvPr id="11" name="Group 12">
              <a:extLst>
                <a:ext uri="{FF2B5EF4-FFF2-40B4-BE49-F238E27FC236}">
                  <a16:creationId xmlns:a16="http://schemas.microsoft.com/office/drawing/2014/main" id="{7F0295F3-AA3C-A62A-B2A3-E88BAFF29343}"/>
                </a:ext>
              </a:extLst>
            </p:cNvPr>
            <p:cNvGrpSpPr/>
            <p:nvPr/>
          </p:nvGrpSpPr>
          <p:grpSpPr>
            <a:xfrm>
              <a:off x="0" y="0"/>
              <a:ext cx="1693959" cy="1693959"/>
              <a:chOff x="0" y="0"/>
              <a:chExt cx="812800" cy="812800"/>
            </a:xfrm>
          </p:grpSpPr>
          <p:sp>
            <p:nvSpPr>
              <p:cNvPr id="16" name="Freeform 13">
                <a:extLst>
                  <a:ext uri="{FF2B5EF4-FFF2-40B4-BE49-F238E27FC236}">
                    <a16:creationId xmlns:a16="http://schemas.microsoft.com/office/drawing/2014/main" id="{D6359FBD-E6E0-DACA-3FA7-0EBEEE4DE0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a:stretch>
              </a:blipFill>
              <a:ln w="38100" cap="sq">
                <a:solidFill>
                  <a:srgbClr val="FF95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4">
              <a:extLst>
                <a:ext uri="{FF2B5EF4-FFF2-40B4-BE49-F238E27FC236}">
                  <a16:creationId xmlns:a16="http://schemas.microsoft.com/office/drawing/2014/main" id="{150C783A-7015-6CDB-FA66-3703A8DB81FE}"/>
                </a:ext>
              </a:extLst>
            </p:cNvPr>
            <p:cNvGrpSpPr/>
            <p:nvPr/>
          </p:nvGrpSpPr>
          <p:grpSpPr>
            <a:xfrm>
              <a:off x="614405" y="907820"/>
              <a:ext cx="457482" cy="136207"/>
              <a:chOff x="0" y="0"/>
              <a:chExt cx="491351" cy="146290"/>
            </a:xfrm>
          </p:grpSpPr>
          <p:sp>
            <p:nvSpPr>
              <p:cNvPr id="14" name="Freeform 15">
                <a:extLst>
                  <a:ext uri="{FF2B5EF4-FFF2-40B4-BE49-F238E27FC236}">
                    <a16:creationId xmlns:a16="http://schemas.microsoft.com/office/drawing/2014/main" id="{50BBA17F-B501-147B-6224-FC45F9CBD721}"/>
                  </a:ext>
                </a:extLst>
              </p:cNvPr>
              <p:cNvSpPr/>
              <p:nvPr/>
            </p:nvSpPr>
            <p:spPr>
              <a:xfrm>
                <a:off x="0" y="0"/>
                <a:ext cx="491351" cy="146290"/>
              </a:xfrm>
              <a:custGeom>
                <a:avLst/>
                <a:gdLst/>
                <a:ahLst/>
                <a:cxnLst/>
                <a:rect l="l" t="t" r="r" b="b"/>
                <a:pathLst>
                  <a:path w="491351" h="146290">
                    <a:moveTo>
                      <a:pt x="73145" y="0"/>
                    </a:moveTo>
                    <a:lnTo>
                      <a:pt x="418206" y="0"/>
                    </a:lnTo>
                    <a:cubicBezTo>
                      <a:pt x="458603" y="0"/>
                      <a:pt x="491351" y="32748"/>
                      <a:pt x="491351" y="73145"/>
                    </a:cubicBezTo>
                    <a:lnTo>
                      <a:pt x="491351" y="73145"/>
                    </a:lnTo>
                    <a:cubicBezTo>
                      <a:pt x="491351" y="92545"/>
                      <a:pt x="483645" y="111149"/>
                      <a:pt x="469927" y="124867"/>
                    </a:cubicBezTo>
                    <a:cubicBezTo>
                      <a:pt x="456210" y="138584"/>
                      <a:pt x="437605" y="146290"/>
                      <a:pt x="418206" y="146290"/>
                    </a:cubicBezTo>
                    <a:lnTo>
                      <a:pt x="73145" y="146290"/>
                    </a:lnTo>
                    <a:cubicBezTo>
                      <a:pt x="32748" y="146290"/>
                      <a:pt x="0" y="113542"/>
                      <a:pt x="0" y="73145"/>
                    </a:cubicBezTo>
                    <a:lnTo>
                      <a:pt x="0" y="73145"/>
                    </a:lnTo>
                    <a:cubicBezTo>
                      <a:pt x="0" y="32748"/>
                      <a:pt x="32748" y="0"/>
                      <a:pt x="73145" y="0"/>
                    </a:cubicBezTo>
                    <a:close/>
                  </a:path>
                </a:pathLst>
              </a:custGeom>
              <a:solidFill>
                <a:srgbClr val="F9E6D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6">
                <a:extLst>
                  <a:ext uri="{FF2B5EF4-FFF2-40B4-BE49-F238E27FC236}">
                    <a16:creationId xmlns:a16="http://schemas.microsoft.com/office/drawing/2014/main" id="{E3782057-4E8F-4125-213E-CD86D55FB018}"/>
                  </a:ext>
                </a:extLst>
              </p:cNvPr>
              <p:cNvSpPr txBox="1"/>
              <p:nvPr/>
            </p:nvSpPr>
            <p:spPr>
              <a:xfrm>
                <a:off x="0" y="19050"/>
                <a:ext cx="491351" cy="127240"/>
              </a:xfrm>
              <a:prstGeom prst="rect">
                <a:avLst/>
              </a:prstGeom>
            </p:spPr>
            <p:txBody>
              <a:bodyPr lIns="50800" tIns="50800" rIns="50800" bIns="50800" rtlCol="0" anchor="ctr"/>
              <a:lstStyle/>
              <a:p>
                <a:pPr marL="0" marR="0" lvl="0" indent="0" algn="ctr" defTabSz="609630" rtl="0" eaLnBrk="1" fontAlgn="auto" latinLnBrk="0" hangingPunct="1">
                  <a:lnSpc>
                    <a:spcPts val="124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7">
              <a:extLst>
                <a:ext uri="{FF2B5EF4-FFF2-40B4-BE49-F238E27FC236}">
                  <a16:creationId xmlns:a16="http://schemas.microsoft.com/office/drawing/2014/main" id="{E1723A1E-068C-F8CC-7DBE-5EB1EEE29810}"/>
                </a:ext>
              </a:extLst>
            </p:cNvPr>
            <p:cNvSpPr txBox="1"/>
            <p:nvPr/>
          </p:nvSpPr>
          <p:spPr>
            <a:xfrm>
              <a:off x="614406" y="915785"/>
              <a:ext cx="467718" cy="96950"/>
            </a:xfrm>
            <a:prstGeom prst="rect">
              <a:avLst/>
            </a:prstGeom>
          </p:spPr>
          <p:txBody>
            <a:bodyPr lIns="0" tIns="0" rIns="0" bIns="0" rtlCol="0" anchor="t">
              <a:spAutoFit/>
            </a:bodyPr>
            <a:lstStyle/>
            <a:p>
              <a:pPr marL="0" marR="0" lvl="0" indent="0" algn="ctr" defTabSz="609630" rtl="0" eaLnBrk="1" fontAlgn="auto" latinLnBrk="0" hangingPunct="1">
                <a:lnSpc>
                  <a:spcPts val="167"/>
                </a:lnSpc>
                <a:spcBef>
                  <a:spcPts val="0"/>
                </a:spcBef>
                <a:spcAft>
                  <a:spcPts val="0"/>
                </a:spcAft>
                <a:buClrTx/>
                <a:buSzTx/>
                <a:buFontTx/>
                <a:buNone/>
                <a:tabLst/>
                <a:defRPr/>
              </a:pPr>
              <a:r>
                <a:rPr kumimoji="0" lang="en-US" sz="122" b="0" i="0" u="none" strike="noStrike" kern="1200" cap="none" spc="0" normalizeH="0" baseline="0" noProof="0" dirty="0">
                  <a:ln>
                    <a:noFill/>
                  </a:ln>
                  <a:solidFill>
                    <a:srgbClr val="000000"/>
                  </a:solidFill>
                  <a:effectLst/>
                  <a:uLnTx/>
                  <a:uFillTx/>
                  <a:latin typeface="League Spartan"/>
                  <a:ea typeface="League Spartan"/>
                  <a:cs typeface="League Spartan"/>
                  <a:sym typeface="League Spartan"/>
                </a:rPr>
                <a:t>Navigating Public Accounting for Sustainable Future</a:t>
              </a:r>
            </a:p>
          </p:txBody>
        </p:sp>
      </p:grpSp>
      <p:sp>
        <p:nvSpPr>
          <p:cNvPr id="17" name="Flowchart: Connector 16">
            <a:extLst>
              <a:ext uri="{FF2B5EF4-FFF2-40B4-BE49-F238E27FC236}">
                <a16:creationId xmlns:a16="http://schemas.microsoft.com/office/drawing/2014/main" id="{D676C885-8690-103B-8E1F-6962AA0B8F24}"/>
              </a:ext>
            </a:extLst>
          </p:cNvPr>
          <p:cNvSpPr/>
          <p:nvPr/>
        </p:nvSpPr>
        <p:spPr>
          <a:xfrm>
            <a:off x="10368658" y="532204"/>
            <a:ext cx="355600" cy="374931"/>
          </a:xfrm>
          <a:prstGeom prst="flowChartConnector">
            <a:avLst/>
          </a:prstGeom>
          <a:gradFill flip="none" rotWithShape="1">
            <a:gsLst>
              <a:gs pos="45000">
                <a:schemeClr val="accent6">
                  <a:lumMod val="60000"/>
                  <a:lumOff val="40000"/>
                </a:schemeClr>
              </a:gs>
              <a:gs pos="69000">
                <a:schemeClr val="accent6">
                  <a:lumMod val="20000"/>
                  <a:lumOff val="8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0886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67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22C4-55C5-BF7D-6E02-760A747549FC}"/>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endParaRPr lang="en-MY"/>
          </a:p>
        </p:txBody>
      </p:sp>
    </p:spTree>
    <p:extLst>
      <p:ext uri="{BB962C8B-B14F-4D97-AF65-F5344CB8AC3E}">
        <p14:creationId xmlns:p14="http://schemas.microsoft.com/office/powerpoint/2010/main" val="8261871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E7B3C-F093-73DA-B696-9025764A03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D414E414-E7CD-C38A-8BE5-1712E9161C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0AFB07B7-A7B7-3288-773B-C33D066A6733}"/>
              </a:ext>
            </a:extLst>
          </p:cNvPr>
          <p:cNvSpPr>
            <a:spLocks noGrp="1"/>
          </p:cNvSpPr>
          <p:nvPr>
            <p:ph type="dt" sz="half" idx="10"/>
          </p:nvPr>
        </p:nvSpPr>
        <p:spPr/>
        <p:txBody>
          <a:bodyPr/>
          <a:lstStyle/>
          <a:p>
            <a:fld id="{BFBFAD5F-9C59-40E1-A585-77127FDF1551}" type="datetimeFigureOut">
              <a:rPr lang="en-MY" smtClean="0"/>
              <a:t>3/8/2024</a:t>
            </a:fld>
            <a:endParaRPr lang="en-MY"/>
          </a:p>
        </p:txBody>
      </p:sp>
      <p:sp>
        <p:nvSpPr>
          <p:cNvPr id="5" name="Footer Placeholder 4">
            <a:extLst>
              <a:ext uri="{FF2B5EF4-FFF2-40B4-BE49-F238E27FC236}">
                <a16:creationId xmlns:a16="http://schemas.microsoft.com/office/drawing/2014/main" id="{81750EA8-0F8D-807C-6AB6-545DE87EBC38}"/>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02C08D3A-804C-DA6C-758A-F8B15AF46620}"/>
              </a:ext>
            </a:extLst>
          </p:cNvPr>
          <p:cNvSpPr>
            <a:spLocks noGrp="1"/>
          </p:cNvSpPr>
          <p:nvPr>
            <p:ph type="sldNum" sz="quarter" idx="12"/>
          </p:nvPr>
        </p:nvSpPr>
        <p:spPr/>
        <p:txBody>
          <a:bodyPr/>
          <a:lstStyle/>
          <a:p>
            <a:fld id="{71C1D242-C9D9-4F1B-9291-2B7CB9F5414B}" type="slidenum">
              <a:rPr lang="en-MY" smtClean="0"/>
              <a:t>‹#›</a:t>
            </a:fld>
            <a:endParaRPr lang="en-MY"/>
          </a:p>
        </p:txBody>
      </p:sp>
    </p:spTree>
    <p:extLst>
      <p:ext uri="{BB962C8B-B14F-4D97-AF65-F5344CB8AC3E}">
        <p14:creationId xmlns:p14="http://schemas.microsoft.com/office/powerpoint/2010/main" val="1035386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6BC-268E-5046-B4B6-30230C4A4E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B9404261-133F-7E58-7BCD-E412C3AC44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DA083-2167-2142-4E43-43C0D4CC359B}"/>
              </a:ext>
            </a:extLst>
          </p:cNvPr>
          <p:cNvSpPr>
            <a:spLocks noGrp="1"/>
          </p:cNvSpPr>
          <p:nvPr>
            <p:ph type="dt" sz="half" idx="10"/>
          </p:nvPr>
        </p:nvSpPr>
        <p:spPr/>
        <p:txBody>
          <a:bodyPr/>
          <a:lstStyle/>
          <a:p>
            <a:fld id="{BFBFAD5F-9C59-40E1-A585-77127FDF1551}" type="datetimeFigureOut">
              <a:rPr lang="en-MY" smtClean="0"/>
              <a:t>3/8/2024</a:t>
            </a:fld>
            <a:endParaRPr lang="en-MY"/>
          </a:p>
        </p:txBody>
      </p:sp>
      <p:sp>
        <p:nvSpPr>
          <p:cNvPr id="5" name="Footer Placeholder 4">
            <a:extLst>
              <a:ext uri="{FF2B5EF4-FFF2-40B4-BE49-F238E27FC236}">
                <a16:creationId xmlns:a16="http://schemas.microsoft.com/office/drawing/2014/main" id="{EA7EE1F8-B330-B2DF-87C0-46F2763439A8}"/>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A16A30BA-7359-F794-3D6E-ED6ABC3D273C}"/>
              </a:ext>
            </a:extLst>
          </p:cNvPr>
          <p:cNvSpPr>
            <a:spLocks noGrp="1"/>
          </p:cNvSpPr>
          <p:nvPr>
            <p:ph type="sldNum" sz="quarter" idx="12"/>
          </p:nvPr>
        </p:nvSpPr>
        <p:spPr/>
        <p:txBody>
          <a:bodyPr/>
          <a:lstStyle/>
          <a:p>
            <a:fld id="{71C1D242-C9D9-4F1B-9291-2B7CB9F5414B}" type="slidenum">
              <a:rPr lang="en-MY" smtClean="0"/>
              <a:t>‹#›</a:t>
            </a:fld>
            <a:endParaRPr lang="en-MY"/>
          </a:p>
        </p:txBody>
      </p:sp>
    </p:spTree>
    <p:extLst>
      <p:ext uri="{BB962C8B-B14F-4D97-AF65-F5344CB8AC3E}">
        <p14:creationId xmlns:p14="http://schemas.microsoft.com/office/powerpoint/2010/main" val="2169144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2B3F-647B-6AD8-0552-62D7FCB12FEE}"/>
              </a:ext>
            </a:extLst>
          </p:cNvPr>
          <p:cNvSpPr>
            <a:spLocks noGrp="1"/>
          </p:cNvSpPr>
          <p:nvPr>
            <p:ph type="title"/>
          </p:nvPr>
        </p:nvSpPr>
        <p:spPr>
          <a:xfrm>
            <a:off x="838200" y="410368"/>
            <a:ext cx="10515600" cy="1325563"/>
          </a:xfrm>
          <a:prstGeom prst="rect">
            <a:avLst/>
          </a:prstGeom>
        </p:spPr>
        <p:txBody>
          <a:bodyPr/>
          <a:lstStyle/>
          <a:p>
            <a:r>
              <a:rPr lang="en-US"/>
              <a:t>Click to edit Master title style</a:t>
            </a:r>
            <a:endParaRPr lang="en-MY"/>
          </a:p>
        </p:txBody>
      </p:sp>
    </p:spTree>
    <p:extLst>
      <p:ext uri="{BB962C8B-B14F-4D97-AF65-F5344CB8AC3E}">
        <p14:creationId xmlns:p14="http://schemas.microsoft.com/office/powerpoint/2010/main" val="25301254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329163C1-7DA5-89B5-34ED-520DB91D9797}"/>
              </a:ext>
            </a:extLst>
          </p:cNvPr>
          <p:cNvGrpSpPr/>
          <p:nvPr userDrawn="1"/>
        </p:nvGrpSpPr>
        <p:grpSpPr>
          <a:xfrm>
            <a:off x="0" y="250044"/>
            <a:ext cx="10740269" cy="830997"/>
            <a:chOff x="0" y="0"/>
            <a:chExt cx="11352116" cy="1661994"/>
          </a:xfrm>
        </p:grpSpPr>
        <p:sp>
          <p:nvSpPr>
            <p:cNvPr id="8" name="Freeform 5">
              <a:extLst>
                <a:ext uri="{FF2B5EF4-FFF2-40B4-BE49-F238E27FC236}">
                  <a16:creationId xmlns:a16="http://schemas.microsoft.com/office/drawing/2014/main" id="{F19C487B-AD99-A68C-D6BA-EB5130F01C26}"/>
                </a:ext>
              </a:extLst>
            </p:cNvPr>
            <p:cNvSpPr/>
            <p:nvPr/>
          </p:nvSpPr>
          <p:spPr>
            <a:xfrm>
              <a:off x="0" y="0"/>
              <a:ext cx="11352149" cy="1662049"/>
            </a:xfrm>
            <a:custGeom>
              <a:avLst/>
              <a:gdLst/>
              <a:ahLst/>
              <a:cxnLst/>
              <a:rect l="l" t="t" r="r" b="b"/>
              <a:pathLst>
                <a:path w="11352149" h="1662049">
                  <a:moveTo>
                    <a:pt x="0" y="0"/>
                  </a:moveTo>
                  <a:lnTo>
                    <a:pt x="11352149" y="0"/>
                  </a:lnTo>
                  <a:lnTo>
                    <a:pt x="11352149" y="1662049"/>
                  </a:lnTo>
                  <a:lnTo>
                    <a:pt x="0" y="1662049"/>
                  </a:lnTo>
                  <a:close/>
                </a:path>
              </a:pathLst>
            </a:custGeom>
            <a:gradFill rotWithShape="1">
              <a:gsLst>
                <a:gs pos="0">
                  <a:srgbClr val="08084D">
                    <a:alpha val="100000"/>
                  </a:srgbClr>
                </a:gs>
                <a:gs pos="100000">
                  <a:srgbClr val="D60000">
                    <a:alpha val="100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3200" b="0" i="0" u="none" strike="noStrike" kern="1200" cap="none" spc="0" normalizeH="0" baseline="0" noProof="0" dirty="0">
                <a:ln>
                  <a:noFill/>
                </a:ln>
                <a:solidFill>
                  <a:srgbClr val="4F81BD">
                    <a:lumMod val="20000"/>
                    <a:lumOff val="80000"/>
                  </a:srgbClr>
                </a:solidFill>
                <a:effectLst/>
                <a:uLnTx/>
                <a:uFillTx/>
                <a:latin typeface="Calibri"/>
                <a:ea typeface="+mn-ea"/>
                <a:cs typeface="+mn-cs"/>
              </a:endParaRPr>
            </a:p>
          </p:txBody>
        </p:sp>
      </p:grpSp>
      <p:sp>
        <p:nvSpPr>
          <p:cNvPr id="9" name="TextBox 10">
            <a:extLst>
              <a:ext uri="{FF2B5EF4-FFF2-40B4-BE49-F238E27FC236}">
                <a16:creationId xmlns:a16="http://schemas.microsoft.com/office/drawing/2014/main" id="{569EB9FD-B34A-029D-95F9-0D1504102A2F}"/>
              </a:ext>
            </a:extLst>
          </p:cNvPr>
          <p:cNvSpPr txBox="1"/>
          <p:nvPr userDrawn="1"/>
        </p:nvSpPr>
        <p:spPr>
          <a:xfrm>
            <a:off x="11701234" y="6260002"/>
            <a:ext cx="347358" cy="349070"/>
          </a:xfrm>
          <a:prstGeom prst="rect">
            <a:avLst/>
          </a:prstGeom>
        </p:spPr>
        <p:txBody>
          <a:bodyPr lIns="0" tIns="0" rIns="0" bIns="0" rtlCol="0" anchor="t">
            <a:spAutoFit/>
          </a:bodyPr>
          <a:lstStyle/>
          <a:p>
            <a:pPr marL="0" marR="0" lvl="0" indent="0" algn="ctr" defTabSz="609630" rtl="0" eaLnBrk="1" fontAlgn="auto" latinLnBrk="0" hangingPunct="1">
              <a:lnSpc>
                <a:spcPts val="2880"/>
              </a:lnSpc>
              <a:spcBef>
                <a:spcPts val="0"/>
              </a:spcBef>
              <a:spcAft>
                <a:spcPts val="0"/>
              </a:spcAft>
              <a:buClrTx/>
              <a:buSzTx/>
              <a:buFontTx/>
              <a:buNone/>
              <a:tabLst/>
              <a:defRPr/>
            </a:pPr>
            <a:r>
              <a:rPr kumimoji="0" lang="en-US" sz="2400" b="0" i="0" u="none" strike="noStrike" kern="1200" cap="none" spc="0" normalizeH="0" baseline="0" noProof="0">
                <a:ln>
                  <a:noFill/>
                </a:ln>
                <a:solidFill>
                  <a:srgbClr val="08084D"/>
                </a:solidFill>
                <a:effectLst/>
                <a:uLnTx/>
                <a:uFillTx/>
                <a:latin typeface="Futura Ultra-Bold"/>
                <a:ea typeface="Futura Ultra-Bold"/>
                <a:cs typeface="Futura Ultra-Bold"/>
                <a:sym typeface="Futura Ultra-Bold"/>
              </a:rPr>
              <a:t>1</a:t>
            </a:r>
          </a:p>
        </p:txBody>
      </p:sp>
      <p:grpSp>
        <p:nvGrpSpPr>
          <p:cNvPr id="10" name="Group 11">
            <a:extLst>
              <a:ext uri="{FF2B5EF4-FFF2-40B4-BE49-F238E27FC236}">
                <a16:creationId xmlns:a16="http://schemas.microsoft.com/office/drawing/2014/main" id="{F1D6D3FE-28EE-8038-367F-CD9A6A5BABA9}"/>
              </a:ext>
            </a:extLst>
          </p:cNvPr>
          <p:cNvGrpSpPr/>
          <p:nvPr userDrawn="1"/>
        </p:nvGrpSpPr>
        <p:grpSpPr>
          <a:xfrm>
            <a:off x="10738985" y="296179"/>
            <a:ext cx="846980" cy="846980"/>
            <a:chOff x="0" y="0"/>
            <a:chExt cx="1693959" cy="1693959"/>
          </a:xfrm>
        </p:grpSpPr>
        <p:grpSp>
          <p:nvGrpSpPr>
            <p:cNvPr id="11" name="Group 12">
              <a:extLst>
                <a:ext uri="{FF2B5EF4-FFF2-40B4-BE49-F238E27FC236}">
                  <a16:creationId xmlns:a16="http://schemas.microsoft.com/office/drawing/2014/main" id="{7F0295F3-AA3C-A62A-B2A3-E88BAFF29343}"/>
                </a:ext>
              </a:extLst>
            </p:cNvPr>
            <p:cNvGrpSpPr/>
            <p:nvPr/>
          </p:nvGrpSpPr>
          <p:grpSpPr>
            <a:xfrm>
              <a:off x="0" y="0"/>
              <a:ext cx="1693959" cy="1693959"/>
              <a:chOff x="0" y="0"/>
              <a:chExt cx="812800" cy="812800"/>
            </a:xfrm>
          </p:grpSpPr>
          <p:sp>
            <p:nvSpPr>
              <p:cNvPr id="16" name="Freeform 13">
                <a:extLst>
                  <a:ext uri="{FF2B5EF4-FFF2-40B4-BE49-F238E27FC236}">
                    <a16:creationId xmlns:a16="http://schemas.microsoft.com/office/drawing/2014/main" id="{D6359FBD-E6E0-DACA-3FA7-0EBEEE4DE0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a:stretch>
              </a:blipFill>
              <a:ln w="38100" cap="sq">
                <a:solidFill>
                  <a:srgbClr val="FF95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4">
              <a:extLst>
                <a:ext uri="{FF2B5EF4-FFF2-40B4-BE49-F238E27FC236}">
                  <a16:creationId xmlns:a16="http://schemas.microsoft.com/office/drawing/2014/main" id="{150C783A-7015-6CDB-FA66-3703A8DB81FE}"/>
                </a:ext>
              </a:extLst>
            </p:cNvPr>
            <p:cNvGrpSpPr/>
            <p:nvPr/>
          </p:nvGrpSpPr>
          <p:grpSpPr>
            <a:xfrm>
              <a:off x="614405" y="907820"/>
              <a:ext cx="457482" cy="136207"/>
              <a:chOff x="0" y="0"/>
              <a:chExt cx="491351" cy="146290"/>
            </a:xfrm>
          </p:grpSpPr>
          <p:sp>
            <p:nvSpPr>
              <p:cNvPr id="14" name="Freeform 15">
                <a:extLst>
                  <a:ext uri="{FF2B5EF4-FFF2-40B4-BE49-F238E27FC236}">
                    <a16:creationId xmlns:a16="http://schemas.microsoft.com/office/drawing/2014/main" id="{50BBA17F-B501-147B-6224-FC45F9CBD721}"/>
                  </a:ext>
                </a:extLst>
              </p:cNvPr>
              <p:cNvSpPr/>
              <p:nvPr/>
            </p:nvSpPr>
            <p:spPr>
              <a:xfrm>
                <a:off x="0" y="0"/>
                <a:ext cx="491351" cy="146290"/>
              </a:xfrm>
              <a:custGeom>
                <a:avLst/>
                <a:gdLst/>
                <a:ahLst/>
                <a:cxnLst/>
                <a:rect l="l" t="t" r="r" b="b"/>
                <a:pathLst>
                  <a:path w="491351" h="146290">
                    <a:moveTo>
                      <a:pt x="73145" y="0"/>
                    </a:moveTo>
                    <a:lnTo>
                      <a:pt x="418206" y="0"/>
                    </a:lnTo>
                    <a:cubicBezTo>
                      <a:pt x="458603" y="0"/>
                      <a:pt x="491351" y="32748"/>
                      <a:pt x="491351" y="73145"/>
                    </a:cubicBezTo>
                    <a:lnTo>
                      <a:pt x="491351" y="73145"/>
                    </a:lnTo>
                    <a:cubicBezTo>
                      <a:pt x="491351" y="92545"/>
                      <a:pt x="483645" y="111149"/>
                      <a:pt x="469927" y="124867"/>
                    </a:cubicBezTo>
                    <a:cubicBezTo>
                      <a:pt x="456210" y="138584"/>
                      <a:pt x="437605" y="146290"/>
                      <a:pt x="418206" y="146290"/>
                    </a:cubicBezTo>
                    <a:lnTo>
                      <a:pt x="73145" y="146290"/>
                    </a:lnTo>
                    <a:cubicBezTo>
                      <a:pt x="32748" y="146290"/>
                      <a:pt x="0" y="113542"/>
                      <a:pt x="0" y="73145"/>
                    </a:cubicBezTo>
                    <a:lnTo>
                      <a:pt x="0" y="73145"/>
                    </a:lnTo>
                    <a:cubicBezTo>
                      <a:pt x="0" y="32748"/>
                      <a:pt x="32748" y="0"/>
                      <a:pt x="73145" y="0"/>
                    </a:cubicBezTo>
                    <a:close/>
                  </a:path>
                </a:pathLst>
              </a:custGeom>
              <a:solidFill>
                <a:srgbClr val="F9E6D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6">
                <a:extLst>
                  <a:ext uri="{FF2B5EF4-FFF2-40B4-BE49-F238E27FC236}">
                    <a16:creationId xmlns:a16="http://schemas.microsoft.com/office/drawing/2014/main" id="{E3782057-4E8F-4125-213E-CD86D55FB018}"/>
                  </a:ext>
                </a:extLst>
              </p:cNvPr>
              <p:cNvSpPr txBox="1"/>
              <p:nvPr/>
            </p:nvSpPr>
            <p:spPr>
              <a:xfrm>
                <a:off x="0" y="19050"/>
                <a:ext cx="491351" cy="127240"/>
              </a:xfrm>
              <a:prstGeom prst="rect">
                <a:avLst/>
              </a:prstGeom>
            </p:spPr>
            <p:txBody>
              <a:bodyPr lIns="50800" tIns="50800" rIns="50800" bIns="50800" rtlCol="0" anchor="ctr"/>
              <a:lstStyle/>
              <a:p>
                <a:pPr marL="0" marR="0" lvl="0" indent="0" algn="ctr" defTabSz="609630" rtl="0" eaLnBrk="1" fontAlgn="auto" latinLnBrk="0" hangingPunct="1">
                  <a:lnSpc>
                    <a:spcPts val="124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7">
              <a:extLst>
                <a:ext uri="{FF2B5EF4-FFF2-40B4-BE49-F238E27FC236}">
                  <a16:creationId xmlns:a16="http://schemas.microsoft.com/office/drawing/2014/main" id="{E1723A1E-068C-F8CC-7DBE-5EB1EEE29810}"/>
                </a:ext>
              </a:extLst>
            </p:cNvPr>
            <p:cNvSpPr txBox="1"/>
            <p:nvPr/>
          </p:nvSpPr>
          <p:spPr>
            <a:xfrm>
              <a:off x="614406" y="915785"/>
              <a:ext cx="467718" cy="96950"/>
            </a:xfrm>
            <a:prstGeom prst="rect">
              <a:avLst/>
            </a:prstGeom>
          </p:spPr>
          <p:txBody>
            <a:bodyPr lIns="0" tIns="0" rIns="0" bIns="0" rtlCol="0" anchor="t">
              <a:spAutoFit/>
            </a:bodyPr>
            <a:lstStyle/>
            <a:p>
              <a:pPr marL="0" marR="0" lvl="0" indent="0" algn="ctr" defTabSz="609630" rtl="0" eaLnBrk="1" fontAlgn="auto" latinLnBrk="0" hangingPunct="1">
                <a:lnSpc>
                  <a:spcPts val="167"/>
                </a:lnSpc>
                <a:spcBef>
                  <a:spcPts val="0"/>
                </a:spcBef>
                <a:spcAft>
                  <a:spcPts val="0"/>
                </a:spcAft>
                <a:buClrTx/>
                <a:buSzTx/>
                <a:buFontTx/>
                <a:buNone/>
                <a:tabLst/>
                <a:defRPr/>
              </a:pPr>
              <a:r>
                <a:rPr kumimoji="0" lang="en-US" sz="122" b="0" i="0" u="none" strike="noStrike" kern="1200" cap="none" spc="0" normalizeH="0" baseline="0" noProof="0" dirty="0">
                  <a:ln>
                    <a:noFill/>
                  </a:ln>
                  <a:solidFill>
                    <a:srgbClr val="000000"/>
                  </a:solidFill>
                  <a:effectLst/>
                  <a:uLnTx/>
                  <a:uFillTx/>
                  <a:latin typeface="League Spartan"/>
                  <a:ea typeface="League Spartan"/>
                  <a:cs typeface="League Spartan"/>
                  <a:sym typeface="League Spartan"/>
                </a:rPr>
                <a:t>Navigating Public Accounting for Sustainable Future</a:t>
              </a:r>
            </a:p>
          </p:txBody>
        </p:sp>
      </p:grpSp>
      <p:sp>
        <p:nvSpPr>
          <p:cNvPr id="17" name="Flowchart: Connector 16">
            <a:extLst>
              <a:ext uri="{FF2B5EF4-FFF2-40B4-BE49-F238E27FC236}">
                <a16:creationId xmlns:a16="http://schemas.microsoft.com/office/drawing/2014/main" id="{D676C885-8690-103B-8E1F-6962AA0B8F24}"/>
              </a:ext>
            </a:extLst>
          </p:cNvPr>
          <p:cNvSpPr/>
          <p:nvPr userDrawn="1"/>
        </p:nvSpPr>
        <p:spPr>
          <a:xfrm>
            <a:off x="10368658" y="532204"/>
            <a:ext cx="355600" cy="374931"/>
          </a:xfrm>
          <a:prstGeom prst="flowChartConnector">
            <a:avLst/>
          </a:prstGeom>
          <a:gradFill flip="none" rotWithShape="1">
            <a:gsLst>
              <a:gs pos="45000">
                <a:schemeClr val="accent6">
                  <a:lumMod val="60000"/>
                  <a:lumOff val="40000"/>
                </a:schemeClr>
              </a:gs>
              <a:gs pos="69000">
                <a:schemeClr val="accent6">
                  <a:lumMod val="20000"/>
                  <a:lumOff val="8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8957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003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22C4-55C5-BF7D-6E02-760A747549FC}"/>
              </a:ext>
            </a:extLst>
          </p:cNvPr>
          <p:cNvSpPr>
            <a:spLocks noGrp="1"/>
          </p:cNvSpPr>
          <p:nvPr>
            <p:ph type="title"/>
          </p:nvPr>
        </p:nvSpPr>
        <p:spPr>
          <a:xfrm>
            <a:off x="838200" y="365126"/>
            <a:ext cx="10515600" cy="1326091"/>
          </a:xfrm>
          <a:prstGeom prst="rect">
            <a:avLst/>
          </a:prstGeom>
        </p:spPr>
        <p:txBody>
          <a:bodyPr/>
          <a:lstStyle/>
          <a:p>
            <a:r>
              <a:rPr lang="en-US"/>
              <a:t>Click to edit Master title style</a:t>
            </a:r>
            <a:endParaRPr lang="en-MY"/>
          </a:p>
        </p:txBody>
      </p:sp>
    </p:spTree>
    <p:extLst>
      <p:ext uri="{BB962C8B-B14F-4D97-AF65-F5344CB8AC3E}">
        <p14:creationId xmlns:p14="http://schemas.microsoft.com/office/powerpoint/2010/main" val="3401895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83B95E5E-C5BC-1430-76D3-74F151CBF59F}"/>
              </a:ext>
            </a:extLst>
          </p:cNvPr>
          <p:cNvGrpSpPr/>
          <p:nvPr/>
        </p:nvGrpSpPr>
        <p:grpSpPr>
          <a:xfrm>
            <a:off x="0" y="250044"/>
            <a:ext cx="10740269" cy="830997"/>
            <a:chOff x="0" y="0"/>
            <a:chExt cx="11352116" cy="1661994"/>
          </a:xfrm>
        </p:grpSpPr>
        <p:sp>
          <p:nvSpPr>
            <p:cNvPr id="8" name="Freeform 5">
              <a:extLst>
                <a:ext uri="{FF2B5EF4-FFF2-40B4-BE49-F238E27FC236}">
                  <a16:creationId xmlns:a16="http://schemas.microsoft.com/office/drawing/2014/main" id="{33D5CCED-D83A-AA48-5FB6-D44FC4DF6915}"/>
                </a:ext>
              </a:extLst>
            </p:cNvPr>
            <p:cNvSpPr/>
            <p:nvPr/>
          </p:nvSpPr>
          <p:spPr>
            <a:xfrm>
              <a:off x="0" y="0"/>
              <a:ext cx="11352149" cy="1662049"/>
            </a:xfrm>
            <a:custGeom>
              <a:avLst/>
              <a:gdLst/>
              <a:ahLst/>
              <a:cxnLst/>
              <a:rect l="l" t="t" r="r" b="b"/>
              <a:pathLst>
                <a:path w="11352149" h="1662049">
                  <a:moveTo>
                    <a:pt x="0" y="0"/>
                  </a:moveTo>
                  <a:lnTo>
                    <a:pt x="11352149" y="0"/>
                  </a:lnTo>
                  <a:lnTo>
                    <a:pt x="11352149" y="1662049"/>
                  </a:lnTo>
                  <a:lnTo>
                    <a:pt x="0" y="1662049"/>
                  </a:lnTo>
                  <a:close/>
                </a:path>
              </a:pathLst>
            </a:custGeom>
            <a:gradFill rotWithShape="1">
              <a:gsLst>
                <a:gs pos="0">
                  <a:srgbClr val="08084D">
                    <a:alpha val="100000"/>
                  </a:srgbClr>
                </a:gs>
                <a:gs pos="100000">
                  <a:srgbClr val="D60000">
                    <a:alpha val="100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3200" b="0" i="0" u="none" strike="noStrike" kern="1200" cap="none" spc="0" normalizeH="0" baseline="0" noProof="0" dirty="0">
                <a:ln>
                  <a:noFill/>
                </a:ln>
                <a:solidFill>
                  <a:schemeClr val="accent1">
                    <a:lumMod val="20000"/>
                    <a:lumOff val="80000"/>
                  </a:schemeClr>
                </a:solidFill>
                <a:effectLst/>
                <a:uLnTx/>
                <a:uFillTx/>
                <a:latin typeface="Calibri"/>
                <a:ea typeface="+mn-ea"/>
                <a:cs typeface="+mn-cs"/>
              </a:endParaRPr>
            </a:p>
          </p:txBody>
        </p:sp>
      </p:grpSp>
      <p:sp>
        <p:nvSpPr>
          <p:cNvPr id="9" name="TextBox 10">
            <a:extLst>
              <a:ext uri="{FF2B5EF4-FFF2-40B4-BE49-F238E27FC236}">
                <a16:creationId xmlns:a16="http://schemas.microsoft.com/office/drawing/2014/main" id="{F00AFF77-FA32-D876-A5C9-372A9F566B29}"/>
              </a:ext>
            </a:extLst>
          </p:cNvPr>
          <p:cNvSpPr txBox="1"/>
          <p:nvPr/>
        </p:nvSpPr>
        <p:spPr>
          <a:xfrm>
            <a:off x="11701234" y="6260002"/>
            <a:ext cx="347358" cy="349070"/>
          </a:xfrm>
          <a:prstGeom prst="rect">
            <a:avLst/>
          </a:prstGeom>
        </p:spPr>
        <p:txBody>
          <a:bodyPr lIns="0" tIns="0" rIns="0" bIns="0" rtlCol="0" anchor="t">
            <a:spAutoFit/>
          </a:bodyPr>
          <a:lstStyle/>
          <a:p>
            <a:pPr marL="0" marR="0" lvl="0" indent="0" algn="ctr" defTabSz="609630" rtl="0" eaLnBrk="1" fontAlgn="auto" latinLnBrk="0" hangingPunct="1">
              <a:lnSpc>
                <a:spcPts val="2880"/>
              </a:lnSpc>
              <a:spcBef>
                <a:spcPts val="0"/>
              </a:spcBef>
              <a:spcAft>
                <a:spcPts val="0"/>
              </a:spcAft>
              <a:buClrTx/>
              <a:buSzTx/>
              <a:buFontTx/>
              <a:buNone/>
              <a:tabLst/>
              <a:defRPr/>
            </a:pPr>
            <a:r>
              <a:rPr kumimoji="0" lang="en-US" sz="2400" b="0" i="0" u="none" strike="noStrike" kern="1200" cap="none" spc="0" normalizeH="0" baseline="0" noProof="0">
                <a:ln>
                  <a:noFill/>
                </a:ln>
                <a:solidFill>
                  <a:srgbClr val="08084D"/>
                </a:solidFill>
                <a:effectLst/>
                <a:uLnTx/>
                <a:uFillTx/>
                <a:latin typeface="Futura Ultra-Bold"/>
                <a:ea typeface="Futura Ultra-Bold"/>
                <a:cs typeface="Futura Ultra-Bold"/>
                <a:sym typeface="Futura Ultra-Bold"/>
              </a:rPr>
              <a:t>1</a:t>
            </a:r>
          </a:p>
        </p:txBody>
      </p:sp>
      <p:grpSp>
        <p:nvGrpSpPr>
          <p:cNvPr id="10" name="Group 11">
            <a:extLst>
              <a:ext uri="{FF2B5EF4-FFF2-40B4-BE49-F238E27FC236}">
                <a16:creationId xmlns:a16="http://schemas.microsoft.com/office/drawing/2014/main" id="{DC25B742-A971-32A4-9B55-D6EF4FCED41B}"/>
              </a:ext>
            </a:extLst>
          </p:cNvPr>
          <p:cNvGrpSpPr/>
          <p:nvPr/>
        </p:nvGrpSpPr>
        <p:grpSpPr>
          <a:xfrm>
            <a:off x="10738985" y="296179"/>
            <a:ext cx="846980" cy="846980"/>
            <a:chOff x="0" y="0"/>
            <a:chExt cx="1693959" cy="1693959"/>
          </a:xfrm>
        </p:grpSpPr>
        <p:grpSp>
          <p:nvGrpSpPr>
            <p:cNvPr id="11" name="Group 12">
              <a:extLst>
                <a:ext uri="{FF2B5EF4-FFF2-40B4-BE49-F238E27FC236}">
                  <a16:creationId xmlns:a16="http://schemas.microsoft.com/office/drawing/2014/main" id="{DF0377A0-5DF7-3F8A-EE65-1D33E1BD1B87}"/>
                </a:ext>
              </a:extLst>
            </p:cNvPr>
            <p:cNvGrpSpPr/>
            <p:nvPr/>
          </p:nvGrpSpPr>
          <p:grpSpPr>
            <a:xfrm>
              <a:off x="0" y="0"/>
              <a:ext cx="1693959" cy="1693959"/>
              <a:chOff x="0" y="0"/>
              <a:chExt cx="812800" cy="812800"/>
            </a:xfrm>
          </p:grpSpPr>
          <p:sp>
            <p:nvSpPr>
              <p:cNvPr id="16" name="Freeform 13">
                <a:extLst>
                  <a:ext uri="{FF2B5EF4-FFF2-40B4-BE49-F238E27FC236}">
                    <a16:creationId xmlns:a16="http://schemas.microsoft.com/office/drawing/2014/main" id="{DEF06B04-67C0-E049-781A-58993C5C9A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a:ln w="38100" cap="sq">
                <a:solidFill>
                  <a:srgbClr val="FF95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4">
              <a:extLst>
                <a:ext uri="{FF2B5EF4-FFF2-40B4-BE49-F238E27FC236}">
                  <a16:creationId xmlns:a16="http://schemas.microsoft.com/office/drawing/2014/main" id="{9DC8AD71-6919-FD49-C302-2FA6579DC4D7}"/>
                </a:ext>
              </a:extLst>
            </p:cNvPr>
            <p:cNvGrpSpPr/>
            <p:nvPr/>
          </p:nvGrpSpPr>
          <p:grpSpPr>
            <a:xfrm>
              <a:off x="614405" y="907820"/>
              <a:ext cx="457482" cy="136207"/>
              <a:chOff x="0" y="0"/>
              <a:chExt cx="491351" cy="146290"/>
            </a:xfrm>
          </p:grpSpPr>
          <p:sp>
            <p:nvSpPr>
              <p:cNvPr id="14" name="Freeform 15">
                <a:extLst>
                  <a:ext uri="{FF2B5EF4-FFF2-40B4-BE49-F238E27FC236}">
                    <a16:creationId xmlns:a16="http://schemas.microsoft.com/office/drawing/2014/main" id="{C5A7C3A7-D4F5-45F4-D4E7-7D83EA174B23}"/>
                  </a:ext>
                </a:extLst>
              </p:cNvPr>
              <p:cNvSpPr/>
              <p:nvPr/>
            </p:nvSpPr>
            <p:spPr>
              <a:xfrm>
                <a:off x="0" y="0"/>
                <a:ext cx="491351" cy="146290"/>
              </a:xfrm>
              <a:custGeom>
                <a:avLst/>
                <a:gdLst/>
                <a:ahLst/>
                <a:cxnLst/>
                <a:rect l="l" t="t" r="r" b="b"/>
                <a:pathLst>
                  <a:path w="491351" h="146290">
                    <a:moveTo>
                      <a:pt x="73145" y="0"/>
                    </a:moveTo>
                    <a:lnTo>
                      <a:pt x="418206" y="0"/>
                    </a:lnTo>
                    <a:cubicBezTo>
                      <a:pt x="458603" y="0"/>
                      <a:pt x="491351" y="32748"/>
                      <a:pt x="491351" y="73145"/>
                    </a:cubicBezTo>
                    <a:lnTo>
                      <a:pt x="491351" y="73145"/>
                    </a:lnTo>
                    <a:cubicBezTo>
                      <a:pt x="491351" y="92545"/>
                      <a:pt x="483645" y="111149"/>
                      <a:pt x="469927" y="124867"/>
                    </a:cubicBezTo>
                    <a:cubicBezTo>
                      <a:pt x="456210" y="138584"/>
                      <a:pt x="437605" y="146290"/>
                      <a:pt x="418206" y="146290"/>
                    </a:cubicBezTo>
                    <a:lnTo>
                      <a:pt x="73145" y="146290"/>
                    </a:lnTo>
                    <a:cubicBezTo>
                      <a:pt x="32748" y="146290"/>
                      <a:pt x="0" y="113542"/>
                      <a:pt x="0" y="73145"/>
                    </a:cubicBezTo>
                    <a:lnTo>
                      <a:pt x="0" y="73145"/>
                    </a:lnTo>
                    <a:cubicBezTo>
                      <a:pt x="0" y="32748"/>
                      <a:pt x="32748" y="0"/>
                      <a:pt x="73145" y="0"/>
                    </a:cubicBezTo>
                    <a:close/>
                  </a:path>
                </a:pathLst>
              </a:custGeom>
              <a:solidFill>
                <a:srgbClr val="F9E6D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6">
                <a:extLst>
                  <a:ext uri="{FF2B5EF4-FFF2-40B4-BE49-F238E27FC236}">
                    <a16:creationId xmlns:a16="http://schemas.microsoft.com/office/drawing/2014/main" id="{7039B528-A9D8-B65C-5040-0F2FB274FBF2}"/>
                  </a:ext>
                </a:extLst>
              </p:cNvPr>
              <p:cNvSpPr txBox="1"/>
              <p:nvPr/>
            </p:nvSpPr>
            <p:spPr>
              <a:xfrm>
                <a:off x="0" y="19050"/>
                <a:ext cx="491351" cy="127240"/>
              </a:xfrm>
              <a:prstGeom prst="rect">
                <a:avLst/>
              </a:prstGeom>
            </p:spPr>
            <p:txBody>
              <a:bodyPr lIns="50800" tIns="50800" rIns="50800" bIns="50800" rtlCol="0" anchor="ctr"/>
              <a:lstStyle/>
              <a:p>
                <a:pPr marL="0" marR="0" lvl="0" indent="0" algn="ctr" defTabSz="609630" rtl="0" eaLnBrk="1" fontAlgn="auto" latinLnBrk="0" hangingPunct="1">
                  <a:lnSpc>
                    <a:spcPts val="124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7">
              <a:extLst>
                <a:ext uri="{FF2B5EF4-FFF2-40B4-BE49-F238E27FC236}">
                  <a16:creationId xmlns:a16="http://schemas.microsoft.com/office/drawing/2014/main" id="{72DAB88B-724D-4A2D-9C2A-E28732DD8666}"/>
                </a:ext>
              </a:extLst>
            </p:cNvPr>
            <p:cNvSpPr txBox="1"/>
            <p:nvPr/>
          </p:nvSpPr>
          <p:spPr>
            <a:xfrm>
              <a:off x="614406" y="915785"/>
              <a:ext cx="467718" cy="96950"/>
            </a:xfrm>
            <a:prstGeom prst="rect">
              <a:avLst/>
            </a:prstGeom>
          </p:spPr>
          <p:txBody>
            <a:bodyPr lIns="0" tIns="0" rIns="0" bIns="0" rtlCol="0" anchor="t">
              <a:spAutoFit/>
            </a:bodyPr>
            <a:lstStyle/>
            <a:p>
              <a:pPr marL="0" marR="0" lvl="0" indent="0" algn="ctr" defTabSz="609630" rtl="0" eaLnBrk="1" fontAlgn="auto" latinLnBrk="0" hangingPunct="1">
                <a:lnSpc>
                  <a:spcPts val="167"/>
                </a:lnSpc>
                <a:spcBef>
                  <a:spcPts val="0"/>
                </a:spcBef>
                <a:spcAft>
                  <a:spcPts val="0"/>
                </a:spcAft>
                <a:buClrTx/>
                <a:buSzTx/>
                <a:buFontTx/>
                <a:buNone/>
                <a:tabLst/>
                <a:defRPr/>
              </a:pPr>
              <a:r>
                <a:rPr kumimoji="0" lang="en-US" sz="122" b="0" i="0" u="none" strike="noStrike" kern="1200" cap="none" spc="0" normalizeH="0" baseline="0" noProof="0" dirty="0">
                  <a:ln>
                    <a:noFill/>
                  </a:ln>
                  <a:solidFill>
                    <a:srgbClr val="000000"/>
                  </a:solidFill>
                  <a:effectLst/>
                  <a:uLnTx/>
                  <a:uFillTx/>
                  <a:latin typeface="League Spartan"/>
                  <a:ea typeface="League Spartan"/>
                  <a:cs typeface="League Spartan"/>
                  <a:sym typeface="League Spartan"/>
                </a:rPr>
                <a:t>Navigating Public Accounting for Sustainable Future</a:t>
              </a:r>
            </a:p>
          </p:txBody>
        </p:sp>
      </p:grpSp>
      <p:sp>
        <p:nvSpPr>
          <p:cNvPr id="17" name="Flowchart: Connector 16">
            <a:extLst>
              <a:ext uri="{FF2B5EF4-FFF2-40B4-BE49-F238E27FC236}">
                <a16:creationId xmlns:a16="http://schemas.microsoft.com/office/drawing/2014/main" id="{2DB7302A-2353-3904-F9D8-11CE18A519D6}"/>
              </a:ext>
            </a:extLst>
          </p:cNvPr>
          <p:cNvSpPr/>
          <p:nvPr/>
        </p:nvSpPr>
        <p:spPr>
          <a:xfrm>
            <a:off x="10368658" y="532204"/>
            <a:ext cx="355600" cy="374931"/>
          </a:xfrm>
          <a:prstGeom prst="flowChartConnector">
            <a:avLst/>
          </a:prstGeom>
          <a:gradFill flip="none" rotWithShape="1">
            <a:gsLst>
              <a:gs pos="45000">
                <a:schemeClr val="accent6">
                  <a:lumMod val="60000"/>
                  <a:lumOff val="40000"/>
                </a:schemeClr>
              </a:gs>
              <a:gs pos="69000">
                <a:schemeClr val="accent6">
                  <a:lumMod val="20000"/>
                  <a:lumOff val="8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99741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6" r:id="rId4"/>
    <p:sldLayoutId id="2147483707" r:id="rId5"/>
    <p:sldLayoutId id="2147483688" r:id="rId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83B95E5E-C5BC-1430-76D3-74F151CBF59F}"/>
              </a:ext>
            </a:extLst>
          </p:cNvPr>
          <p:cNvGrpSpPr/>
          <p:nvPr userDrawn="1"/>
        </p:nvGrpSpPr>
        <p:grpSpPr>
          <a:xfrm>
            <a:off x="0" y="250044"/>
            <a:ext cx="10740269" cy="830997"/>
            <a:chOff x="0" y="0"/>
            <a:chExt cx="11352116" cy="1661994"/>
          </a:xfrm>
        </p:grpSpPr>
        <p:sp>
          <p:nvSpPr>
            <p:cNvPr id="8" name="Freeform 5">
              <a:extLst>
                <a:ext uri="{FF2B5EF4-FFF2-40B4-BE49-F238E27FC236}">
                  <a16:creationId xmlns:a16="http://schemas.microsoft.com/office/drawing/2014/main" id="{33D5CCED-D83A-AA48-5FB6-D44FC4DF6915}"/>
                </a:ext>
              </a:extLst>
            </p:cNvPr>
            <p:cNvSpPr/>
            <p:nvPr/>
          </p:nvSpPr>
          <p:spPr>
            <a:xfrm>
              <a:off x="0" y="0"/>
              <a:ext cx="11352149" cy="1662049"/>
            </a:xfrm>
            <a:custGeom>
              <a:avLst/>
              <a:gdLst/>
              <a:ahLst/>
              <a:cxnLst/>
              <a:rect l="l" t="t" r="r" b="b"/>
              <a:pathLst>
                <a:path w="11352149" h="1662049">
                  <a:moveTo>
                    <a:pt x="0" y="0"/>
                  </a:moveTo>
                  <a:lnTo>
                    <a:pt x="11352149" y="0"/>
                  </a:lnTo>
                  <a:lnTo>
                    <a:pt x="11352149" y="1662049"/>
                  </a:lnTo>
                  <a:lnTo>
                    <a:pt x="0" y="1662049"/>
                  </a:lnTo>
                  <a:close/>
                </a:path>
              </a:pathLst>
            </a:custGeom>
            <a:gradFill rotWithShape="1">
              <a:gsLst>
                <a:gs pos="0">
                  <a:srgbClr val="08084D">
                    <a:alpha val="100000"/>
                  </a:srgbClr>
                </a:gs>
                <a:gs pos="100000">
                  <a:srgbClr val="D60000">
                    <a:alpha val="100000"/>
                  </a:srgbClr>
                </a:gs>
              </a:gsLst>
              <a:lin ang="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3200" b="0" i="0" u="none" strike="noStrike" kern="1200" cap="none" spc="0" normalizeH="0" baseline="0" noProof="0" dirty="0">
                <a:ln>
                  <a:noFill/>
                </a:ln>
                <a:solidFill>
                  <a:schemeClr val="accent1">
                    <a:lumMod val="20000"/>
                    <a:lumOff val="80000"/>
                  </a:schemeClr>
                </a:solidFill>
                <a:effectLst/>
                <a:uLnTx/>
                <a:uFillTx/>
                <a:latin typeface="Calibri"/>
                <a:ea typeface="+mn-ea"/>
                <a:cs typeface="+mn-cs"/>
              </a:endParaRPr>
            </a:p>
          </p:txBody>
        </p:sp>
      </p:grpSp>
      <p:sp>
        <p:nvSpPr>
          <p:cNvPr id="9" name="TextBox 10">
            <a:extLst>
              <a:ext uri="{FF2B5EF4-FFF2-40B4-BE49-F238E27FC236}">
                <a16:creationId xmlns:a16="http://schemas.microsoft.com/office/drawing/2014/main" id="{F00AFF77-FA32-D876-A5C9-372A9F566B29}"/>
              </a:ext>
            </a:extLst>
          </p:cNvPr>
          <p:cNvSpPr txBox="1"/>
          <p:nvPr userDrawn="1"/>
        </p:nvSpPr>
        <p:spPr>
          <a:xfrm>
            <a:off x="11701234" y="6260002"/>
            <a:ext cx="347358" cy="349070"/>
          </a:xfrm>
          <a:prstGeom prst="rect">
            <a:avLst/>
          </a:prstGeom>
        </p:spPr>
        <p:txBody>
          <a:bodyPr lIns="0" tIns="0" rIns="0" bIns="0" rtlCol="0" anchor="t">
            <a:spAutoFit/>
          </a:bodyPr>
          <a:lstStyle/>
          <a:p>
            <a:pPr marL="0" marR="0" lvl="0" indent="0" algn="ctr" defTabSz="609630" rtl="0" eaLnBrk="1" fontAlgn="auto" latinLnBrk="0" hangingPunct="1">
              <a:lnSpc>
                <a:spcPts val="2880"/>
              </a:lnSpc>
              <a:spcBef>
                <a:spcPts val="0"/>
              </a:spcBef>
              <a:spcAft>
                <a:spcPts val="0"/>
              </a:spcAft>
              <a:buClrTx/>
              <a:buSzTx/>
              <a:buFontTx/>
              <a:buNone/>
              <a:tabLst/>
              <a:defRPr/>
            </a:pPr>
            <a:r>
              <a:rPr kumimoji="0" lang="en-US" sz="2400" b="0" i="0" u="none" strike="noStrike" kern="1200" cap="none" spc="0" normalizeH="0" baseline="0" noProof="0">
                <a:ln>
                  <a:noFill/>
                </a:ln>
                <a:solidFill>
                  <a:srgbClr val="08084D"/>
                </a:solidFill>
                <a:effectLst/>
                <a:uLnTx/>
                <a:uFillTx/>
                <a:latin typeface="Futura Ultra-Bold"/>
                <a:ea typeface="Futura Ultra-Bold"/>
                <a:cs typeface="Futura Ultra-Bold"/>
                <a:sym typeface="Futura Ultra-Bold"/>
              </a:rPr>
              <a:t>1</a:t>
            </a:r>
          </a:p>
        </p:txBody>
      </p:sp>
      <p:grpSp>
        <p:nvGrpSpPr>
          <p:cNvPr id="10" name="Group 11">
            <a:extLst>
              <a:ext uri="{FF2B5EF4-FFF2-40B4-BE49-F238E27FC236}">
                <a16:creationId xmlns:a16="http://schemas.microsoft.com/office/drawing/2014/main" id="{DC25B742-A971-32A4-9B55-D6EF4FCED41B}"/>
              </a:ext>
            </a:extLst>
          </p:cNvPr>
          <p:cNvGrpSpPr/>
          <p:nvPr userDrawn="1"/>
        </p:nvGrpSpPr>
        <p:grpSpPr>
          <a:xfrm>
            <a:off x="10738985" y="296179"/>
            <a:ext cx="846980" cy="846980"/>
            <a:chOff x="0" y="0"/>
            <a:chExt cx="1693959" cy="1693959"/>
          </a:xfrm>
        </p:grpSpPr>
        <p:grpSp>
          <p:nvGrpSpPr>
            <p:cNvPr id="11" name="Group 12">
              <a:extLst>
                <a:ext uri="{FF2B5EF4-FFF2-40B4-BE49-F238E27FC236}">
                  <a16:creationId xmlns:a16="http://schemas.microsoft.com/office/drawing/2014/main" id="{DF0377A0-5DF7-3F8A-EE65-1D33E1BD1B87}"/>
                </a:ext>
              </a:extLst>
            </p:cNvPr>
            <p:cNvGrpSpPr/>
            <p:nvPr/>
          </p:nvGrpSpPr>
          <p:grpSpPr>
            <a:xfrm>
              <a:off x="0" y="0"/>
              <a:ext cx="1693959" cy="1693959"/>
              <a:chOff x="0" y="0"/>
              <a:chExt cx="812800" cy="812800"/>
            </a:xfrm>
          </p:grpSpPr>
          <p:sp>
            <p:nvSpPr>
              <p:cNvPr id="16" name="Freeform 13">
                <a:extLst>
                  <a:ext uri="{FF2B5EF4-FFF2-40B4-BE49-F238E27FC236}">
                    <a16:creationId xmlns:a16="http://schemas.microsoft.com/office/drawing/2014/main" id="{DEF06B04-67C0-E049-781A-58993C5C9A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a:ln w="38100" cap="sq">
                <a:solidFill>
                  <a:srgbClr val="FF95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4">
              <a:extLst>
                <a:ext uri="{FF2B5EF4-FFF2-40B4-BE49-F238E27FC236}">
                  <a16:creationId xmlns:a16="http://schemas.microsoft.com/office/drawing/2014/main" id="{9DC8AD71-6919-FD49-C302-2FA6579DC4D7}"/>
                </a:ext>
              </a:extLst>
            </p:cNvPr>
            <p:cNvGrpSpPr/>
            <p:nvPr/>
          </p:nvGrpSpPr>
          <p:grpSpPr>
            <a:xfrm>
              <a:off x="614405" y="907820"/>
              <a:ext cx="457482" cy="136207"/>
              <a:chOff x="0" y="0"/>
              <a:chExt cx="491351" cy="146290"/>
            </a:xfrm>
          </p:grpSpPr>
          <p:sp>
            <p:nvSpPr>
              <p:cNvPr id="14" name="Freeform 15">
                <a:extLst>
                  <a:ext uri="{FF2B5EF4-FFF2-40B4-BE49-F238E27FC236}">
                    <a16:creationId xmlns:a16="http://schemas.microsoft.com/office/drawing/2014/main" id="{C5A7C3A7-D4F5-45F4-D4E7-7D83EA174B23}"/>
                  </a:ext>
                </a:extLst>
              </p:cNvPr>
              <p:cNvSpPr/>
              <p:nvPr/>
            </p:nvSpPr>
            <p:spPr>
              <a:xfrm>
                <a:off x="0" y="0"/>
                <a:ext cx="491351" cy="146290"/>
              </a:xfrm>
              <a:custGeom>
                <a:avLst/>
                <a:gdLst/>
                <a:ahLst/>
                <a:cxnLst/>
                <a:rect l="l" t="t" r="r" b="b"/>
                <a:pathLst>
                  <a:path w="491351" h="146290">
                    <a:moveTo>
                      <a:pt x="73145" y="0"/>
                    </a:moveTo>
                    <a:lnTo>
                      <a:pt x="418206" y="0"/>
                    </a:lnTo>
                    <a:cubicBezTo>
                      <a:pt x="458603" y="0"/>
                      <a:pt x="491351" y="32748"/>
                      <a:pt x="491351" y="73145"/>
                    </a:cubicBezTo>
                    <a:lnTo>
                      <a:pt x="491351" y="73145"/>
                    </a:lnTo>
                    <a:cubicBezTo>
                      <a:pt x="491351" y="92545"/>
                      <a:pt x="483645" y="111149"/>
                      <a:pt x="469927" y="124867"/>
                    </a:cubicBezTo>
                    <a:cubicBezTo>
                      <a:pt x="456210" y="138584"/>
                      <a:pt x="437605" y="146290"/>
                      <a:pt x="418206" y="146290"/>
                    </a:cubicBezTo>
                    <a:lnTo>
                      <a:pt x="73145" y="146290"/>
                    </a:lnTo>
                    <a:cubicBezTo>
                      <a:pt x="32748" y="146290"/>
                      <a:pt x="0" y="113542"/>
                      <a:pt x="0" y="73145"/>
                    </a:cubicBezTo>
                    <a:lnTo>
                      <a:pt x="0" y="73145"/>
                    </a:lnTo>
                    <a:cubicBezTo>
                      <a:pt x="0" y="32748"/>
                      <a:pt x="32748" y="0"/>
                      <a:pt x="73145" y="0"/>
                    </a:cubicBezTo>
                    <a:close/>
                  </a:path>
                </a:pathLst>
              </a:custGeom>
              <a:solidFill>
                <a:srgbClr val="F9E6D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6">
                <a:extLst>
                  <a:ext uri="{FF2B5EF4-FFF2-40B4-BE49-F238E27FC236}">
                    <a16:creationId xmlns:a16="http://schemas.microsoft.com/office/drawing/2014/main" id="{7039B528-A9D8-B65C-5040-0F2FB274FBF2}"/>
                  </a:ext>
                </a:extLst>
              </p:cNvPr>
              <p:cNvSpPr txBox="1"/>
              <p:nvPr/>
            </p:nvSpPr>
            <p:spPr>
              <a:xfrm>
                <a:off x="0" y="19050"/>
                <a:ext cx="491351" cy="127240"/>
              </a:xfrm>
              <a:prstGeom prst="rect">
                <a:avLst/>
              </a:prstGeom>
            </p:spPr>
            <p:txBody>
              <a:bodyPr lIns="50800" tIns="50800" rIns="50800" bIns="50800" rtlCol="0" anchor="ctr"/>
              <a:lstStyle/>
              <a:p>
                <a:pPr marL="0" marR="0" lvl="0" indent="0" algn="ctr" defTabSz="609630" rtl="0" eaLnBrk="1" fontAlgn="auto" latinLnBrk="0" hangingPunct="1">
                  <a:lnSpc>
                    <a:spcPts val="124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7">
              <a:extLst>
                <a:ext uri="{FF2B5EF4-FFF2-40B4-BE49-F238E27FC236}">
                  <a16:creationId xmlns:a16="http://schemas.microsoft.com/office/drawing/2014/main" id="{72DAB88B-724D-4A2D-9C2A-E28732DD8666}"/>
                </a:ext>
              </a:extLst>
            </p:cNvPr>
            <p:cNvSpPr txBox="1"/>
            <p:nvPr/>
          </p:nvSpPr>
          <p:spPr>
            <a:xfrm>
              <a:off x="614406" y="915785"/>
              <a:ext cx="467718" cy="96950"/>
            </a:xfrm>
            <a:prstGeom prst="rect">
              <a:avLst/>
            </a:prstGeom>
          </p:spPr>
          <p:txBody>
            <a:bodyPr lIns="0" tIns="0" rIns="0" bIns="0" rtlCol="0" anchor="t">
              <a:spAutoFit/>
            </a:bodyPr>
            <a:lstStyle/>
            <a:p>
              <a:pPr marL="0" marR="0" lvl="0" indent="0" algn="ctr" defTabSz="609630" rtl="0" eaLnBrk="1" fontAlgn="auto" latinLnBrk="0" hangingPunct="1">
                <a:lnSpc>
                  <a:spcPts val="167"/>
                </a:lnSpc>
                <a:spcBef>
                  <a:spcPts val="0"/>
                </a:spcBef>
                <a:spcAft>
                  <a:spcPts val="0"/>
                </a:spcAft>
                <a:buClrTx/>
                <a:buSzTx/>
                <a:buFontTx/>
                <a:buNone/>
                <a:tabLst/>
                <a:defRPr/>
              </a:pPr>
              <a:r>
                <a:rPr kumimoji="0" lang="en-US" sz="122" b="0" i="0" u="none" strike="noStrike" kern="1200" cap="none" spc="0" normalizeH="0" baseline="0" noProof="0" dirty="0">
                  <a:ln>
                    <a:noFill/>
                  </a:ln>
                  <a:solidFill>
                    <a:srgbClr val="000000"/>
                  </a:solidFill>
                  <a:effectLst/>
                  <a:uLnTx/>
                  <a:uFillTx/>
                  <a:latin typeface="League Spartan"/>
                  <a:ea typeface="League Spartan"/>
                  <a:cs typeface="League Spartan"/>
                  <a:sym typeface="League Spartan"/>
                </a:rPr>
                <a:t>Navigating Public Accounting for Sustainable Future</a:t>
              </a:r>
            </a:p>
          </p:txBody>
        </p:sp>
      </p:grpSp>
      <p:sp>
        <p:nvSpPr>
          <p:cNvPr id="17" name="Flowchart: Connector 16">
            <a:extLst>
              <a:ext uri="{FF2B5EF4-FFF2-40B4-BE49-F238E27FC236}">
                <a16:creationId xmlns:a16="http://schemas.microsoft.com/office/drawing/2014/main" id="{2DB7302A-2353-3904-F9D8-11CE18A519D6}"/>
              </a:ext>
            </a:extLst>
          </p:cNvPr>
          <p:cNvSpPr/>
          <p:nvPr userDrawn="1"/>
        </p:nvSpPr>
        <p:spPr>
          <a:xfrm>
            <a:off x="10368658" y="532204"/>
            <a:ext cx="355600" cy="374931"/>
          </a:xfrm>
          <a:prstGeom prst="flowChartConnector">
            <a:avLst/>
          </a:prstGeom>
          <a:gradFill flip="none" rotWithShape="1">
            <a:gsLst>
              <a:gs pos="45000">
                <a:schemeClr val="accent6">
                  <a:lumMod val="60000"/>
                  <a:lumOff val="40000"/>
                </a:schemeClr>
              </a:gs>
              <a:gs pos="69000">
                <a:schemeClr val="accent6">
                  <a:lumMod val="20000"/>
                  <a:lumOff val="8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679254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hyperlink" Target="https://www.digitaltrends.com/cool-tech/flippy-burger-flipping-robot-starts-work/" TargetMode="External"/><Relationship Id="rId4" Type="http://schemas.openxmlformats.org/officeDocument/2006/relationships/hyperlink" Target="https://www.ibmchefwatson.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digitaltrends.com/cool-tech/ocado-armar-6-robot/" TargetMode="External"/><Relationship Id="rId2" Type="http://schemas.openxmlformats.org/officeDocument/2006/relationships/hyperlink" Target="https://www.digitaltrends.com/cool-tech/sam-bricklaying-robot-6x-faster-than-you-can/" TargetMode="Externa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digitaltrends.com/cool-tech/strawberry-picking-robot-human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arxiv.org/pdf/2303.10130.pdf?utm_source=Iterable&amp;utm_medium=email&amp;utm_campaign=campaign_ai_newsletter"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video" Target="https://www.youtube.com/embed/GAGEaO7X9l8?feature=oembed" TargetMode="Externa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futrli.com/" TargetMode="Externa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image" Target="../media/image50.sv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989" y="-3646277"/>
            <a:ext cx="12292989" cy="12292989"/>
          </a:xfrm>
          <a:custGeom>
            <a:avLst/>
            <a:gdLst/>
            <a:ahLst/>
            <a:cxnLst/>
            <a:rect l="l" t="t" r="r" b="b"/>
            <a:pathLst>
              <a:path w="18439483" h="18439483">
                <a:moveTo>
                  <a:pt x="0" y="0"/>
                </a:moveTo>
                <a:lnTo>
                  <a:pt x="18439483" y="0"/>
                </a:lnTo>
                <a:lnTo>
                  <a:pt x="18439483" y="18439483"/>
                </a:lnTo>
                <a:lnTo>
                  <a:pt x="0" y="18439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MY" sz="1200">
              <a:solidFill>
                <a:prstClr val="black"/>
              </a:solidFill>
              <a:latin typeface="Calibri"/>
            </a:endParaRPr>
          </a:p>
        </p:txBody>
      </p:sp>
      <p:grpSp>
        <p:nvGrpSpPr>
          <p:cNvPr id="6" name="Group 6"/>
          <p:cNvGrpSpPr/>
          <p:nvPr/>
        </p:nvGrpSpPr>
        <p:grpSpPr>
          <a:xfrm>
            <a:off x="-869477" y="0"/>
            <a:ext cx="1164761" cy="7552016"/>
            <a:chOff x="0" y="0"/>
            <a:chExt cx="2329521" cy="15104032"/>
          </a:xfrm>
        </p:grpSpPr>
        <p:sp>
          <p:nvSpPr>
            <p:cNvPr id="7" name="Freeform 7"/>
            <p:cNvSpPr/>
            <p:nvPr/>
          </p:nvSpPr>
          <p:spPr>
            <a:xfrm rot="-10800000" flipH="1">
              <a:off x="0" y="0"/>
              <a:ext cx="2329521" cy="2157719"/>
            </a:xfrm>
            <a:custGeom>
              <a:avLst/>
              <a:gdLst/>
              <a:ahLst/>
              <a:cxnLst/>
              <a:rect l="l" t="t" r="r" b="b"/>
              <a:pathLst>
                <a:path w="2329521" h="2157719">
                  <a:moveTo>
                    <a:pt x="2329521" y="0"/>
                  </a:moveTo>
                  <a:lnTo>
                    <a:pt x="0" y="0"/>
                  </a:lnTo>
                  <a:lnTo>
                    <a:pt x="0" y="2157719"/>
                  </a:lnTo>
                  <a:lnTo>
                    <a:pt x="2329521" y="2157719"/>
                  </a:lnTo>
                  <a:lnTo>
                    <a:pt x="2329521" y="0"/>
                  </a:lnTo>
                  <a:close/>
                </a:path>
              </a:pathLst>
            </a:custGeom>
            <a:blipFill>
              <a:blip r:embed="rId4">
                <a:extLst>
                  <a:ext uri="{96DAC541-7B7A-43D3-8B79-37D633B846F1}">
                    <asvg:svgBlip xmlns:asvg="http://schemas.microsoft.com/office/drawing/2016/SVG/main" r:embed="rId5"/>
                  </a:ext>
                </a:extLst>
              </a:blip>
              <a:stretch>
                <a:fillRect l="-126" r="-126"/>
              </a:stretch>
            </a:blipFill>
          </p:spPr>
          <p:txBody>
            <a:bodyPr/>
            <a:lstStyle/>
            <a:p>
              <a:pPr defTabSz="609630"/>
              <a:endParaRPr lang="en-MY" sz="1200">
                <a:solidFill>
                  <a:prstClr val="black"/>
                </a:solidFill>
                <a:latin typeface="Calibri"/>
              </a:endParaRPr>
            </a:p>
          </p:txBody>
        </p:sp>
        <p:sp>
          <p:nvSpPr>
            <p:cNvPr id="8" name="Freeform 8"/>
            <p:cNvSpPr/>
            <p:nvPr/>
          </p:nvSpPr>
          <p:spPr>
            <a:xfrm rot="-10800000" flipH="1">
              <a:off x="0" y="4315438"/>
              <a:ext cx="2329521" cy="2157719"/>
            </a:xfrm>
            <a:custGeom>
              <a:avLst/>
              <a:gdLst/>
              <a:ahLst/>
              <a:cxnLst/>
              <a:rect l="l" t="t" r="r" b="b"/>
              <a:pathLst>
                <a:path w="2329521" h="2157719">
                  <a:moveTo>
                    <a:pt x="2329521" y="0"/>
                  </a:moveTo>
                  <a:lnTo>
                    <a:pt x="0" y="0"/>
                  </a:lnTo>
                  <a:lnTo>
                    <a:pt x="0" y="2157719"/>
                  </a:lnTo>
                  <a:lnTo>
                    <a:pt x="2329521" y="2157719"/>
                  </a:lnTo>
                  <a:lnTo>
                    <a:pt x="2329521" y="0"/>
                  </a:lnTo>
                  <a:close/>
                </a:path>
              </a:pathLst>
            </a:custGeom>
            <a:blipFill>
              <a:blip r:embed="rId4">
                <a:extLst>
                  <a:ext uri="{96DAC541-7B7A-43D3-8B79-37D633B846F1}">
                    <asvg:svgBlip xmlns:asvg="http://schemas.microsoft.com/office/drawing/2016/SVG/main" r:embed="rId5"/>
                  </a:ext>
                </a:extLst>
              </a:blip>
              <a:stretch>
                <a:fillRect l="-126" r="-126"/>
              </a:stretch>
            </a:blipFill>
          </p:spPr>
          <p:txBody>
            <a:bodyPr/>
            <a:lstStyle/>
            <a:p>
              <a:pPr defTabSz="609630"/>
              <a:endParaRPr lang="en-MY" sz="1200">
                <a:solidFill>
                  <a:prstClr val="black"/>
                </a:solidFill>
                <a:latin typeface="Calibri"/>
              </a:endParaRPr>
            </a:p>
          </p:txBody>
        </p:sp>
        <p:sp>
          <p:nvSpPr>
            <p:cNvPr id="9" name="Freeform 9"/>
            <p:cNvSpPr/>
            <p:nvPr/>
          </p:nvSpPr>
          <p:spPr>
            <a:xfrm rot="-10800000" flipH="1">
              <a:off x="0" y="6473156"/>
              <a:ext cx="2329521" cy="2157719"/>
            </a:xfrm>
            <a:custGeom>
              <a:avLst/>
              <a:gdLst/>
              <a:ahLst/>
              <a:cxnLst/>
              <a:rect l="l" t="t" r="r" b="b"/>
              <a:pathLst>
                <a:path w="2329521" h="2157719">
                  <a:moveTo>
                    <a:pt x="2329521" y="0"/>
                  </a:moveTo>
                  <a:lnTo>
                    <a:pt x="0" y="0"/>
                  </a:lnTo>
                  <a:lnTo>
                    <a:pt x="0" y="2157719"/>
                  </a:lnTo>
                  <a:lnTo>
                    <a:pt x="2329521" y="2157719"/>
                  </a:lnTo>
                  <a:lnTo>
                    <a:pt x="2329521" y="0"/>
                  </a:lnTo>
                  <a:close/>
                </a:path>
              </a:pathLst>
            </a:custGeom>
            <a:blipFill>
              <a:blip r:embed="rId4">
                <a:extLst>
                  <a:ext uri="{96DAC541-7B7A-43D3-8B79-37D633B846F1}">
                    <asvg:svgBlip xmlns:asvg="http://schemas.microsoft.com/office/drawing/2016/SVG/main" r:embed="rId5"/>
                  </a:ext>
                </a:extLst>
              </a:blip>
              <a:stretch>
                <a:fillRect l="-126" r="-126"/>
              </a:stretch>
            </a:blipFill>
          </p:spPr>
          <p:txBody>
            <a:bodyPr/>
            <a:lstStyle/>
            <a:p>
              <a:pPr defTabSz="609630"/>
              <a:endParaRPr lang="en-MY" sz="1200">
                <a:solidFill>
                  <a:prstClr val="black"/>
                </a:solidFill>
                <a:latin typeface="Calibri"/>
              </a:endParaRPr>
            </a:p>
          </p:txBody>
        </p:sp>
        <p:sp>
          <p:nvSpPr>
            <p:cNvPr id="10" name="Freeform 10"/>
            <p:cNvSpPr/>
            <p:nvPr/>
          </p:nvSpPr>
          <p:spPr>
            <a:xfrm rot="-10800000" flipH="1">
              <a:off x="0" y="8630875"/>
              <a:ext cx="2329521" cy="2157719"/>
            </a:xfrm>
            <a:custGeom>
              <a:avLst/>
              <a:gdLst/>
              <a:ahLst/>
              <a:cxnLst/>
              <a:rect l="l" t="t" r="r" b="b"/>
              <a:pathLst>
                <a:path w="2329521" h="2157719">
                  <a:moveTo>
                    <a:pt x="2329521" y="0"/>
                  </a:moveTo>
                  <a:lnTo>
                    <a:pt x="0" y="0"/>
                  </a:lnTo>
                  <a:lnTo>
                    <a:pt x="0" y="2157719"/>
                  </a:lnTo>
                  <a:lnTo>
                    <a:pt x="2329521" y="2157719"/>
                  </a:lnTo>
                  <a:lnTo>
                    <a:pt x="2329521" y="0"/>
                  </a:lnTo>
                  <a:close/>
                </a:path>
              </a:pathLst>
            </a:custGeom>
            <a:blipFill>
              <a:blip r:embed="rId4">
                <a:extLst>
                  <a:ext uri="{96DAC541-7B7A-43D3-8B79-37D633B846F1}">
                    <asvg:svgBlip xmlns:asvg="http://schemas.microsoft.com/office/drawing/2016/SVG/main" r:embed="rId5"/>
                  </a:ext>
                </a:extLst>
              </a:blip>
              <a:stretch>
                <a:fillRect l="-126" r="-126"/>
              </a:stretch>
            </a:blipFill>
          </p:spPr>
          <p:txBody>
            <a:bodyPr/>
            <a:lstStyle/>
            <a:p>
              <a:pPr defTabSz="609630"/>
              <a:endParaRPr lang="en-MY" sz="1200">
                <a:solidFill>
                  <a:prstClr val="black"/>
                </a:solidFill>
                <a:latin typeface="Calibri"/>
              </a:endParaRPr>
            </a:p>
          </p:txBody>
        </p:sp>
        <p:sp>
          <p:nvSpPr>
            <p:cNvPr id="11" name="Freeform 11"/>
            <p:cNvSpPr/>
            <p:nvPr/>
          </p:nvSpPr>
          <p:spPr>
            <a:xfrm rot="-10800000" flipH="1">
              <a:off x="0" y="10788594"/>
              <a:ext cx="2329521" cy="2157719"/>
            </a:xfrm>
            <a:custGeom>
              <a:avLst/>
              <a:gdLst/>
              <a:ahLst/>
              <a:cxnLst/>
              <a:rect l="l" t="t" r="r" b="b"/>
              <a:pathLst>
                <a:path w="2329521" h="2157719">
                  <a:moveTo>
                    <a:pt x="2329521" y="0"/>
                  </a:moveTo>
                  <a:lnTo>
                    <a:pt x="0" y="0"/>
                  </a:lnTo>
                  <a:lnTo>
                    <a:pt x="0" y="2157719"/>
                  </a:lnTo>
                  <a:lnTo>
                    <a:pt x="2329521" y="2157719"/>
                  </a:lnTo>
                  <a:lnTo>
                    <a:pt x="2329521" y="0"/>
                  </a:lnTo>
                  <a:close/>
                </a:path>
              </a:pathLst>
            </a:custGeom>
            <a:blipFill>
              <a:blip r:embed="rId4">
                <a:extLst>
                  <a:ext uri="{96DAC541-7B7A-43D3-8B79-37D633B846F1}">
                    <asvg:svgBlip xmlns:asvg="http://schemas.microsoft.com/office/drawing/2016/SVG/main" r:embed="rId5"/>
                  </a:ext>
                </a:extLst>
              </a:blip>
              <a:stretch>
                <a:fillRect l="-126" r="-126"/>
              </a:stretch>
            </a:blipFill>
          </p:spPr>
          <p:txBody>
            <a:bodyPr/>
            <a:lstStyle/>
            <a:p>
              <a:pPr defTabSz="609630"/>
              <a:endParaRPr lang="en-MY" sz="1200">
                <a:solidFill>
                  <a:prstClr val="black"/>
                </a:solidFill>
                <a:latin typeface="Calibri"/>
              </a:endParaRPr>
            </a:p>
          </p:txBody>
        </p:sp>
        <p:sp>
          <p:nvSpPr>
            <p:cNvPr id="12" name="Freeform 12"/>
            <p:cNvSpPr/>
            <p:nvPr/>
          </p:nvSpPr>
          <p:spPr>
            <a:xfrm rot="-10800000" flipH="1">
              <a:off x="0" y="12946313"/>
              <a:ext cx="2329521" cy="2157719"/>
            </a:xfrm>
            <a:custGeom>
              <a:avLst/>
              <a:gdLst/>
              <a:ahLst/>
              <a:cxnLst/>
              <a:rect l="l" t="t" r="r" b="b"/>
              <a:pathLst>
                <a:path w="2329521" h="2157719">
                  <a:moveTo>
                    <a:pt x="2329521" y="0"/>
                  </a:moveTo>
                  <a:lnTo>
                    <a:pt x="0" y="0"/>
                  </a:lnTo>
                  <a:lnTo>
                    <a:pt x="0" y="2157719"/>
                  </a:lnTo>
                  <a:lnTo>
                    <a:pt x="2329521" y="2157719"/>
                  </a:lnTo>
                  <a:lnTo>
                    <a:pt x="2329521" y="0"/>
                  </a:lnTo>
                  <a:close/>
                </a:path>
              </a:pathLst>
            </a:custGeom>
            <a:blipFill>
              <a:blip r:embed="rId4">
                <a:extLst>
                  <a:ext uri="{96DAC541-7B7A-43D3-8B79-37D633B846F1}">
                    <asvg:svgBlip xmlns:asvg="http://schemas.microsoft.com/office/drawing/2016/SVG/main" r:embed="rId5"/>
                  </a:ext>
                </a:extLst>
              </a:blip>
              <a:stretch>
                <a:fillRect l="-126" r="-126"/>
              </a:stretch>
            </a:blipFill>
          </p:spPr>
          <p:txBody>
            <a:bodyPr/>
            <a:lstStyle/>
            <a:p>
              <a:pPr defTabSz="609630"/>
              <a:endParaRPr lang="en-MY" sz="1200">
                <a:solidFill>
                  <a:prstClr val="black"/>
                </a:solidFill>
                <a:latin typeface="Calibri"/>
              </a:endParaRPr>
            </a:p>
          </p:txBody>
        </p:sp>
        <p:sp>
          <p:nvSpPr>
            <p:cNvPr id="13" name="Freeform 13"/>
            <p:cNvSpPr/>
            <p:nvPr/>
          </p:nvSpPr>
          <p:spPr>
            <a:xfrm rot="-10800000" flipH="1">
              <a:off x="0" y="2157719"/>
              <a:ext cx="2329521" cy="2157719"/>
            </a:xfrm>
            <a:custGeom>
              <a:avLst/>
              <a:gdLst/>
              <a:ahLst/>
              <a:cxnLst/>
              <a:rect l="l" t="t" r="r" b="b"/>
              <a:pathLst>
                <a:path w="2329521" h="2157719">
                  <a:moveTo>
                    <a:pt x="2329521" y="0"/>
                  </a:moveTo>
                  <a:lnTo>
                    <a:pt x="0" y="0"/>
                  </a:lnTo>
                  <a:lnTo>
                    <a:pt x="0" y="2157719"/>
                  </a:lnTo>
                  <a:lnTo>
                    <a:pt x="2329521" y="2157719"/>
                  </a:lnTo>
                  <a:lnTo>
                    <a:pt x="2329521" y="0"/>
                  </a:lnTo>
                  <a:close/>
                </a:path>
              </a:pathLst>
            </a:custGeom>
            <a:blipFill>
              <a:blip r:embed="rId4">
                <a:extLst>
                  <a:ext uri="{96DAC541-7B7A-43D3-8B79-37D633B846F1}">
                    <asvg:svgBlip xmlns:asvg="http://schemas.microsoft.com/office/drawing/2016/SVG/main" r:embed="rId5"/>
                  </a:ext>
                </a:extLst>
              </a:blip>
              <a:stretch>
                <a:fillRect l="-126" r="-126"/>
              </a:stretch>
            </a:blipFill>
          </p:spPr>
          <p:txBody>
            <a:bodyPr/>
            <a:lstStyle/>
            <a:p>
              <a:pPr defTabSz="609630"/>
              <a:endParaRPr lang="en-MY" sz="1200">
                <a:solidFill>
                  <a:prstClr val="black"/>
                </a:solidFill>
                <a:latin typeface="Calibri"/>
              </a:endParaRPr>
            </a:p>
          </p:txBody>
        </p:sp>
      </p:grpSp>
      <p:grpSp>
        <p:nvGrpSpPr>
          <p:cNvPr id="21" name="Group 21"/>
          <p:cNvGrpSpPr/>
          <p:nvPr/>
        </p:nvGrpSpPr>
        <p:grpSpPr>
          <a:xfrm>
            <a:off x="865502" y="1817900"/>
            <a:ext cx="6136939" cy="2304509"/>
            <a:chOff x="0" y="3975"/>
            <a:chExt cx="12273877" cy="4609019"/>
          </a:xfrm>
        </p:grpSpPr>
        <p:sp>
          <p:nvSpPr>
            <p:cNvPr id="22" name="TextBox 22"/>
            <p:cNvSpPr txBox="1"/>
            <p:nvPr/>
          </p:nvSpPr>
          <p:spPr>
            <a:xfrm>
              <a:off x="0" y="3911390"/>
              <a:ext cx="12065675" cy="701604"/>
            </a:xfrm>
            <a:prstGeom prst="rect">
              <a:avLst/>
            </a:prstGeom>
          </p:spPr>
          <p:txBody>
            <a:bodyPr lIns="0" tIns="0" rIns="0" bIns="0" rtlCol="0" anchor="t">
              <a:spAutoFit/>
            </a:bodyPr>
            <a:lstStyle/>
            <a:p>
              <a:pPr algn="ctr" defTabSz="609630">
                <a:lnSpc>
                  <a:spcPts val="2986"/>
                </a:lnSpc>
              </a:pPr>
              <a:r>
                <a:rPr lang="en-US" sz="2133" i="1" dirty="0" err="1">
                  <a:solidFill>
                    <a:srgbClr val="2A2E3A"/>
                  </a:solidFill>
                  <a:latin typeface="Helios"/>
                  <a:ea typeface="Helios"/>
                  <a:cs typeface="Helios"/>
                  <a:sym typeface="Helios"/>
                </a:rPr>
                <a:t>Sesi</a:t>
              </a:r>
              <a:r>
                <a:rPr lang="en-US" sz="2133" i="1" dirty="0">
                  <a:solidFill>
                    <a:srgbClr val="2A2E3A"/>
                  </a:solidFill>
                  <a:latin typeface="Helios"/>
                  <a:ea typeface="Helios"/>
                  <a:cs typeface="Helios"/>
                  <a:sym typeface="Helios"/>
                </a:rPr>
                <a:t> 6 - 10.30am - 12.30pm</a:t>
              </a:r>
            </a:p>
          </p:txBody>
        </p:sp>
        <p:sp>
          <p:nvSpPr>
            <p:cNvPr id="23" name="TextBox 23"/>
            <p:cNvSpPr txBox="1"/>
            <p:nvPr/>
          </p:nvSpPr>
          <p:spPr>
            <a:xfrm>
              <a:off x="208202" y="3975"/>
              <a:ext cx="12065675" cy="3618301"/>
            </a:xfrm>
            <a:prstGeom prst="rect">
              <a:avLst/>
            </a:prstGeom>
          </p:spPr>
          <p:txBody>
            <a:bodyPr lIns="0" tIns="0" rIns="0" bIns="0" rtlCol="0" anchor="t">
              <a:spAutoFit/>
            </a:bodyPr>
            <a:lstStyle/>
            <a:p>
              <a:pPr algn="ctr" defTabSz="609630">
                <a:lnSpc>
                  <a:spcPts val="3600"/>
                </a:lnSpc>
              </a:pPr>
              <a:r>
                <a:rPr lang="en-US" sz="2667" b="1" dirty="0">
                  <a:solidFill>
                    <a:srgbClr val="2A2E3A"/>
                  </a:solidFill>
                  <a:latin typeface="TT Hoves Bold"/>
                  <a:ea typeface="TT Hoves Bold"/>
                  <a:cs typeface="TT Hoves Bold"/>
                  <a:sym typeface="TT Hoves Bold"/>
                </a:rPr>
                <a:t>Strategi </a:t>
              </a:r>
              <a:r>
                <a:rPr lang="en-US" sz="2667" b="1" dirty="0" err="1">
                  <a:solidFill>
                    <a:srgbClr val="2A2E3A"/>
                  </a:solidFill>
                  <a:latin typeface="TT Hoves Bold"/>
                  <a:ea typeface="TT Hoves Bold"/>
                  <a:cs typeface="TT Hoves Bold"/>
                  <a:sym typeface="TT Hoves Bold"/>
                </a:rPr>
                <a:t>Pemerkasaan</a:t>
              </a:r>
              <a:r>
                <a:rPr lang="en-US" sz="2667" b="1" dirty="0">
                  <a:solidFill>
                    <a:srgbClr val="2A2E3A"/>
                  </a:solidFill>
                  <a:latin typeface="TT Hoves Bold"/>
                  <a:ea typeface="TT Hoves Bold"/>
                  <a:cs typeface="TT Hoves Bold"/>
                  <a:sym typeface="TT Hoves Bold"/>
                </a:rPr>
                <a:t> Digital :  </a:t>
              </a:r>
              <a:r>
                <a:rPr lang="en-US" sz="2667" b="1" dirty="0">
                  <a:solidFill>
                    <a:srgbClr val="A20E20"/>
                  </a:solidFill>
                  <a:latin typeface="TT Hoves Bold"/>
                  <a:ea typeface="TT Hoves Bold"/>
                  <a:cs typeface="TT Hoves Bold"/>
                  <a:sym typeface="TT Hoves Bold"/>
                </a:rPr>
                <a:t> </a:t>
              </a:r>
              <a:r>
                <a:rPr lang="en-US" sz="2667" b="1" dirty="0" err="1">
                  <a:solidFill>
                    <a:srgbClr val="A20E20"/>
                  </a:solidFill>
                  <a:latin typeface="TT Hoves Bold"/>
                  <a:ea typeface="TT Hoves Bold"/>
                  <a:cs typeface="TT Hoves Bold"/>
                  <a:sym typeface="TT Hoves Bold"/>
                </a:rPr>
                <a:t>Transformasi</a:t>
              </a:r>
              <a:r>
                <a:rPr lang="en-US" sz="2667" b="1" dirty="0">
                  <a:solidFill>
                    <a:srgbClr val="A20E20"/>
                  </a:solidFill>
                  <a:latin typeface="TT Hoves Bold"/>
                  <a:ea typeface="TT Hoves Bold"/>
                  <a:cs typeface="TT Hoves Bold"/>
                  <a:sym typeface="TT Hoves Bold"/>
                </a:rPr>
                <a:t> </a:t>
              </a:r>
              <a:r>
                <a:rPr lang="en-US" sz="2667" b="1" dirty="0" err="1">
                  <a:solidFill>
                    <a:srgbClr val="A20E20"/>
                  </a:solidFill>
                  <a:latin typeface="TT Hoves Bold"/>
                  <a:ea typeface="TT Hoves Bold"/>
                  <a:cs typeface="TT Hoves Bold"/>
                  <a:sym typeface="TT Hoves Bold"/>
                </a:rPr>
                <a:t>Berterusan</a:t>
              </a:r>
              <a:r>
                <a:rPr lang="en-US" sz="2667" b="1" dirty="0">
                  <a:solidFill>
                    <a:srgbClr val="A20E20"/>
                  </a:solidFill>
                  <a:latin typeface="TT Hoves Bold"/>
                  <a:ea typeface="TT Hoves Bold"/>
                  <a:cs typeface="TT Hoves Bold"/>
                  <a:sym typeface="TT Hoves Bold"/>
                </a:rPr>
                <a:t> </a:t>
              </a:r>
              <a:r>
                <a:rPr lang="en-US" sz="2667" b="1" dirty="0" err="1">
                  <a:solidFill>
                    <a:srgbClr val="A20E20"/>
                  </a:solidFill>
                  <a:latin typeface="TT Hoves Bold"/>
                  <a:ea typeface="TT Hoves Bold"/>
                  <a:cs typeface="TT Hoves Bold"/>
                  <a:sym typeface="TT Hoves Bold"/>
                </a:rPr>
                <a:t>untuk</a:t>
              </a:r>
              <a:r>
                <a:rPr lang="en-US" sz="2667" b="1" dirty="0">
                  <a:solidFill>
                    <a:srgbClr val="A20E20"/>
                  </a:solidFill>
                  <a:latin typeface="TT Hoves Bold"/>
                  <a:ea typeface="TT Hoves Bold"/>
                  <a:cs typeface="TT Hoves Bold"/>
                  <a:sym typeface="TT Hoves Bold"/>
                </a:rPr>
                <a:t> </a:t>
              </a:r>
              <a:r>
                <a:rPr lang="en-US" sz="2667" b="1" dirty="0" err="1">
                  <a:solidFill>
                    <a:srgbClr val="A20E20"/>
                  </a:solidFill>
                  <a:latin typeface="TT Hoves Bold"/>
                  <a:ea typeface="TT Hoves Bold"/>
                  <a:cs typeface="TT Hoves Bold"/>
                  <a:sym typeface="TT Hoves Bold"/>
                </a:rPr>
                <a:t>Profesion</a:t>
              </a:r>
              <a:r>
                <a:rPr lang="en-US" sz="2667" b="1" dirty="0">
                  <a:solidFill>
                    <a:srgbClr val="A20E20"/>
                  </a:solidFill>
                  <a:latin typeface="TT Hoves Bold"/>
                  <a:ea typeface="TT Hoves Bold"/>
                  <a:cs typeface="TT Hoves Bold"/>
                  <a:sym typeface="TT Hoves Bold"/>
                </a:rPr>
                <a:t> </a:t>
              </a:r>
              <a:r>
                <a:rPr lang="en-US" sz="2667" b="1" dirty="0" err="1">
                  <a:solidFill>
                    <a:srgbClr val="A20E20"/>
                  </a:solidFill>
                  <a:latin typeface="TT Hoves Bold"/>
                  <a:ea typeface="TT Hoves Bold"/>
                  <a:cs typeface="TT Hoves Bold"/>
                  <a:sym typeface="TT Hoves Bold"/>
                </a:rPr>
                <a:t>Akauntan</a:t>
              </a:r>
              <a:r>
                <a:rPr lang="en-US" sz="2667" b="1" dirty="0">
                  <a:solidFill>
                    <a:srgbClr val="A20E20"/>
                  </a:solidFill>
                  <a:latin typeface="TT Hoves Bold"/>
                  <a:ea typeface="TT Hoves Bold"/>
                  <a:cs typeface="TT Hoves Bold"/>
                  <a:sym typeface="TT Hoves Bold"/>
                </a:rPr>
                <a:t> Yang </a:t>
              </a:r>
              <a:r>
                <a:rPr lang="en-US" sz="2667" b="1" dirty="0" err="1">
                  <a:solidFill>
                    <a:srgbClr val="A20E20"/>
                  </a:solidFill>
                  <a:latin typeface="TT Hoves Bold"/>
                  <a:ea typeface="TT Hoves Bold"/>
                  <a:cs typeface="TT Hoves Bold"/>
                  <a:sym typeface="TT Hoves Bold"/>
                </a:rPr>
                <a:t>Mampan</a:t>
              </a:r>
              <a:r>
                <a:rPr lang="en-US" sz="2667" b="1" dirty="0">
                  <a:solidFill>
                    <a:srgbClr val="A20E20"/>
                  </a:solidFill>
                  <a:latin typeface="TT Hoves Bold"/>
                  <a:ea typeface="TT Hoves Bold"/>
                  <a:cs typeface="TT Hoves Bold"/>
                  <a:sym typeface="TT Hoves Bold"/>
                </a:rPr>
                <a:t> &amp; </a:t>
              </a:r>
              <a:r>
                <a:rPr lang="en-US" sz="2667" b="1" dirty="0" err="1">
                  <a:solidFill>
                    <a:srgbClr val="A20E20"/>
                  </a:solidFill>
                  <a:latin typeface="TT Hoves Bold"/>
                  <a:ea typeface="TT Hoves Bold"/>
                  <a:cs typeface="TT Hoves Bold"/>
                  <a:sym typeface="TT Hoves Bold"/>
                </a:rPr>
                <a:t>Kepimpinan</a:t>
              </a:r>
              <a:r>
                <a:rPr lang="en-US" sz="2667" b="1" dirty="0">
                  <a:solidFill>
                    <a:srgbClr val="A20E20"/>
                  </a:solidFill>
                  <a:latin typeface="TT Hoves Bold"/>
                  <a:ea typeface="TT Hoves Bold"/>
                  <a:cs typeface="TT Hoves Bold"/>
                  <a:sym typeface="TT Hoves Bold"/>
                </a:rPr>
                <a:t> </a:t>
              </a:r>
              <a:r>
                <a:rPr lang="en-US" sz="2667" b="1" dirty="0" err="1">
                  <a:solidFill>
                    <a:srgbClr val="A20E20"/>
                  </a:solidFill>
                  <a:latin typeface="TT Hoves Bold"/>
                  <a:ea typeface="TT Hoves Bold"/>
                  <a:cs typeface="TT Hoves Bold"/>
                  <a:sym typeface="TT Hoves Bold"/>
                </a:rPr>
                <a:t>Proaktif</a:t>
              </a:r>
              <a:endParaRPr lang="en-US" sz="2667" b="1" dirty="0">
                <a:solidFill>
                  <a:srgbClr val="A20E20"/>
                </a:solidFill>
                <a:latin typeface="TT Hoves Bold"/>
                <a:ea typeface="TT Hoves Bold"/>
                <a:cs typeface="TT Hoves Bold"/>
                <a:sym typeface="TT Hoves Bold"/>
              </a:endParaRPr>
            </a:p>
          </p:txBody>
        </p:sp>
      </p:grpSp>
      <p:grpSp>
        <p:nvGrpSpPr>
          <p:cNvPr id="25" name="Group 25"/>
          <p:cNvGrpSpPr/>
          <p:nvPr/>
        </p:nvGrpSpPr>
        <p:grpSpPr>
          <a:xfrm>
            <a:off x="8682430" y="3776008"/>
            <a:ext cx="1271561" cy="370298"/>
            <a:chOff x="0" y="0"/>
            <a:chExt cx="2543123" cy="740596"/>
          </a:xfrm>
        </p:grpSpPr>
        <p:grpSp>
          <p:nvGrpSpPr>
            <p:cNvPr id="26" name="Group 26"/>
            <p:cNvGrpSpPr/>
            <p:nvPr/>
          </p:nvGrpSpPr>
          <p:grpSpPr>
            <a:xfrm>
              <a:off x="0" y="0"/>
              <a:ext cx="2487465" cy="740596"/>
              <a:chOff x="0" y="0"/>
              <a:chExt cx="491351" cy="146290"/>
            </a:xfrm>
          </p:grpSpPr>
          <p:sp>
            <p:nvSpPr>
              <p:cNvPr id="27" name="Freeform 27"/>
              <p:cNvSpPr/>
              <p:nvPr/>
            </p:nvSpPr>
            <p:spPr>
              <a:xfrm>
                <a:off x="0" y="0"/>
                <a:ext cx="491351" cy="146290"/>
              </a:xfrm>
              <a:custGeom>
                <a:avLst/>
                <a:gdLst/>
                <a:ahLst/>
                <a:cxnLst/>
                <a:rect l="l" t="t" r="r" b="b"/>
                <a:pathLst>
                  <a:path w="491351" h="146290">
                    <a:moveTo>
                      <a:pt x="73145" y="0"/>
                    </a:moveTo>
                    <a:lnTo>
                      <a:pt x="418206" y="0"/>
                    </a:lnTo>
                    <a:cubicBezTo>
                      <a:pt x="458603" y="0"/>
                      <a:pt x="491351" y="32748"/>
                      <a:pt x="491351" y="73145"/>
                    </a:cubicBezTo>
                    <a:lnTo>
                      <a:pt x="491351" y="73145"/>
                    </a:lnTo>
                    <a:cubicBezTo>
                      <a:pt x="491351" y="92545"/>
                      <a:pt x="483645" y="111149"/>
                      <a:pt x="469927" y="124867"/>
                    </a:cubicBezTo>
                    <a:cubicBezTo>
                      <a:pt x="456210" y="138584"/>
                      <a:pt x="437605" y="146290"/>
                      <a:pt x="418206" y="146290"/>
                    </a:cubicBezTo>
                    <a:lnTo>
                      <a:pt x="73145" y="146290"/>
                    </a:lnTo>
                    <a:cubicBezTo>
                      <a:pt x="32748" y="146290"/>
                      <a:pt x="0" y="113542"/>
                      <a:pt x="0" y="73145"/>
                    </a:cubicBezTo>
                    <a:lnTo>
                      <a:pt x="0" y="73145"/>
                    </a:lnTo>
                    <a:cubicBezTo>
                      <a:pt x="0" y="32748"/>
                      <a:pt x="32748" y="0"/>
                      <a:pt x="73145" y="0"/>
                    </a:cubicBezTo>
                    <a:close/>
                  </a:path>
                </a:pathLst>
              </a:custGeom>
              <a:solidFill>
                <a:srgbClr val="F9E6D5"/>
              </a:solidFill>
            </p:spPr>
            <p:txBody>
              <a:bodyPr/>
              <a:lstStyle/>
              <a:p>
                <a:pPr defTabSz="609630"/>
                <a:endParaRPr lang="en-MY" sz="1200">
                  <a:solidFill>
                    <a:prstClr val="black"/>
                  </a:solidFill>
                  <a:latin typeface="Calibri"/>
                </a:endParaRPr>
              </a:p>
            </p:txBody>
          </p:sp>
          <p:sp>
            <p:nvSpPr>
              <p:cNvPr id="28" name="TextBox 28"/>
              <p:cNvSpPr txBox="1"/>
              <p:nvPr/>
            </p:nvSpPr>
            <p:spPr>
              <a:xfrm>
                <a:off x="0" y="19050"/>
                <a:ext cx="491351" cy="127240"/>
              </a:xfrm>
              <a:prstGeom prst="rect">
                <a:avLst/>
              </a:prstGeom>
            </p:spPr>
            <p:txBody>
              <a:bodyPr lIns="33867" tIns="33867" rIns="33867" bIns="33867" rtlCol="0" anchor="ctr"/>
              <a:lstStyle/>
              <a:p>
                <a:pPr algn="ctr" defTabSz="609630">
                  <a:lnSpc>
                    <a:spcPts val="1250"/>
                  </a:lnSpc>
                </a:pPr>
                <a:endParaRPr sz="1200">
                  <a:solidFill>
                    <a:prstClr val="black"/>
                  </a:solidFill>
                  <a:latin typeface="Calibri"/>
                </a:endParaRPr>
              </a:p>
            </p:txBody>
          </p:sp>
        </p:grpSp>
        <p:sp>
          <p:nvSpPr>
            <p:cNvPr id="29" name="TextBox 29"/>
            <p:cNvSpPr txBox="1"/>
            <p:nvPr/>
          </p:nvSpPr>
          <p:spPr>
            <a:xfrm>
              <a:off x="0" y="76058"/>
              <a:ext cx="2543123" cy="442814"/>
            </a:xfrm>
            <a:prstGeom prst="rect">
              <a:avLst/>
            </a:prstGeom>
          </p:spPr>
          <p:txBody>
            <a:bodyPr lIns="0" tIns="0" rIns="0" bIns="0" rtlCol="0" anchor="t">
              <a:spAutoFit/>
            </a:bodyPr>
            <a:lstStyle/>
            <a:p>
              <a:pPr algn="ctr" defTabSz="609630">
                <a:lnSpc>
                  <a:spcPts val="906"/>
                </a:lnSpc>
              </a:pPr>
              <a:r>
                <a:rPr lang="en-US" sz="666">
                  <a:solidFill>
                    <a:srgbClr val="000000"/>
                  </a:solidFill>
                  <a:latin typeface="League Spartan"/>
                  <a:ea typeface="League Spartan"/>
                  <a:cs typeface="League Spartan"/>
                  <a:sym typeface="League Spartan"/>
                </a:rPr>
                <a:t>Navigating Public Accounting for Sustainable Future</a:t>
              </a:r>
            </a:p>
          </p:txBody>
        </p:sp>
      </p:grpSp>
      <p:sp>
        <p:nvSpPr>
          <p:cNvPr id="35" name="Freeform 3">
            <a:extLst>
              <a:ext uri="{FF2B5EF4-FFF2-40B4-BE49-F238E27FC236}">
                <a16:creationId xmlns:a16="http://schemas.microsoft.com/office/drawing/2014/main" id="{8C8D4DFC-134E-D337-C4DD-DFC56FC0D9C2}"/>
              </a:ext>
            </a:extLst>
          </p:cNvPr>
          <p:cNvSpPr/>
          <p:nvPr/>
        </p:nvSpPr>
        <p:spPr>
          <a:xfrm rot="2688441">
            <a:off x="8043235" y="-2014023"/>
            <a:ext cx="7155229" cy="6627533"/>
          </a:xfrm>
          <a:custGeom>
            <a:avLst/>
            <a:gdLst/>
            <a:ahLst/>
            <a:cxnLst/>
            <a:rect l="l" t="t" r="r" b="b"/>
            <a:pathLst>
              <a:path w="10732844" h="9941299">
                <a:moveTo>
                  <a:pt x="0" y="0"/>
                </a:moveTo>
                <a:lnTo>
                  <a:pt x="10732844" y="0"/>
                </a:lnTo>
                <a:lnTo>
                  <a:pt x="10732844" y="9941298"/>
                </a:lnTo>
                <a:lnTo>
                  <a:pt x="0" y="9941298"/>
                </a:lnTo>
                <a:lnTo>
                  <a:pt x="0" y="0"/>
                </a:lnTo>
                <a:close/>
              </a:path>
            </a:pathLst>
          </a:custGeom>
          <a:blipFill>
            <a:blip r:embed="rId4">
              <a:extLst>
                <a:ext uri="{96DAC541-7B7A-43D3-8B79-37D633B846F1}">
                  <asvg:svgBlip xmlns:asvg="http://schemas.microsoft.com/office/drawing/2016/SVG/main" r:embed="rId5"/>
                </a:ext>
              </a:extLst>
            </a:blip>
            <a:stretch>
              <a:fillRect t="-37" b="-37"/>
            </a:stretch>
          </a:blipFill>
        </p:spPr>
        <p:txBody>
          <a:bodyPr/>
          <a:lstStyle/>
          <a:p>
            <a:pPr defTabSz="609630"/>
            <a:endParaRPr lang="en-MY" sz="1200">
              <a:solidFill>
                <a:prstClr val="black"/>
              </a:solidFill>
              <a:latin typeface="Calibri"/>
            </a:endParaRPr>
          </a:p>
        </p:txBody>
      </p:sp>
      <p:sp>
        <p:nvSpPr>
          <p:cNvPr id="49" name="Freeform 24">
            <a:extLst>
              <a:ext uri="{FF2B5EF4-FFF2-40B4-BE49-F238E27FC236}">
                <a16:creationId xmlns:a16="http://schemas.microsoft.com/office/drawing/2014/main" id="{8898FE17-B18F-897F-4D97-7EB61D498D1C}"/>
              </a:ext>
            </a:extLst>
          </p:cNvPr>
          <p:cNvSpPr/>
          <p:nvPr/>
        </p:nvSpPr>
        <p:spPr>
          <a:xfrm rot="-8165854">
            <a:off x="8179103" y="5786448"/>
            <a:ext cx="2775834" cy="2571117"/>
          </a:xfrm>
          <a:custGeom>
            <a:avLst/>
            <a:gdLst/>
            <a:ahLst/>
            <a:cxnLst/>
            <a:rect l="l" t="t" r="r" b="b"/>
            <a:pathLst>
              <a:path w="4163751" h="3856675">
                <a:moveTo>
                  <a:pt x="0" y="0"/>
                </a:moveTo>
                <a:lnTo>
                  <a:pt x="4163751" y="0"/>
                </a:lnTo>
                <a:lnTo>
                  <a:pt x="4163751" y="3856675"/>
                </a:lnTo>
                <a:lnTo>
                  <a:pt x="0" y="3856675"/>
                </a:lnTo>
                <a:lnTo>
                  <a:pt x="0" y="0"/>
                </a:lnTo>
                <a:close/>
              </a:path>
            </a:pathLst>
          </a:custGeom>
          <a:blipFill>
            <a:blip r:embed="rId4">
              <a:extLst>
                <a:ext uri="{96DAC541-7B7A-43D3-8B79-37D633B846F1}">
                  <asvg:svgBlip xmlns:asvg="http://schemas.microsoft.com/office/drawing/2016/SVG/main" r:embed="rId5"/>
                </a:ext>
              </a:extLst>
            </a:blip>
            <a:stretch>
              <a:fillRect t="-37" b="-37"/>
            </a:stretch>
          </a:blipFill>
        </p:spPr>
        <p:txBody>
          <a:bodyPr/>
          <a:lstStyle/>
          <a:p>
            <a:pPr defTabSz="609630"/>
            <a:endParaRPr lang="en-MY" sz="1200">
              <a:solidFill>
                <a:prstClr val="black"/>
              </a:solidFill>
              <a:latin typeface="Calibri"/>
            </a:endParaRPr>
          </a:p>
        </p:txBody>
      </p:sp>
      <p:grpSp>
        <p:nvGrpSpPr>
          <p:cNvPr id="34" name="Group 33">
            <a:extLst>
              <a:ext uri="{FF2B5EF4-FFF2-40B4-BE49-F238E27FC236}">
                <a16:creationId xmlns:a16="http://schemas.microsoft.com/office/drawing/2014/main" id="{21C933BC-C215-3426-42B0-82FD1DA57926}"/>
              </a:ext>
            </a:extLst>
          </p:cNvPr>
          <p:cNvGrpSpPr/>
          <p:nvPr/>
        </p:nvGrpSpPr>
        <p:grpSpPr>
          <a:xfrm>
            <a:off x="7015573" y="1307967"/>
            <a:ext cx="4605276" cy="4605276"/>
            <a:chOff x="10523359" y="1961951"/>
            <a:chExt cx="6907914" cy="6907914"/>
          </a:xfrm>
        </p:grpSpPr>
        <p:grpSp>
          <p:nvGrpSpPr>
            <p:cNvPr id="4" name="Group 4"/>
            <p:cNvGrpSpPr/>
            <p:nvPr/>
          </p:nvGrpSpPr>
          <p:grpSpPr>
            <a:xfrm>
              <a:off x="10523359" y="1961951"/>
              <a:ext cx="6907914" cy="690791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a:ln w="19050" cap="sq">
                <a:solidFill>
                  <a:srgbClr val="FF9500"/>
                </a:solidFill>
                <a:prstDash val="solid"/>
                <a:miter/>
              </a:ln>
            </p:spPr>
            <p:txBody>
              <a:bodyPr/>
              <a:lstStyle/>
              <a:p>
                <a:pPr defTabSz="609630"/>
                <a:endParaRPr lang="en-MY" sz="1200">
                  <a:solidFill>
                    <a:prstClr val="black"/>
                  </a:solidFill>
                  <a:latin typeface="Calibri"/>
                </a:endParaRPr>
              </a:p>
            </p:txBody>
          </p:sp>
        </p:grpSp>
        <p:sp>
          <p:nvSpPr>
            <p:cNvPr id="33" name="Flowchart: Connector 32">
              <a:extLst>
                <a:ext uri="{FF2B5EF4-FFF2-40B4-BE49-F238E27FC236}">
                  <a16:creationId xmlns:a16="http://schemas.microsoft.com/office/drawing/2014/main" id="{408B4874-B796-8C9D-A4F4-EC9B860260C7}"/>
                </a:ext>
              </a:extLst>
            </p:cNvPr>
            <p:cNvSpPr/>
            <p:nvPr/>
          </p:nvSpPr>
          <p:spPr>
            <a:xfrm>
              <a:off x="12725400" y="4151619"/>
              <a:ext cx="2514600" cy="2226265"/>
            </a:xfrm>
            <a:prstGeom prst="flowChartConnector">
              <a:avLst/>
            </a:prstGeom>
            <a:gradFill flip="none" rotWithShape="1">
              <a:gsLst>
                <a:gs pos="45000">
                  <a:schemeClr val="accent6">
                    <a:lumMod val="60000"/>
                    <a:lumOff val="40000"/>
                  </a:schemeClr>
                </a:gs>
                <a:gs pos="69000">
                  <a:schemeClr val="accent6">
                    <a:lumMod val="20000"/>
                    <a:lumOff val="8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MY" sz="1200" dirty="0">
                <a:solidFill>
                  <a:prstClr val="white"/>
                </a:solidFill>
                <a:latin typeface="Calibri"/>
              </a:endParaRPr>
            </a:p>
          </p:txBody>
        </p:sp>
      </p:grpSp>
      <p:grpSp>
        <p:nvGrpSpPr>
          <p:cNvPr id="41" name="Group 17">
            <a:extLst>
              <a:ext uri="{FF2B5EF4-FFF2-40B4-BE49-F238E27FC236}">
                <a16:creationId xmlns:a16="http://schemas.microsoft.com/office/drawing/2014/main" id="{1F80A9F3-0203-34A9-579E-B7F73011EB37}"/>
              </a:ext>
            </a:extLst>
          </p:cNvPr>
          <p:cNvGrpSpPr/>
          <p:nvPr/>
        </p:nvGrpSpPr>
        <p:grpSpPr>
          <a:xfrm>
            <a:off x="1079132" y="19531"/>
            <a:ext cx="9666426" cy="1275176"/>
            <a:chOff x="-309172" y="88752"/>
            <a:chExt cx="19154313" cy="1768578"/>
          </a:xfrm>
          <a:solidFill>
            <a:schemeClr val="bg1">
              <a:alpha val="38000"/>
            </a:schemeClr>
          </a:solidFill>
        </p:grpSpPr>
        <p:sp>
          <p:nvSpPr>
            <p:cNvPr id="42" name="TextBox 20">
              <a:extLst>
                <a:ext uri="{FF2B5EF4-FFF2-40B4-BE49-F238E27FC236}">
                  <a16:creationId xmlns:a16="http://schemas.microsoft.com/office/drawing/2014/main" id="{A1143DD0-FAA6-7E17-D0CA-E1770FF7E60B}"/>
                </a:ext>
              </a:extLst>
            </p:cNvPr>
            <p:cNvSpPr txBox="1"/>
            <p:nvPr/>
          </p:nvSpPr>
          <p:spPr>
            <a:xfrm>
              <a:off x="-309172" y="88752"/>
              <a:ext cx="19154313" cy="1768578"/>
            </a:xfrm>
            <a:prstGeom prst="rect">
              <a:avLst/>
            </a:prstGeom>
            <a:solidFill>
              <a:schemeClr val="bg1">
                <a:alpha val="71000"/>
              </a:schemeClr>
            </a:solidFill>
          </p:spPr>
          <p:txBody>
            <a:bodyPr lIns="33867" tIns="33867" rIns="33867" bIns="33867" rtlCol="0" anchor="ctr"/>
            <a:lstStyle/>
            <a:p>
              <a:pPr algn="ctr" defTabSz="609630">
                <a:lnSpc>
                  <a:spcPts val="1135"/>
                </a:lnSpc>
              </a:pPr>
              <a:endParaRPr sz="1200" b="1" dirty="0">
                <a:solidFill>
                  <a:prstClr val="black"/>
                </a:solidFill>
                <a:latin typeface="Calibri"/>
              </a:endParaRPr>
            </a:p>
          </p:txBody>
        </p:sp>
        <p:sp>
          <p:nvSpPr>
            <p:cNvPr id="43" name="TextBox 21">
              <a:extLst>
                <a:ext uri="{FF2B5EF4-FFF2-40B4-BE49-F238E27FC236}">
                  <a16:creationId xmlns:a16="http://schemas.microsoft.com/office/drawing/2014/main" id="{6586FD8A-9248-8E89-943A-3B8256BCFFCF}"/>
                </a:ext>
              </a:extLst>
            </p:cNvPr>
            <p:cNvSpPr txBox="1"/>
            <p:nvPr/>
          </p:nvSpPr>
          <p:spPr>
            <a:xfrm>
              <a:off x="6558476" y="1411628"/>
              <a:ext cx="6089776" cy="333424"/>
            </a:xfrm>
            <a:prstGeom prst="rect">
              <a:avLst/>
            </a:prstGeom>
            <a:grpFill/>
          </p:spPr>
          <p:txBody>
            <a:bodyPr lIns="0" tIns="0" rIns="0" bIns="0" rtlCol="0" anchor="t">
              <a:spAutoFit/>
            </a:bodyPr>
            <a:lstStyle/>
            <a:p>
              <a:pPr algn="ctr" defTabSz="609630">
                <a:lnSpc>
                  <a:spcPts val="1250"/>
                </a:lnSpc>
              </a:pPr>
              <a:r>
                <a:rPr lang="en-US" sz="1137" b="1">
                  <a:solidFill>
                    <a:srgbClr val="8F0009"/>
                  </a:solidFill>
                  <a:latin typeface="League Spartan"/>
                  <a:ea typeface="League Spartan"/>
                  <a:cs typeface="League Spartan"/>
                  <a:sym typeface="League Spartan"/>
                </a:rPr>
                <a:t>Integrity .  Trustworthy .  Sustainability</a:t>
              </a:r>
            </a:p>
          </p:txBody>
        </p:sp>
        <p:sp>
          <p:nvSpPr>
            <p:cNvPr id="44" name="TextBox 22">
              <a:extLst>
                <a:ext uri="{FF2B5EF4-FFF2-40B4-BE49-F238E27FC236}">
                  <a16:creationId xmlns:a16="http://schemas.microsoft.com/office/drawing/2014/main" id="{9DF3368B-A42B-9502-B4AC-3914A14DC075}"/>
                </a:ext>
              </a:extLst>
            </p:cNvPr>
            <p:cNvSpPr txBox="1"/>
            <p:nvPr/>
          </p:nvSpPr>
          <p:spPr>
            <a:xfrm>
              <a:off x="1471290" y="757227"/>
              <a:ext cx="15666349" cy="320147"/>
            </a:xfrm>
            <a:prstGeom prst="rect">
              <a:avLst/>
            </a:prstGeom>
            <a:noFill/>
          </p:spPr>
          <p:txBody>
            <a:bodyPr wrap="square" lIns="0" tIns="0" rIns="0" bIns="0" rtlCol="0" anchor="t">
              <a:spAutoFit/>
            </a:bodyPr>
            <a:lstStyle/>
            <a:p>
              <a:pPr algn="ctr" defTabSz="609630">
                <a:lnSpc>
                  <a:spcPts val="1779"/>
                </a:lnSpc>
              </a:pPr>
              <a:r>
                <a:rPr lang="en-US" sz="1618" b="1" spc="255" dirty="0">
                  <a:solidFill>
                    <a:srgbClr val="08084D"/>
                  </a:solidFill>
                  <a:latin typeface="Glacial Indifference Bold Italics"/>
                  <a:ea typeface="Glacial Indifference Bold Italics"/>
                  <a:cs typeface="Glacial Indifference Bold Italics"/>
                  <a:sym typeface="Glacial Indifference Bold Italics"/>
                </a:rPr>
                <a:t>(NATIONAL PUBLIC SECTOR ACCOUNTANTS CONFERENCE)</a:t>
              </a:r>
            </a:p>
          </p:txBody>
        </p:sp>
        <p:sp>
          <p:nvSpPr>
            <p:cNvPr id="45" name="TextBox 23">
              <a:extLst>
                <a:ext uri="{FF2B5EF4-FFF2-40B4-BE49-F238E27FC236}">
                  <a16:creationId xmlns:a16="http://schemas.microsoft.com/office/drawing/2014/main" id="{C04497B6-6FA5-84FD-0724-A80872637EFD}"/>
                </a:ext>
              </a:extLst>
            </p:cNvPr>
            <p:cNvSpPr txBox="1"/>
            <p:nvPr/>
          </p:nvSpPr>
          <p:spPr>
            <a:xfrm>
              <a:off x="792200" y="327516"/>
              <a:ext cx="17622327" cy="538608"/>
            </a:xfrm>
            <a:prstGeom prst="rect">
              <a:avLst/>
            </a:prstGeom>
            <a:noFill/>
          </p:spPr>
          <p:txBody>
            <a:bodyPr lIns="0" tIns="0" rIns="0" bIns="0" rtlCol="0" anchor="t">
              <a:spAutoFit/>
            </a:bodyPr>
            <a:lstStyle/>
            <a:p>
              <a:pPr algn="ctr" defTabSz="609630">
                <a:lnSpc>
                  <a:spcPts val="2136"/>
                </a:lnSpc>
              </a:pPr>
              <a:r>
                <a:rPr lang="en-US" sz="1941" b="1" spc="306" dirty="0">
                  <a:solidFill>
                    <a:srgbClr val="08084D"/>
                  </a:solidFill>
                  <a:latin typeface="League Spartan"/>
                  <a:ea typeface="League Spartan"/>
                  <a:cs typeface="League Spartan"/>
                  <a:sym typeface="League Spartan"/>
                </a:rPr>
                <a:t>PERSIDANGAN AKAUNTAN SEKTOR AWAM KALI KE-31</a:t>
              </a:r>
            </a:p>
          </p:txBody>
        </p:sp>
      </p:grpSp>
      <p:grpSp>
        <p:nvGrpSpPr>
          <p:cNvPr id="46" name="Group 45">
            <a:extLst>
              <a:ext uri="{FF2B5EF4-FFF2-40B4-BE49-F238E27FC236}">
                <a16:creationId xmlns:a16="http://schemas.microsoft.com/office/drawing/2014/main" id="{11882829-2A58-759D-2B37-65FB364758ED}"/>
              </a:ext>
            </a:extLst>
          </p:cNvPr>
          <p:cNvGrpSpPr/>
          <p:nvPr/>
        </p:nvGrpSpPr>
        <p:grpSpPr>
          <a:xfrm>
            <a:off x="1766139" y="4671455"/>
            <a:ext cx="4818811" cy="856818"/>
            <a:chOff x="2110772" y="7897045"/>
            <a:chExt cx="7228216" cy="1285228"/>
          </a:xfrm>
        </p:grpSpPr>
        <p:sp>
          <p:nvSpPr>
            <p:cNvPr id="47" name="TextBox 31">
              <a:extLst>
                <a:ext uri="{FF2B5EF4-FFF2-40B4-BE49-F238E27FC236}">
                  <a16:creationId xmlns:a16="http://schemas.microsoft.com/office/drawing/2014/main" id="{67685A7A-24A1-7F29-94AE-914BB1B72C50}"/>
                </a:ext>
              </a:extLst>
            </p:cNvPr>
            <p:cNvSpPr txBox="1"/>
            <p:nvPr/>
          </p:nvSpPr>
          <p:spPr>
            <a:xfrm>
              <a:off x="2110772" y="7897045"/>
              <a:ext cx="7228216" cy="685284"/>
            </a:xfrm>
            <a:prstGeom prst="rect">
              <a:avLst/>
            </a:prstGeom>
          </p:spPr>
          <p:txBody>
            <a:bodyPr wrap="square" lIns="0" tIns="0" rIns="0" bIns="0" rtlCol="0" anchor="t">
              <a:spAutoFit/>
            </a:bodyPr>
            <a:lstStyle/>
            <a:p>
              <a:pPr algn="ctr" defTabSz="609630">
                <a:lnSpc>
                  <a:spcPts val="3920"/>
                </a:lnSpc>
              </a:pPr>
              <a:r>
                <a:rPr lang="en-US" sz="2800" dirty="0">
                  <a:solidFill>
                    <a:srgbClr val="2A2E3A"/>
                  </a:solidFill>
                  <a:latin typeface="TT Hoves Bold"/>
                  <a:ea typeface="TT Hoves Bold"/>
                  <a:cs typeface="TT Hoves Bold"/>
                  <a:sym typeface="TT Hoves Bold"/>
                </a:rPr>
                <a:t>Prof. Dr. David Asirvatham</a:t>
              </a:r>
            </a:p>
          </p:txBody>
        </p:sp>
        <p:sp>
          <p:nvSpPr>
            <p:cNvPr id="48" name="TextBox 32">
              <a:extLst>
                <a:ext uri="{FF2B5EF4-FFF2-40B4-BE49-F238E27FC236}">
                  <a16:creationId xmlns:a16="http://schemas.microsoft.com/office/drawing/2014/main" id="{220BDB20-6774-F227-3A8E-C1438F14A971}"/>
                </a:ext>
              </a:extLst>
            </p:cNvPr>
            <p:cNvSpPr txBox="1"/>
            <p:nvPr/>
          </p:nvSpPr>
          <p:spPr>
            <a:xfrm>
              <a:off x="2903450" y="8566335"/>
              <a:ext cx="4998885" cy="615938"/>
            </a:xfrm>
            <a:prstGeom prst="rect">
              <a:avLst/>
            </a:prstGeom>
          </p:spPr>
          <p:txBody>
            <a:bodyPr lIns="0" tIns="0" rIns="0" bIns="0" rtlCol="0" anchor="t">
              <a:spAutoFit/>
            </a:bodyPr>
            <a:lstStyle/>
            <a:p>
              <a:pPr algn="ctr" defTabSz="609630">
                <a:lnSpc>
                  <a:spcPts val="3547"/>
                </a:lnSpc>
              </a:pPr>
              <a:r>
                <a:rPr lang="en-US" sz="2533" dirty="0">
                  <a:solidFill>
                    <a:srgbClr val="2A2E3A"/>
                  </a:solidFill>
                  <a:latin typeface="TT Hoves"/>
                  <a:ea typeface="TT Hoves"/>
                  <a:cs typeface="TT Hoves"/>
                  <a:sym typeface="TT Hoves"/>
                </a:rPr>
                <a:t>Taylor’s University</a:t>
              </a:r>
            </a:p>
          </p:txBody>
        </p:sp>
      </p:grpSp>
      <p:sp>
        <p:nvSpPr>
          <p:cNvPr id="50" name="TextBox 30">
            <a:extLst>
              <a:ext uri="{FF2B5EF4-FFF2-40B4-BE49-F238E27FC236}">
                <a16:creationId xmlns:a16="http://schemas.microsoft.com/office/drawing/2014/main" id="{5885F60D-8E4C-DDA0-5A60-6904761C6316}"/>
              </a:ext>
            </a:extLst>
          </p:cNvPr>
          <p:cNvSpPr txBox="1"/>
          <p:nvPr/>
        </p:nvSpPr>
        <p:spPr>
          <a:xfrm>
            <a:off x="1079131" y="6472143"/>
            <a:ext cx="5638244" cy="555088"/>
          </a:xfrm>
          <a:prstGeom prst="rect">
            <a:avLst/>
          </a:prstGeom>
        </p:spPr>
        <p:txBody>
          <a:bodyPr wrap="square" lIns="0" tIns="0" rIns="0" bIns="0" rtlCol="0" anchor="t">
            <a:spAutoFit/>
          </a:bodyPr>
          <a:lstStyle/>
          <a:p>
            <a:pPr algn="ctr" defTabSz="609630">
              <a:lnSpc>
                <a:spcPts val="2333"/>
              </a:lnSpc>
            </a:pPr>
            <a:r>
              <a:rPr lang="en-US" sz="1333" dirty="0">
                <a:solidFill>
                  <a:srgbClr val="08084D"/>
                </a:solidFill>
                <a:latin typeface="Glacial Indifference Bold Italics" panose="020B0604020202020204" charset="0"/>
                <a:ea typeface="Helios Bold"/>
                <a:cs typeface="Helios Bold"/>
                <a:sym typeface="Helios Bold"/>
              </a:rPr>
              <a:t>MEMACU PERAKAUNAN AWAM UNTUK MASA HADAPAN YANG MAMPAN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6AB361-8DAB-FDC9-8060-44275913BE37}"/>
              </a:ext>
            </a:extLst>
          </p:cNvPr>
          <p:cNvPicPr>
            <a:picLocks noChangeAspect="1"/>
          </p:cNvPicPr>
          <p:nvPr/>
        </p:nvPicPr>
        <p:blipFill>
          <a:blip r:embed="rId2"/>
          <a:stretch>
            <a:fillRect/>
          </a:stretch>
        </p:blipFill>
        <p:spPr>
          <a:xfrm>
            <a:off x="947482" y="1108974"/>
            <a:ext cx="10297036" cy="5749026"/>
          </a:xfrm>
          <a:prstGeom prst="rect">
            <a:avLst/>
          </a:prstGeom>
        </p:spPr>
      </p:pic>
      <p:sp>
        <p:nvSpPr>
          <p:cNvPr id="3" name="TextBox 2">
            <a:extLst>
              <a:ext uri="{FF2B5EF4-FFF2-40B4-BE49-F238E27FC236}">
                <a16:creationId xmlns:a16="http://schemas.microsoft.com/office/drawing/2014/main" id="{740FFB4E-1779-F712-232D-3D7B33B45705}"/>
              </a:ext>
            </a:extLst>
          </p:cNvPr>
          <p:cNvSpPr txBox="1"/>
          <p:nvPr/>
        </p:nvSpPr>
        <p:spPr>
          <a:xfrm>
            <a:off x="491871" y="393405"/>
            <a:ext cx="6198941" cy="584775"/>
          </a:xfrm>
          <a:prstGeom prst="rect">
            <a:avLst/>
          </a:prstGeom>
          <a:noFill/>
        </p:spPr>
        <p:txBody>
          <a:bodyPr wrap="none" rtlCol="0">
            <a:spAutoFit/>
          </a:bodyPr>
          <a:lstStyle/>
          <a:p>
            <a:r>
              <a:rPr lang="en-US" sz="3200" dirty="0">
                <a:solidFill>
                  <a:schemeClr val="accent1">
                    <a:lumMod val="20000"/>
                    <a:lumOff val="80000"/>
                  </a:schemeClr>
                </a:solidFill>
              </a:rPr>
              <a:t>Machine Learning vs Deep Learning </a:t>
            </a:r>
            <a:endParaRPr lang="en-MY" sz="3200" dirty="0">
              <a:solidFill>
                <a:schemeClr val="accent1">
                  <a:lumMod val="20000"/>
                  <a:lumOff val="80000"/>
                </a:schemeClr>
              </a:solidFill>
            </a:endParaRPr>
          </a:p>
        </p:txBody>
      </p:sp>
    </p:spTree>
    <p:extLst>
      <p:ext uri="{BB962C8B-B14F-4D97-AF65-F5344CB8AC3E}">
        <p14:creationId xmlns:p14="http://schemas.microsoft.com/office/powerpoint/2010/main" val="65826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55F60E-F8CA-4561-8460-23F908C59E8C}"/>
              </a:ext>
            </a:extLst>
          </p:cNvPr>
          <p:cNvSpPr>
            <a:spLocks noGrp="1"/>
          </p:cNvSpPr>
          <p:nvPr>
            <p:ph type="sldNum" sz="quarter" idx="12"/>
          </p:nvPr>
        </p:nvSpPr>
        <p:spPr>
          <a:xfrm>
            <a:off x="0" y="86868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02DBC-7E53-4F12-9C6C-E6FEA1C5022A}" type="slidenum">
              <a:rPr kumimoji="0" lang="en-MY" sz="1200" b="0" i="0" u="none" strike="noStrike" kern="1200" cap="none" spc="300" normalizeH="0" baseline="0" noProof="0" smtClean="0">
                <a:ln>
                  <a:noFill/>
                </a:ln>
                <a:solidFill>
                  <a:prstClr val="white"/>
                </a:solidFill>
                <a:effectLst/>
                <a:uLnTx/>
                <a:uFillTx/>
                <a:latin typeface="Montserrat" pitchFamily="2" charset="77"/>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MY" sz="1200" b="0" i="0" u="none" strike="noStrike" kern="1200" cap="none" spc="300" normalizeH="0" baseline="0" noProof="0" dirty="0">
              <a:ln>
                <a:noFill/>
              </a:ln>
              <a:solidFill>
                <a:prstClr val="white"/>
              </a:solidFill>
              <a:effectLst/>
              <a:uLnTx/>
              <a:uFillTx/>
              <a:latin typeface="Montserrat" pitchFamily="2" charset="77"/>
              <a:ea typeface="Cambria" panose="02040503050406030204" pitchFamily="18" charset="0"/>
              <a:cs typeface="+mn-cs"/>
            </a:endParaRPr>
          </a:p>
        </p:txBody>
      </p:sp>
      <p:pic>
        <p:nvPicPr>
          <p:cNvPr id="3" name="Picture 2">
            <a:extLst>
              <a:ext uri="{FF2B5EF4-FFF2-40B4-BE49-F238E27FC236}">
                <a16:creationId xmlns:a16="http://schemas.microsoft.com/office/drawing/2014/main" id="{A24FC5BF-3772-E582-4619-75AD39E0C2A8}"/>
              </a:ext>
            </a:extLst>
          </p:cNvPr>
          <p:cNvPicPr>
            <a:picLocks noChangeAspect="1"/>
          </p:cNvPicPr>
          <p:nvPr/>
        </p:nvPicPr>
        <p:blipFill>
          <a:blip r:embed="rId3"/>
          <a:stretch>
            <a:fillRect/>
          </a:stretch>
        </p:blipFill>
        <p:spPr>
          <a:xfrm>
            <a:off x="1314404" y="1918278"/>
            <a:ext cx="8151285" cy="3998068"/>
          </a:xfrm>
          <a:prstGeom prst="rect">
            <a:avLst/>
          </a:prstGeom>
        </p:spPr>
      </p:pic>
      <p:sp>
        <p:nvSpPr>
          <p:cNvPr id="4" name="TextBox 3">
            <a:extLst>
              <a:ext uri="{FF2B5EF4-FFF2-40B4-BE49-F238E27FC236}">
                <a16:creationId xmlns:a16="http://schemas.microsoft.com/office/drawing/2014/main" id="{A504AEA2-FA96-308D-B3E3-3A2D0438173E}"/>
              </a:ext>
            </a:extLst>
          </p:cNvPr>
          <p:cNvSpPr txBox="1"/>
          <p:nvPr/>
        </p:nvSpPr>
        <p:spPr>
          <a:xfrm>
            <a:off x="-285237" y="418434"/>
            <a:ext cx="68644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accent1">
                    <a:lumMod val="20000"/>
                    <a:lumOff val="80000"/>
                  </a:schemeClr>
                </a:solidFill>
                <a:effectLst/>
                <a:uLnTx/>
                <a:uFillTx/>
                <a:latin typeface="Rockwell" panose="02060603020205020403" pitchFamily="18" charset="0"/>
                <a:ea typeface="等线" panose="02010600030101010101" pitchFamily="2" charset="-122"/>
                <a:cs typeface="+mn-cs"/>
              </a:rPr>
              <a:t>Types of </a:t>
            </a:r>
            <a:r>
              <a:rPr kumimoji="0" lang="en-US" sz="2800" b="1" i="0" u="none" strike="noStrike" kern="1200" cap="none" spc="0" normalizeH="0" baseline="0" noProof="0" dirty="0">
                <a:ln>
                  <a:noFill/>
                </a:ln>
                <a:solidFill>
                  <a:schemeClr val="accent1">
                    <a:lumMod val="20000"/>
                    <a:lumOff val="80000"/>
                  </a:schemeClr>
                </a:solidFill>
                <a:effectLst/>
                <a:uLnTx/>
                <a:uFillTx/>
                <a:latin typeface="Rockwell" panose="02060603020205020403" pitchFamily="18" charset="0"/>
                <a:ea typeface="+mn-ea"/>
                <a:cs typeface="+mn-cs"/>
              </a:rPr>
              <a:t>MACHINE </a:t>
            </a:r>
            <a:r>
              <a:rPr lang="en-US" sz="2800" b="1" dirty="0">
                <a:solidFill>
                  <a:schemeClr val="accent1">
                    <a:lumMod val="20000"/>
                    <a:lumOff val="80000"/>
                  </a:schemeClr>
                </a:solidFill>
                <a:latin typeface="Rockwell" panose="02060603020205020403" pitchFamily="18" charset="0"/>
              </a:rPr>
              <a:t> </a:t>
            </a:r>
            <a:r>
              <a:rPr kumimoji="0" lang="en-US" sz="2800" b="1" i="0" u="none" strike="noStrike" kern="1200" cap="none" spc="0" normalizeH="0" baseline="0" noProof="0" dirty="0">
                <a:ln>
                  <a:noFill/>
                </a:ln>
                <a:solidFill>
                  <a:schemeClr val="accent1">
                    <a:lumMod val="20000"/>
                    <a:lumOff val="80000"/>
                  </a:schemeClr>
                </a:solidFill>
                <a:effectLst/>
                <a:uLnTx/>
                <a:uFillTx/>
                <a:latin typeface="Rockwell" panose="02060603020205020403" pitchFamily="18" charset="0"/>
                <a:ea typeface="+mn-ea"/>
                <a:cs typeface="+mn-cs"/>
              </a:rPr>
              <a:t>LEARNING</a:t>
            </a:r>
            <a:r>
              <a:rPr kumimoji="0" lang="en-US" sz="2800" b="0" i="0" u="none" strike="noStrike" kern="1200" cap="none" spc="0" normalizeH="0" baseline="0" noProof="0" dirty="0">
                <a:ln>
                  <a:noFill/>
                </a:ln>
                <a:solidFill>
                  <a:schemeClr val="accent1">
                    <a:lumMod val="20000"/>
                    <a:lumOff val="80000"/>
                  </a:schemeClr>
                </a:solidFill>
                <a:effectLst/>
                <a:uLnTx/>
                <a:uFillTx/>
                <a:latin typeface="Rockwell" panose="02060603020205020403" pitchFamily="18" charset="0"/>
                <a:ea typeface="+mn-ea"/>
                <a:cs typeface="+mn-cs"/>
              </a:rPr>
              <a:t> </a:t>
            </a:r>
          </a:p>
        </p:txBody>
      </p:sp>
    </p:spTree>
    <p:extLst>
      <p:ext uri="{BB962C8B-B14F-4D97-AF65-F5344CB8AC3E}">
        <p14:creationId xmlns:p14="http://schemas.microsoft.com/office/powerpoint/2010/main" val="957359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136EF-2A4A-498B-9453-8F56EACB21AF}"/>
              </a:ext>
            </a:extLst>
          </p:cNvPr>
          <p:cNvSpPr>
            <a:spLocks noGrp="1"/>
          </p:cNvSpPr>
          <p:nvPr>
            <p:ph type="title"/>
          </p:nvPr>
        </p:nvSpPr>
        <p:spPr>
          <a:xfrm>
            <a:off x="-820479" y="346175"/>
            <a:ext cx="10515600" cy="610758"/>
          </a:xfrm>
        </p:spPr>
        <p:txBody>
          <a:bodyPr>
            <a:normAutofit fontScale="90000"/>
          </a:bodyPr>
          <a:lstStyle/>
          <a:p>
            <a:pPr algn="ctr"/>
            <a:r>
              <a:rPr lang="en-MY" sz="3600" b="1" dirty="0">
                <a:solidFill>
                  <a:schemeClr val="accent1">
                    <a:lumMod val="20000"/>
                    <a:lumOff val="80000"/>
                  </a:schemeClr>
                </a:solidFill>
              </a:rPr>
              <a:t>Supervised Learning vs Unsupervised Learning</a:t>
            </a:r>
          </a:p>
        </p:txBody>
      </p:sp>
      <p:pic>
        <p:nvPicPr>
          <p:cNvPr id="7" name="Picture 6">
            <a:extLst>
              <a:ext uri="{FF2B5EF4-FFF2-40B4-BE49-F238E27FC236}">
                <a16:creationId xmlns:a16="http://schemas.microsoft.com/office/drawing/2014/main" id="{D041F45D-3D25-6B78-9175-23EA2F9FDAD6}"/>
              </a:ext>
            </a:extLst>
          </p:cNvPr>
          <p:cNvPicPr>
            <a:picLocks noChangeAspect="1"/>
          </p:cNvPicPr>
          <p:nvPr/>
        </p:nvPicPr>
        <p:blipFill>
          <a:blip r:embed="rId2"/>
          <a:stretch>
            <a:fillRect/>
          </a:stretch>
        </p:blipFill>
        <p:spPr>
          <a:xfrm>
            <a:off x="-81627" y="1626782"/>
            <a:ext cx="5833124" cy="4137914"/>
          </a:xfrm>
          <a:prstGeom prst="rect">
            <a:avLst/>
          </a:prstGeom>
        </p:spPr>
      </p:pic>
      <p:pic>
        <p:nvPicPr>
          <p:cNvPr id="8" name="Picture 7">
            <a:extLst>
              <a:ext uri="{FF2B5EF4-FFF2-40B4-BE49-F238E27FC236}">
                <a16:creationId xmlns:a16="http://schemas.microsoft.com/office/drawing/2014/main" id="{AC7CE8CB-10E6-FD8F-BAB4-9EAFD31F01EB}"/>
              </a:ext>
            </a:extLst>
          </p:cNvPr>
          <p:cNvPicPr>
            <a:picLocks noChangeAspect="1"/>
          </p:cNvPicPr>
          <p:nvPr/>
        </p:nvPicPr>
        <p:blipFill>
          <a:blip r:embed="rId3"/>
          <a:stretch>
            <a:fillRect/>
          </a:stretch>
        </p:blipFill>
        <p:spPr>
          <a:xfrm>
            <a:off x="6082749" y="1541722"/>
            <a:ext cx="5953030" cy="4222974"/>
          </a:xfrm>
          <a:prstGeom prst="rect">
            <a:avLst/>
          </a:prstGeom>
        </p:spPr>
      </p:pic>
    </p:spTree>
    <p:extLst>
      <p:ext uri="{BB962C8B-B14F-4D97-AF65-F5344CB8AC3E}">
        <p14:creationId xmlns:p14="http://schemas.microsoft.com/office/powerpoint/2010/main" val="1638845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90FF0D3-FEB8-4741-A035-6ACCA634BB84}"/>
              </a:ext>
            </a:extLst>
          </p:cNvPr>
          <p:cNvSpPr txBox="1"/>
          <p:nvPr/>
        </p:nvSpPr>
        <p:spPr>
          <a:xfrm>
            <a:off x="806301" y="1598657"/>
            <a:ext cx="613206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DEEP LEARNING</a:t>
            </a:r>
            <a:r>
              <a:rPr kumimoji="0" lang="en-US" sz="32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p>
        </p:txBody>
      </p:sp>
      <p:sp>
        <p:nvSpPr>
          <p:cNvPr id="12" name="TextBox 11">
            <a:extLst>
              <a:ext uri="{FF2B5EF4-FFF2-40B4-BE49-F238E27FC236}">
                <a16:creationId xmlns:a16="http://schemas.microsoft.com/office/drawing/2014/main" id="{42F13932-FE38-41BF-8EBC-2B9321F36ABF}"/>
              </a:ext>
            </a:extLst>
          </p:cNvPr>
          <p:cNvSpPr txBox="1"/>
          <p:nvPr/>
        </p:nvSpPr>
        <p:spPr>
          <a:xfrm>
            <a:off x="806301" y="6158788"/>
            <a:ext cx="6132061"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mn-ea"/>
                <a:cs typeface="+mn-cs"/>
              </a:rPr>
              <a:t>Image source: </a:t>
            </a:r>
            <a:r>
              <a:rPr kumimoji="0" lang="en-US" sz="1050" b="0" i="1" u="none" strike="noStrike" kern="1200" cap="none" spc="0" normalizeH="0" baseline="0" noProof="0" dirty="0" err="1">
                <a:ln>
                  <a:noFill/>
                </a:ln>
                <a:solidFill>
                  <a:prstClr val="black">
                    <a:lumMod val="65000"/>
                    <a:lumOff val="35000"/>
                  </a:prstClr>
                </a:solidFill>
                <a:effectLst/>
                <a:uLnTx/>
                <a:uFillTx/>
                <a:latin typeface="Source Sans Pro" panose="020B0503030403020204" pitchFamily="34" charset="0"/>
                <a:ea typeface="+mn-ea"/>
                <a:cs typeface="+mn-cs"/>
              </a:rPr>
              <a:t>Sarker</a:t>
            </a:r>
            <a:r>
              <a:rPr kumimoji="0" lang="en-US" sz="1050" b="0" i="1" u="none" strike="noStrike" kern="1200" cap="none" spc="0" normalizeH="0" baseline="0" noProof="0" dirty="0">
                <a:ln>
                  <a:noFill/>
                </a:ln>
                <a:solidFill>
                  <a:prstClr val="black">
                    <a:lumMod val="65000"/>
                    <a:lumOff val="35000"/>
                  </a:prstClr>
                </a:solidFill>
                <a:effectLst/>
                <a:uLnTx/>
                <a:uFillTx/>
                <a:latin typeface="Source Sans Pro" panose="020B0503030403020204" pitchFamily="34" charset="0"/>
                <a:ea typeface="+mn-ea"/>
                <a:cs typeface="+mn-cs"/>
              </a:rPr>
              <a:t>, I.H. Machine Learning: Algorithms, Real-World Applications and Research Directions. </a:t>
            </a:r>
            <a:endParaRPr kumimoji="0" lang="en-MY" sz="1050" b="0" i="1"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pic>
        <p:nvPicPr>
          <p:cNvPr id="1026" name="Picture 2" descr="Fig. 9">
            <a:extLst>
              <a:ext uri="{FF2B5EF4-FFF2-40B4-BE49-F238E27FC236}">
                <a16:creationId xmlns:a16="http://schemas.microsoft.com/office/drawing/2014/main" id="{71050DEA-D975-4CC7-B328-217ECD852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01" y="2521987"/>
            <a:ext cx="6132061" cy="3348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utonomous Driving, Both Close and Far from Ubiquity – Skynet Today">
            <a:extLst>
              <a:ext uri="{FF2B5EF4-FFF2-40B4-BE49-F238E27FC236}">
                <a16:creationId xmlns:a16="http://schemas.microsoft.com/office/drawing/2014/main" id="{D6D941F7-DDD5-4037-B5B7-922D8C3DCAD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33949" y="4309736"/>
            <a:ext cx="3559346" cy="20021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74E9AF6-568A-40D5-9D75-DB2348DFCD8C}"/>
              </a:ext>
            </a:extLst>
          </p:cNvPr>
          <p:cNvSpPr txBox="1"/>
          <p:nvPr/>
        </p:nvSpPr>
        <p:spPr>
          <a:xfrm>
            <a:off x="7933949" y="6329186"/>
            <a:ext cx="37813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Example: A self-driving Tesla</a:t>
            </a:r>
            <a:endParaRPr kumimoji="0" lang="en-MY" sz="1200" b="0" i="1" u="none" strike="noStrike" kern="1200" cap="none" spc="0" normalizeH="0" baseline="0" noProof="0" dirty="0">
              <a:ln>
                <a:noFill/>
              </a:ln>
              <a:solidFill>
                <a:srgbClr val="FF0000"/>
              </a:solidFill>
              <a:effectLst/>
              <a:uLnTx/>
              <a:uFillTx/>
              <a:latin typeface="Montserrat" panose="00000500000000000000" pitchFamily="2" charset="0"/>
              <a:ea typeface="+mn-ea"/>
              <a:cs typeface="+mn-cs"/>
            </a:endParaRPr>
          </a:p>
        </p:txBody>
      </p:sp>
      <p:cxnSp>
        <p:nvCxnSpPr>
          <p:cNvPr id="6" name="Straight Connector 5">
            <a:extLst>
              <a:ext uri="{FF2B5EF4-FFF2-40B4-BE49-F238E27FC236}">
                <a16:creationId xmlns:a16="http://schemas.microsoft.com/office/drawing/2014/main" id="{9AB15252-CF9E-4046-BF10-EDF19C54FC43}"/>
              </a:ext>
            </a:extLst>
          </p:cNvPr>
          <p:cNvCxnSpPr>
            <a:cxnSpLocks/>
          </p:cNvCxnSpPr>
          <p:nvPr/>
        </p:nvCxnSpPr>
        <p:spPr>
          <a:xfrm>
            <a:off x="7527852" y="1233376"/>
            <a:ext cx="0" cy="542260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C69B521-3B4F-8179-577C-E3451BEE5B5D}"/>
              </a:ext>
            </a:extLst>
          </p:cNvPr>
          <p:cNvPicPr>
            <a:picLocks noChangeAspect="1"/>
          </p:cNvPicPr>
          <p:nvPr/>
        </p:nvPicPr>
        <p:blipFill>
          <a:blip r:embed="rId5"/>
          <a:stretch>
            <a:fillRect/>
          </a:stretch>
        </p:blipFill>
        <p:spPr>
          <a:xfrm>
            <a:off x="7933949" y="1438371"/>
            <a:ext cx="3256769" cy="2167232"/>
          </a:xfrm>
          <a:prstGeom prst="rect">
            <a:avLst/>
          </a:prstGeom>
        </p:spPr>
      </p:pic>
      <p:sp>
        <p:nvSpPr>
          <p:cNvPr id="7" name="TextBox 6">
            <a:extLst>
              <a:ext uri="{FF2B5EF4-FFF2-40B4-BE49-F238E27FC236}">
                <a16:creationId xmlns:a16="http://schemas.microsoft.com/office/drawing/2014/main" id="{080ED932-37B9-861A-29E4-B306B08408EB}"/>
              </a:ext>
            </a:extLst>
          </p:cNvPr>
          <p:cNvSpPr txBox="1"/>
          <p:nvPr/>
        </p:nvSpPr>
        <p:spPr>
          <a:xfrm>
            <a:off x="8004858" y="3386406"/>
            <a:ext cx="3488437" cy="923330"/>
          </a:xfrm>
          <a:prstGeom prst="rect">
            <a:avLst/>
          </a:prstGeom>
          <a:noFill/>
        </p:spPr>
        <p:txBody>
          <a:bodyPr wrap="square">
            <a:spAutoFit/>
          </a:bodyPr>
          <a:lstStyle/>
          <a:p>
            <a:r>
              <a:rPr lang="en-US" b="0" i="0" dirty="0">
                <a:solidFill>
                  <a:schemeClr val="accent1">
                    <a:lumMod val="75000"/>
                  </a:schemeClr>
                </a:solidFill>
                <a:effectLst/>
                <a:latin typeface="Google Sans"/>
              </a:rPr>
              <a:t>With deep learning, the algorithms learn independently by analyzing large amounts of data.</a:t>
            </a:r>
            <a:endParaRPr lang="en-MY" dirty="0">
              <a:solidFill>
                <a:schemeClr val="accent1">
                  <a:lumMod val="75000"/>
                </a:schemeClr>
              </a:solidFill>
            </a:endParaRPr>
          </a:p>
        </p:txBody>
      </p:sp>
      <p:sp>
        <p:nvSpPr>
          <p:cNvPr id="8" name="Title 1">
            <a:extLst>
              <a:ext uri="{FF2B5EF4-FFF2-40B4-BE49-F238E27FC236}">
                <a16:creationId xmlns:a16="http://schemas.microsoft.com/office/drawing/2014/main" id="{13032EB4-6425-E614-105F-AC5BB2A6B21F}"/>
              </a:ext>
            </a:extLst>
          </p:cNvPr>
          <p:cNvSpPr>
            <a:spLocks noGrp="1"/>
          </p:cNvSpPr>
          <p:nvPr>
            <p:ph type="title"/>
          </p:nvPr>
        </p:nvSpPr>
        <p:spPr>
          <a:xfrm>
            <a:off x="308343" y="346175"/>
            <a:ext cx="9386777" cy="610758"/>
          </a:xfrm>
        </p:spPr>
        <p:txBody>
          <a:bodyPr>
            <a:normAutofit fontScale="90000"/>
          </a:bodyPr>
          <a:lstStyle/>
          <a:p>
            <a:pPr algn="l"/>
            <a:r>
              <a:rPr lang="en-MY" sz="3600" b="1" dirty="0">
                <a:solidFill>
                  <a:schemeClr val="accent1">
                    <a:lumMod val="20000"/>
                    <a:lumOff val="80000"/>
                  </a:schemeClr>
                </a:solidFill>
              </a:rPr>
              <a:t>Deep Learning</a:t>
            </a:r>
          </a:p>
        </p:txBody>
      </p:sp>
    </p:spTree>
    <p:extLst>
      <p:ext uri="{BB962C8B-B14F-4D97-AF65-F5344CB8AC3E}">
        <p14:creationId xmlns:p14="http://schemas.microsoft.com/office/powerpoint/2010/main" val="1715606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Earth as a particle with gold and blue">
            <a:extLst>
              <a:ext uri="{FF2B5EF4-FFF2-40B4-BE49-F238E27FC236}">
                <a16:creationId xmlns:a16="http://schemas.microsoft.com/office/drawing/2014/main" id="{E9EEC0E4-407E-5DEE-729E-ADC115A8F1D9}"/>
              </a:ext>
            </a:extLst>
          </p:cNvPr>
          <p:cNvPicPr>
            <a:picLocks noChangeAspect="1"/>
          </p:cNvPicPr>
          <p:nvPr/>
        </p:nvPicPr>
        <p:blipFill rotWithShape="1">
          <a:blip r:embed="rId2">
            <a:alphaModFix amt="50000"/>
          </a:blip>
          <a:srcRect t="1702" b="14028"/>
          <a:stretch/>
        </p:blipFill>
        <p:spPr>
          <a:xfrm>
            <a:off x="20" y="1"/>
            <a:ext cx="12191980" cy="6857999"/>
          </a:xfrm>
          <a:prstGeom prst="rect">
            <a:avLst/>
          </a:prstGeom>
        </p:spPr>
      </p:pic>
      <p:sp>
        <p:nvSpPr>
          <p:cNvPr id="2" name="Title 1">
            <a:extLst>
              <a:ext uri="{FF2B5EF4-FFF2-40B4-BE49-F238E27FC236}">
                <a16:creationId xmlns:a16="http://schemas.microsoft.com/office/drawing/2014/main" id="{2EB35197-3EE1-AF71-7D79-973E0F5AD15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How is AI going to </a:t>
            </a:r>
            <a:br>
              <a:rPr lang="en-US">
                <a:solidFill>
                  <a:srgbClr val="FFFFFF"/>
                </a:solidFill>
              </a:rPr>
            </a:br>
            <a:r>
              <a:rPr lang="en-US">
                <a:solidFill>
                  <a:srgbClr val="FFFFFF"/>
                </a:solidFill>
              </a:rPr>
              <a:t>change the World?</a:t>
            </a:r>
          </a:p>
        </p:txBody>
      </p:sp>
      <p:sp>
        <p:nvSpPr>
          <p:cNvPr id="5" name="Slide Number Placeholder 4">
            <a:extLst>
              <a:ext uri="{FF2B5EF4-FFF2-40B4-BE49-F238E27FC236}">
                <a16:creationId xmlns:a16="http://schemas.microsoft.com/office/drawing/2014/main" id="{1FAEE071-60FF-4035-227B-10FD638942A4}"/>
              </a:ext>
            </a:extLst>
          </p:cNvPr>
          <p:cNvSpPr>
            <a:spLocks noGrp="1"/>
          </p:cNvSpPr>
          <p:nvPr>
            <p:ph type="sldNum" sz="quarter" idx="12"/>
          </p:nvPr>
        </p:nvSpPr>
        <p:spPr/>
        <p:txBody>
          <a:bodyPr vert="horz" lIns="91440" tIns="45720" rIns="91440" bIns="45720" rtlCol="0" anchor="ctr">
            <a:normAutofit fontScale="25000" lnSpcReduction="20000"/>
          </a:bodyPr>
          <a:lstStyle/>
          <a:p>
            <a:pPr>
              <a:spcAft>
                <a:spcPts val="600"/>
              </a:spcAft>
              <a:defRPr/>
            </a:pPr>
            <a:fld id="{C3002DBC-7E53-4F12-9C6C-E6FEA1C5022A}" type="slidenum">
              <a:rPr lang="en-US" spc="0">
                <a:solidFill>
                  <a:srgbClr val="FFFFFF"/>
                </a:solidFill>
                <a:latin typeface="Calibri" panose="020F0502020204030204"/>
                <a:ea typeface="+mn-ea"/>
              </a:rPr>
              <a:pPr>
                <a:spcAft>
                  <a:spcPts val="600"/>
                </a:spcAft>
                <a:defRPr/>
              </a:pPr>
              <a:t>14</a:t>
            </a:fld>
            <a:endParaRPr lang="en-US" spc="0">
              <a:solidFill>
                <a:srgbClr val="FFFFFF"/>
              </a:solidFill>
              <a:latin typeface="Calibri" panose="020F0502020204030204"/>
              <a:ea typeface="+mn-ea"/>
            </a:endParaRPr>
          </a:p>
        </p:txBody>
      </p:sp>
    </p:spTree>
    <p:extLst>
      <p:ext uri="{BB962C8B-B14F-4D97-AF65-F5344CB8AC3E}">
        <p14:creationId xmlns:p14="http://schemas.microsoft.com/office/powerpoint/2010/main" val="201474061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a:extLst>
              <a:ext uri="{FF2B5EF4-FFF2-40B4-BE49-F238E27FC236}">
                <a16:creationId xmlns:a16="http://schemas.microsoft.com/office/drawing/2014/main" id="{1C72435D-8C78-4342-AEC9-3D8C88FA3348}"/>
              </a:ext>
            </a:extLst>
          </p:cNvPr>
          <p:cNvSpPr>
            <a:spLocks noGrp="1"/>
          </p:cNvSpPr>
          <p:nvPr>
            <p:ph idx="1"/>
          </p:nvPr>
        </p:nvSpPr>
        <p:spPr>
          <a:xfrm>
            <a:off x="802990" y="1639122"/>
            <a:ext cx="6062289" cy="1963737"/>
          </a:xfrm>
          <a:solidFill>
            <a:schemeClr val="accent3">
              <a:lumMod val="40000"/>
              <a:lumOff val="60000"/>
            </a:schemeClr>
          </a:solidFill>
        </p:spPr>
        <p:txBody>
          <a:bodyPr>
            <a:normAutofit lnSpcReduction="10000"/>
          </a:bodyPr>
          <a:lstStyle/>
          <a:p>
            <a:pPr marL="457200" indent="-457200">
              <a:buFont typeface="Arial" panose="020B0604020202020204" pitchFamily="34" charset="0"/>
              <a:buChar char="•"/>
            </a:pPr>
            <a:r>
              <a:rPr lang="en-US" altLang="en-US" sz="2800" b="0" dirty="0"/>
              <a:t>Autonomous Vehicles</a:t>
            </a:r>
          </a:p>
          <a:p>
            <a:pPr marL="457200" indent="-457200">
              <a:buFont typeface="Arial" panose="020B0604020202020204" pitchFamily="34" charset="0"/>
              <a:buChar char="•"/>
            </a:pPr>
            <a:r>
              <a:rPr lang="en-US" altLang="en-US" sz="2800" b="0" dirty="0"/>
              <a:t>No truck drivers or shipping crews?</a:t>
            </a:r>
          </a:p>
          <a:p>
            <a:pPr marL="457200" indent="-457200">
              <a:buFont typeface="Arial" panose="020B0604020202020204" pitchFamily="34" charset="0"/>
              <a:buChar char="•"/>
            </a:pPr>
            <a:r>
              <a:rPr lang="en-US" altLang="en-US" sz="2800" b="0" dirty="0"/>
              <a:t>Vehicles will be able to communicate with each other.</a:t>
            </a:r>
          </a:p>
        </p:txBody>
      </p:sp>
      <p:sp>
        <p:nvSpPr>
          <p:cNvPr id="33798" name="Slide Number Placeholder 5">
            <a:extLst>
              <a:ext uri="{FF2B5EF4-FFF2-40B4-BE49-F238E27FC236}">
                <a16:creationId xmlns:a16="http://schemas.microsoft.com/office/drawing/2014/main" id="{9117A3EA-2577-4B4A-BB57-BA0108ACBFE6}"/>
              </a:ext>
            </a:extLst>
          </p:cNvPr>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FFFF00"/>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81B1A583-0149-4D0E-8888-EBD13005C878}" type="slidenum">
              <a:rPr lang="en-GB" altLang="en-US"/>
              <a:pPr>
                <a:defRPr/>
              </a:pPr>
              <a:t>15</a:t>
            </a:fld>
            <a:endParaRPr lang="en-GB" altLang="en-US"/>
          </a:p>
        </p:txBody>
      </p:sp>
      <p:pic>
        <p:nvPicPr>
          <p:cNvPr id="11" name="Picture 10">
            <a:extLst>
              <a:ext uri="{FF2B5EF4-FFF2-40B4-BE49-F238E27FC236}">
                <a16:creationId xmlns:a16="http://schemas.microsoft.com/office/drawing/2014/main" id="{B3CF6C64-7EB4-C611-A177-130541B5A8A4}"/>
              </a:ext>
            </a:extLst>
          </p:cNvPr>
          <p:cNvPicPr>
            <a:picLocks noChangeAspect="1"/>
          </p:cNvPicPr>
          <p:nvPr/>
        </p:nvPicPr>
        <p:blipFill>
          <a:blip r:embed="rId2"/>
          <a:stretch>
            <a:fillRect/>
          </a:stretch>
        </p:blipFill>
        <p:spPr>
          <a:xfrm>
            <a:off x="1511392" y="3926540"/>
            <a:ext cx="4885589" cy="2815573"/>
          </a:xfrm>
          <a:prstGeom prst="rect">
            <a:avLst/>
          </a:prstGeom>
        </p:spPr>
      </p:pic>
      <p:pic>
        <p:nvPicPr>
          <p:cNvPr id="13" name="Picture 12">
            <a:extLst>
              <a:ext uri="{FF2B5EF4-FFF2-40B4-BE49-F238E27FC236}">
                <a16:creationId xmlns:a16="http://schemas.microsoft.com/office/drawing/2014/main" id="{5DCAF74D-8B9C-5C29-25E8-8E4195BE9B00}"/>
              </a:ext>
            </a:extLst>
          </p:cNvPr>
          <p:cNvPicPr>
            <a:picLocks noChangeAspect="1"/>
          </p:cNvPicPr>
          <p:nvPr/>
        </p:nvPicPr>
        <p:blipFill>
          <a:blip r:embed="rId3"/>
          <a:stretch>
            <a:fillRect/>
          </a:stretch>
        </p:blipFill>
        <p:spPr>
          <a:xfrm>
            <a:off x="7198318" y="1411582"/>
            <a:ext cx="4661671" cy="2514959"/>
          </a:xfrm>
          <a:prstGeom prst="rect">
            <a:avLst/>
          </a:prstGeom>
        </p:spPr>
      </p:pic>
      <p:pic>
        <p:nvPicPr>
          <p:cNvPr id="15" name="Picture 14">
            <a:extLst>
              <a:ext uri="{FF2B5EF4-FFF2-40B4-BE49-F238E27FC236}">
                <a16:creationId xmlns:a16="http://schemas.microsoft.com/office/drawing/2014/main" id="{826B63CA-3E8F-65D1-F444-B22F3C7E381D}"/>
              </a:ext>
            </a:extLst>
          </p:cNvPr>
          <p:cNvPicPr>
            <a:picLocks noChangeAspect="1"/>
          </p:cNvPicPr>
          <p:nvPr/>
        </p:nvPicPr>
        <p:blipFill>
          <a:blip r:embed="rId4"/>
          <a:stretch>
            <a:fillRect/>
          </a:stretch>
        </p:blipFill>
        <p:spPr>
          <a:xfrm>
            <a:off x="6532241" y="3830398"/>
            <a:ext cx="5327748" cy="3027602"/>
          </a:xfrm>
          <a:prstGeom prst="rect">
            <a:avLst/>
          </a:prstGeom>
        </p:spPr>
      </p:pic>
      <p:sp>
        <p:nvSpPr>
          <p:cNvPr id="2" name="Title 1">
            <a:extLst>
              <a:ext uri="{FF2B5EF4-FFF2-40B4-BE49-F238E27FC236}">
                <a16:creationId xmlns:a16="http://schemas.microsoft.com/office/drawing/2014/main" id="{4BE5A3FA-4D3F-44B7-5D69-06EEBA32B14F}"/>
              </a:ext>
            </a:extLst>
          </p:cNvPr>
          <p:cNvSpPr>
            <a:spLocks noGrp="1"/>
          </p:cNvSpPr>
          <p:nvPr>
            <p:ph type="title"/>
          </p:nvPr>
        </p:nvSpPr>
        <p:spPr>
          <a:xfrm>
            <a:off x="308343" y="346175"/>
            <a:ext cx="9386777" cy="610758"/>
          </a:xfrm>
        </p:spPr>
        <p:txBody>
          <a:bodyPr>
            <a:normAutofit fontScale="90000"/>
          </a:bodyPr>
          <a:lstStyle/>
          <a:p>
            <a:pPr algn="l"/>
            <a:r>
              <a:rPr lang="en-US" sz="3600" b="1" dirty="0">
                <a:solidFill>
                  <a:schemeClr val="accent1">
                    <a:lumMod val="20000"/>
                    <a:lumOff val="80000"/>
                  </a:schemeClr>
                </a:solidFill>
              </a:rPr>
              <a:t>I</a:t>
            </a:r>
            <a:r>
              <a:rPr lang="en-MY" sz="3600" b="1" dirty="0" err="1">
                <a:solidFill>
                  <a:schemeClr val="accent1">
                    <a:lumMod val="20000"/>
                    <a:lumOff val="80000"/>
                  </a:schemeClr>
                </a:solidFill>
              </a:rPr>
              <a:t>mpact</a:t>
            </a:r>
            <a:r>
              <a:rPr lang="en-MY" sz="3600" b="1" dirty="0">
                <a:solidFill>
                  <a:schemeClr val="accent1">
                    <a:lumMod val="20000"/>
                    <a:lumOff val="80000"/>
                  </a:schemeClr>
                </a:solidFill>
              </a:rPr>
              <a:t> of AI on Transportation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0D019-245B-4D1B-9395-B121E2402B3B}"/>
              </a:ext>
            </a:extLst>
          </p:cNvPr>
          <p:cNvSpPr>
            <a:spLocks noGrp="1"/>
          </p:cNvSpPr>
          <p:nvPr>
            <p:ph type="title"/>
          </p:nvPr>
        </p:nvSpPr>
        <p:spPr>
          <a:xfrm>
            <a:off x="85062" y="413410"/>
            <a:ext cx="6479409" cy="964920"/>
          </a:xfrm>
        </p:spPr>
        <p:txBody>
          <a:bodyPr>
            <a:normAutofit fontScale="90000"/>
          </a:bodyPr>
          <a:lstStyle/>
          <a:p>
            <a:pPr algn="l"/>
            <a:r>
              <a:rPr lang="en-US" sz="2925" dirty="0">
                <a:solidFill>
                  <a:schemeClr val="accent1">
                    <a:lumMod val="20000"/>
                    <a:lumOff val="80000"/>
                  </a:schemeClr>
                </a:solidFill>
                <a:latin typeface="Arial" panose="020B0604020202020204" pitchFamily="34" charset="0"/>
                <a:cs typeface="Arial" panose="020B0604020202020204" pitchFamily="34" charset="0"/>
              </a:rPr>
              <a:t>AI and Content Creation</a:t>
            </a:r>
            <a:br>
              <a:rPr lang="en-US" sz="2925" dirty="0">
                <a:solidFill>
                  <a:schemeClr val="accent1">
                    <a:lumMod val="20000"/>
                    <a:lumOff val="80000"/>
                  </a:schemeClr>
                </a:solidFill>
                <a:latin typeface="Arial" panose="020B0604020202020204" pitchFamily="34" charset="0"/>
                <a:cs typeface="Arial" panose="020B0604020202020204" pitchFamily="34" charset="0"/>
              </a:rPr>
            </a:br>
            <a:endParaRPr lang="en-MY" sz="2925" dirty="0">
              <a:solidFill>
                <a:schemeClr val="accent1">
                  <a:lumMod val="20000"/>
                  <a:lumOff val="80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B34C8472-7F77-930C-90DD-552AF2043FF3}"/>
              </a:ext>
            </a:extLst>
          </p:cNvPr>
          <p:cNvPicPr>
            <a:picLocks noChangeAspect="1"/>
          </p:cNvPicPr>
          <p:nvPr/>
        </p:nvPicPr>
        <p:blipFill>
          <a:blip r:embed="rId2"/>
          <a:stretch>
            <a:fillRect/>
          </a:stretch>
        </p:blipFill>
        <p:spPr>
          <a:xfrm>
            <a:off x="6016112" y="1151729"/>
            <a:ext cx="5782482" cy="5706271"/>
          </a:xfrm>
          <a:prstGeom prst="rect">
            <a:avLst/>
          </a:prstGeom>
        </p:spPr>
      </p:pic>
      <p:pic>
        <p:nvPicPr>
          <p:cNvPr id="15" name="Picture 14">
            <a:extLst>
              <a:ext uri="{FF2B5EF4-FFF2-40B4-BE49-F238E27FC236}">
                <a16:creationId xmlns:a16="http://schemas.microsoft.com/office/drawing/2014/main" id="{AE91752C-4B3D-9174-E97D-745482C7FD54}"/>
              </a:ext>
            </a:extLst>
          </p:cNvPr>
          <p:cNvPicPr>
            <a:picLocks noChangeAspect="1"/>
          </p:cNvPicPr>
          <p:nvPr/>
        </p:nvPicPr>
        <p:blipFill>
          <a:blip r:embed="rId3"/>
          <a:stretch>
            <a:fillRect/>
          </a:stretch>
        </p:blipFill>
        <p:spPr>
          <a:xfrm>
            <a:off x="491780" y="4406260"/>
            <a:ext cx="5094202" cy="2451740"/>
          </a:xfrm>
          <a:prstGeom prst="rect">
            <a:avLst/>
          </a:prstGeom>
        </p:spPr>
      </p:pic>
      <p:pic>
        <p:nvPicPr>
          <p:cNvPr id="4" name="Picture 3">
            <a:extLst>
              <a:ext uri="{FF2B5EF4-FFF2-40B4-BE49-F238E27FC236}">
                <a16:creationId xmlns:a16="http://schemas.microsoft.com/office/drawing/2014/main" id="{F1BC2A7C-72B2-9470-FB61-7CCD7A58160D}"/>
              </a:ext>
            </a:extLst>
          </p:cNvPr>
          <p:cNvPicPr>
            <a:picLocks noChangeAspect="1"/>
          </p:cNvPicPr>
          <p:nvPr/>
        </p:nvPicPr>
        <p:blipFill>
          <a:blip r:embed="rId4"/>
          <a:stretch>
            <a:fillRect/>
          </a:stretch>
        </p:blipFill>
        <p:spPr>
          <a:xfrm>
            <a:off x="404054" y="1151729"/>
            <a:ext cx="5269654" cy="3229190"/>
          </a:xfrm>
          <a:prstGeom prst="rect">
            <a:avLst/>
          </a:prstGeom>
        </p:spPr>
      </p:pic>
    </p:spTree>
    <p:extLst>
      <p:ext uri="{BB962C8B-B14F-4D97-AF65-F5344CB8AC3E}">
        <p14:creationId xmlns:p14="http://schemas.microsoft.com/office/powerpoint/2010/main" val="2065857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BA39-945A-FBEF-7274-4DB4C4AF4565}"/>
              </a:ext>
            </a:extLst>
          </p:cNvPr>
          <p:cNvSpPr>
            <a:spLocks noGrp="1"/>
          </p:cNvSpPr>
          <p:nvPr>
            <p:ph type="title"/>
          </p:nvPr>
        </p:nvSpPr>
        <p:spPr>
          <a:xfrm>
            <a:off x="193189" y="412433"/>
            <a:ext cx="9314708" cy="831850"/>
          </a:xfrm>
        </p:spPr>
        <p:txBody>
          <a:bodyPr/>
          <a:lstStyle/>
          <a:p>
            <a:pPr algn="l"/>
            <a:r>
              <a:rPr lang="en-MY" dirty="0">
                <a:solidFill>
                  <a:schemeClr val="accent1">
                    <a:lumMod val="20000"/>
                    <a:lumOff val="80000"/>
                  </a:schemeClr>
                </a:solidFill>
              </a:rPr>
              <a:t>Hotel Industry</a:t>
            </a:r>
          </a:p>
        </p:txBody>
      </p:sp>
      <p:pic>
        <p:nvPicPr>
          <p:cNvPr id="4" name="Content Placeholder 3">
            <a:extLst>
              <a:ext uri="{FF2B5EF4-FFF2-40B4-BE49-F238E27FC236}">
                <a16:creationId xmlns:a16="http://schemas.microsoft.com/office/drawing/2014/main" id="{160A335B-8E86-7B56-32FF-72EAB4903154}"/>
              </a:ext>
            </a:extLst>
          </p:cNvPr>
          <p:cNvPicPr>
            <a:picLocks noGrp="1" noChangeAspect="1"/>
          </p:cNvPicPr>
          <p:nvPr>
            <p:ph idx="1"/>
          </p:nvPr>
        </p:nvPicPr>
        <p:blipFill>
          <a:blip r:embed="rId2"/>
          <a:stretch>
            <a:fillRect/>
          </a:stretch>
        </p:blipFill>
        <p:spPr>
          <a:xfrm>
            <a:off x="6821429" y="1094266"/>
            <a:ext cx="4346825" cy="3255546"/>
          </a:xfrm>
          <a:prstGeom prst="rect">
            <a:avLst/>
          </a:prstGeom>
        </p:spPr>
      </p:pic>
      <p:pic>
        <p:nvPicPr>
          <p:cNvPr id="5" name="Picture 4">
            <a:extLst>
              <a:ext uri="{FF2B5EF4-FFF2-40B4-BE49-F238E27FC236}">
                <a16:creationId xmlns:a16="http://schemas.microsoft.com/office/drawing/2014/main" id="{F7F712E0-8566-B6E3-7E68-3F62C1F9103B}"/>
              </a:ext>
            </a:extLst>
          </p:cNvPr>
          <p:cNvPicPr>
            <a:picLocks noChangeAspect="1"/>
          </p:cNvPicPr>
          <p:nvPr/>
        </p:nvPicPr>
        <p:blipFill>
          <a:blip r:embed="rId3"/>
          <a:stretch>
            <a:fillRect/>
          </a:stretch>
        </p:blipFill>
        <p:spPr>
          <a:xfrm>
            <a:off x="5823094" y="4349812"/>
            <a:ext cx="5345159" cy="2505673"/>
          </a:xfrm>
          <a:prstGeom prst="rect">
            <a:avLst/>
          </a:prstGeom>
        </p:spPr>
      </p:pic>
      <p:sp>
        <p:nvSpPr>
          <p:cNvPr id="6" name="Content Placeholder 2">
            <a:extLst>
              <a:ext uri="{FF2B5EF4-FFF2-40B4-BE49-F238E27FC236}">
                <a16:creationId xmlns:a16="http://schemas.microsoft.com/office/drawing/2014/main" id="{294932FD-5365-3E92-3F3B-BEC9BA1C5185}"/>
              </a:ext>
            </a:extLst>
          </p:cNvPr>
          <p:cNvSpPr txBox="1">
            <a:spLocks/>
          </p:cNvSpPr>
          <p:nvPr/>
        </p:nvSpPr>
        <p:spPr bwMode="auto">
          <a:xfrm>
            <a:off x="340242" y="1434861"/>
            <a:ext cx="5482851" cy="4499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342900" indent="-342900" algn="l" rtl="0" eaLnBrk="0" fontAlgn="base" hangingPunct="0">
              <a:spcBef>
                <a:spcPct val="20000"/>
              </a:spcBef>
              <a:spcAft>
                <a:spcPct val="0"/>
              </a:spcAft>
              <a:defRPr sz="2000" b="1">
                <a:solidFill>
                  <a:schemeClr val="tx1"/>
                </a:solidFill>
                <a:latin typeface="Calibri" panose="020F0502020204030204" pitchFamily="34" charset="0"/>
                <a:ea typeface="+mn-ea"/>
                <a:cs typeface="+mn-cs"/>
              </a:defRPr>
            </a:lvl1pPr>
            <a:lvl2pPr marL="457200" indent="-228600" algn="l" rtl="0" eaLnBrk="0" fontAlgn="base" hangingPunct="0">
              <a:spcBef>
                <a:spcPct val="20000"/>
              </a:spcBef>
              <a:spcAft>
                <a:spcPct val="0"/>
              </a:spcAft>
              <a:buClr>
                <a:schemeClr val="tx2"/>
              </a:buClr>
              <a:buChar char="•"/>
              <a:defRPr sz="2000">
                <a:solidFill>
                  <a:schemeClr val="tx1"/>
                </a:solidFill>
                <a:latin typeface="Calibri" panose="020F0502020204030204" pitchFamily="34" charset="0"/>
                <a:cs typeface="+mn-cs"/>
              </a:defRPr>
            </a:lvl2pPr>
            <a:lvl3pPr marL="914400" indent="-228600" algn="l" rtl="0" eaLnBrk="0" fontAlgn="base" hangingPunct="0">
              <a:spcBef>
                <a:spcPct val="20000"/>
              </a:spcBef>
              <a:spcAft>
                <a:spcPct val="0"/>
              </a:spcAft>
              <a:buClr>
                <a:schemeClr val="tx2"/>
              </a:buClr>
              <a:buFont typeface="Arial" pitchFamily="34" charset="0"/>
              <a:buChar char="–"/>
              <a:defRPr sz="2000">
                <a:solidFill>
                  <a:schemeClr val="tx1"/>
                </a:solidFill>
                <a:latin typeface="Calibri" panose="020F0502020204030204" pitchFamily="34" charset="0"/>
                <a:cs typeface="+mn-cs"/>
              </a:defRPr>
            </a:lvl3pPr>
            <a:lvl4pPr marL="1376363" indent="-233363" algn="l" rtl="0" eaLnBrk="0" fontAlgn="base" hangingPunct="0">
              <a:spcBef>
                <a:spcPct val="20000"/>
              </a:spcBef>
              <a:spcAft>
                <a:spcPct val="0"/>
              </a:spcAft>
              <a:buClr>
                <a:schemeClr val="tx2"/>
              </a:buClr>
              <a:buFont typeface="Arial" pitchFamily="34" charset="0"/>
              <a:buChar char="–"/>
              <a:defRPr sz="2000">
                <a:solidFill>
                  <a:schemeClr val="tx1"/>
                </a:solidFill>
                <a:latin typeface="Calibri" panose="020F0502020204030204" pitchFamily="34" charset="0"/>
                <a:cs typeface="+mn-cs"/>
              </a:defRPr>
            </a:lvl4pPr>
            <a:lvl5pPr marL="2058988" indent="-230188" algn="l" rtl="0" eaLnBrk="0" fontAlgn="base" hangingPunct="0">
              <a:spcBef>
                <a:spcPct val="20000"/>
              </a:spcBef>
              <a:spcAft>
                <a:spcPct val="0"/>
              </a:spcAft>
              <a:buClr>
                <a:schemeClr val="tx2"/>
              </a:buClr>
              <a:buFont typeface="Arial" pitchFamily="34" charset="0"/>
              <a:buChar char="–"/>
              <a:defRPr sz="2000">
                <a:solidFill>
                  <a:schemeClr val="tx1"/>
                </a:solidFill>
                <a:latin typeface="Calibri" panose="020F0502020204030204" pitchFamily="34" charset="0"/>
                <a:cs typeface="+mn-cs"/>
              </a:defRPr>
            </a:lvl5pPr>
            <a:lvl6pPr marL="2516188" indent="-230188" algn="l" rtl="0" fontAlgn="base">
              <a:spcBef>
                <a:spcPct val="20000"/>
              </a:spcBef>
              <a:spcAft>
                <a:spcPct val="0"/>
              </a:spcAft>
              <a:buClr>
                <a:schemeClr val="tx2"/>
              </a:buClr>
              <a:buFont typeface="Arial" pitchFamily="34" charset="0"/>
              <a:buChar char="–"/>
              <a:defRPr sz="1600">
                <a:solidFill>
                  <a:schemeClr val="tx1"/>
                </a:solidFill>
                <a:latin typeface="+mn-lt"/>
                <a:cs typeface="+mn-cs"/>
              </a:defRPr>
            </a:lvl6pPr>
            <a:lvl7pPr marL="2973388" indent="-230188" algn="l" rtl="0" fontAlgn="base">
              <a:spcBef>
                <a:spcPct val="20000"/>
              </a:spcBef>
              <a:spcAft>
                <a:spcPct val="0"/>
              </a:spcAft>
              <a:buClr>
                <a:schemeClr val="tx2"/>
              </a:buClr>
              <a:buFont typeface="Arial" pitchFamily="34" charset="0"/>
              <a:buChar char="–"/>
              <a:defRPr sz="1600">
                <a:solidFill>
                  <a:schemeClr val="tx1"/>
                </a:solidFill>
                <a:latin typeface="+mn-lt"/>
                <a:cs typeface="+mn-cs"/>
              </a:defRPr>
            </a:lvl7pPr>
            <a:lvl8pPr marL="3430588" indent="-230188" algn="l" rtl="0" fontAlgn="base">
              <a:spcBef>
                <a:spcPct val="20000"/>
              </a:spcBef>
              <a:spcAft>
                <a:spcPct val="0"/>
              </a:spcAft>
              <a:buClr>
                <a:schemeClr val="tx2"/>
              </a:buClr>
              <a:buFont typeface="Arial" pitchFamily="34" charset="0"/>
              <a:buChar char="–"/>
              <a:defRPr sz="1600">
                <a:solidFill>
                  <a:schemeClr val="tx1"/>
                </a:solidFill>
                <a:latin typeface="+mn-lt"/>
                <a:cs typeface="+mn-cs"/>
              </a:defRPr>
            </a:lvl8pPr>
            <a:lvl9pPr marL="3887788" indent="-230188" algn="l" rtl="0" fontAlgn="base">
              <a:spcBef>
                <a:spcPct val="20000"/>
              </a:spcBef>
              <a:spcAft>
                <a:spcPct val="0"/>
              </a:spcAft>
              <a:buClr>
                <a:schemeClr val="tx2"/>
              </a:buClr>
              <a:buFont typeface="Arial" pitchFamily="34" charset="0"/>
              <a:buChar char="–"/>
              <a:defRPr sz="1600">
                <a:solidFill>
                  <a:schemeClr val="tx1"/>
                </a:solidFill>
                <a:latin typeface="+mn-lt"/>
                <a:cs typeface="+mn-cs"/>
              </a:defRPr>
            </a:lvl9pPr>
          </a:lstStyle>
          <a:p>
            <a:pPr>
              <a:buFont typeface="Arial" panose="020B0604020202020204" pitchFamily="34" charset="0"/>
              <a:buChar char="•"/>
            </a:pPr>
            <a:endParaRPr lang="en-MY" sz="2400" kern="0" dirty="0"/>
          </a:p>
          <a:p>
            <a:pPr>
              <a:buFont typeface="Arial" panose="020B0604020202020204" pitchFamily="34" charset="0"/>
              <a:buChar char="•"/>
            </a:pPr>
            <a:r>
              <a:rPr lang="en-US" sz="2400" kern="0" dirty="0">
                <a:hlinkClick r:id="rId4"/>
              </a:rPr>
              <a:t>Chef Watson</a:t>
            </a:r>
            <a:r>
              <a:rPr lang="en-US" sz="2400" kern="0" dirty="0"/>
              <a:t>, it’s able to generate entirely new recipes from scratch using an astonishing knowledge of taste chemistry and flavor pairings.</a:t>
            </a:r>
          </a:p>
          <a:p>
            <a:pPr>
              <a:buFont typeface="Arial" panose="020B0604020202020204" pitchFamily="34" charset="0"/>
              <a:buChar char="•"/>
            </a:pPr>
            <a:r>
              <a:rPr lang="en-US" sz="2400" kern="0" dirty="0"/>
              <a:t>Customize to the taste of individuals</a:t>
            </a:r>
          </a:p>
          <a:p>
            <a:pPr>
              <a:buFont typeface="Arial" panose="020B0604020202020204" pitchFamily="34" charset="0"/>
              <a:buChar char="•"/>
            </a:pPr>
            <a:r>
              <a:rPr lang="en-US" sz="2400" kern="0" dirty="0"/>
              <a:t>robots like </a:t>
            </a:r>
            <a:r>
              <a:rPr lang="en-US" sz="2400" u="sng" kern="0" dirty="0">
                <a:hlinkClick r:id="rId5"/>
              </a:rPr>
              <a:t>Miso Robotics’ burger-preparing Flippy</a:t>
            </a:r>
            <a:r>
              <a:rPr lang="en-US" sz="2400" kern="0" dirty="0"/>
              <a:t> are capable of preparing meals and serving them up at speeds that human chefs struggle to achieve</a:t>
            </a:r>
          </a:p>
          <a:p>
            <a:pPr>
              <a:buFont typeface="Arial" panose="020B0604020202020204" pitchFamily="34" charset="0"/>
              <a:buChar char="•"/>
            </a:pPr>
            <a:r>
              <a:rPr lang="en-US" sz="2400" kern="0" dirty="0"/>
              <a:t>Add table delivery robots into the mix and you don’t even need human waiters to deliver the food to customers.</a:t>
            </a:r>
          </a:p>
          <a:p>
            <a:pPr>
              <a:buFont typeface="Arial" panose="020B0604020202020204" pitchFamily="34" charset="0"/>
              <a:buChar char="•"/>
            </a:pPr>
            <a:endParaRPr lang="en-US" sz="2400" kern="0" dirty="0"/>
          </a:p>
        </p:txBody>
      </p:sp>
    </p:spTree>
    <p:extLst>
      <p:ext uri="{BB962C8B-B14F-4D97-AF65-F5344CB8AC3E}">
        <p14:creationId xmlns:p14="http://schemas.microsoft.com/office/powerpoint/2010/main" val="1201465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CE32D-BE33-4641-9AD0-39490C6DA597}"/>
              </a:ext>
            </a:extLst>
          </p:cNvPr>
          <p:cNvSpPr>
            <a:spLocks noGrp="1"/>
          </p:cNvSpPr>
          <p:nvPr>
            <p:ph type="title"/>
          </p:nvPr>
        </p:nvSpPr>
        <p:spPr>
          <a:xfrm>
            <a:off x="0" y="480115"/>
            <a:ext cx="10292316" cy="1344975"/>
          </a:xfrm>
        </p:spPr>
        <p:txBody>
          <a:bodyPr>
            <a:normAutofit/>
          </a:bodyPr>
          <a:lstStyle/>
          <a:p>
            <a:pPr>
              <a:lnSpc>
                <a:spcPct val="90000"/>
              </a:lnSpc>
            </a:pPr>
            <a:r>
              <a:rPr lang="en-US" sz="3100" cap="all" dirty="0">
                <a:solidFill>
                  <a:schemeClr val="accent1">
                    <a:lumMod val="20000"/>
                    <a:lumOff val="80000"/>
                  </a:schemeClr>
                </a:solidFill>
              </a:rPr>
              <a:t>CONSTRUCTION WORKERS OR OTHER MANUAL LABOUR JOBS</a:t>
            </a:r>
            <a:endParaRPr lang="en-MY" sz="3100" dirty="0">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D0ED5292-84AA-47FB-902F-5C61471185E6}"/>
              </a:ext>
            </a:extLst>
          </p:cNvPr>
          <p:cNvSpPr>
            <a:spLocks noGrp="1"/>
          </p:cNvSpPr>
          <p:nvPr>
            <p:ph idx="1"/>
          </p:nvPr>
        </p:nvSpPr>
        <p:spPr>
          <a:xfrm>
            <a:off x="776177" y="1520457"/>
            <a:ext cx="6075853" cy="4697280"/>
          </a:xfrm>
        </p:spPr>
        <p:txBody>
          <a:bodyPr>
            <a:normAutofit/>
          </a:bodyPr>
          <a:lstStyle/>
          <a:p>
            <a:pPr>
              <a:buFont typeface="Arial" panose="020B0604020202020204" pitchFamily="34" charset="0"/>
              <a:buChar char="•"/>
            </a:pPr>
            <a:endParaRPr lang="en-MY" sz="2200" dirty="0"/>
          </a:p>
          <a:p>
            <a:pPr>
              <a:buFont typeface="Arial" panose="020B0604020202020204" pitchFamily="34" charset="0"/>
              <a:buChar char="•"/>
            </a:pPr>
            <a:r>
              <a:rPr lang="en-US" sz="2200" dirty="0">
                <a:hlinkClick r:id="rId2"/>
              </a:rPr>
              <a:t>bricklaying on construction sites</a:t>
            </a:r>
            <a:r>
              <a:rPr lang="en-US" sz="2200" dirty="0"/>
              <a:t>, </a:t>
            </a:r>
            <a:r>
              <a:rPr lang="en-US" sz="2200" dirty="0">
                <a:hlinkClick r:id="rId3"/>
              </a:rPr>
              <a:t>working in warehouses</a:t>
            </a:r>
            <a:r>
              <a:rPr lang="en-US" sz="2200" dirty="0"/>
              <a:t>, or </a:t>
            </a:r>
            <a:r>
              <a:rPr lang="en-US" sz="2200" u="sng" dirty="0">
                <a:hlinkClick r:id="rId4"/>
              </a:rPr>
              <a:t>picking fruit and vegetables on a farm</a:t>
            </a:r>
            <a:r>
              <a:rPr lang="en-US" sz="2200" dirty="0"/>
              <a:t>, there’s no doubt that a large number of manual labor jobs that once required humans can now be carried out by robots.</a:t>
            </a:r>
          </a:p>
          <a:p>
            <a:pPr>
              <a:buFont typeface="Arial" panose="020B0604020202020204" pitchFamily="34" charset="0"/>
              <a:buChar char="•"/>
            </a:pPr>
            <a:r>
              <a:rPr lang="en-US" sz="2200" dirty="0"/>
              <a:t>Ability to work nonstop without getting tired. </a:t>
            </a:r>
          </a:p>
          <a:p>
            <a:pPr>
              <a:buFont typeface="Arial" panose="020B0604020202020204" pitchFamily="34" charset="0"/>
              <a:buChar char="•"/>
            </a:pPr>
            <a:endParaRPr lang="en-US" sz="2200" dirty="0"/>
          </a:p>
        </p:txBody>
      </p:sp>
      <p:sp>
        <p:nvSpPr>
          <p:cNvPr id="4" name="Slide Number Placeholder 3">
            <a:extLst>
              <a:ext uri="{FF2B5EF4-FFF2-40B4-BE49-F238E27FC236}">
                <a16:creationId xmlns:a16="http://schemas.microsoft.com/office/drawing/2014/main" id="{D158E8C5-F2C1-4E7F-BD68-CE7F252AB03D}"/>
              </a:ext>
            </a:extLst>
          </p:cNvPr>
          <p:cNvSpPr>
            <a:spLocks noGrp="1"/>
          </p:cNvSpPr>
          <p:nvPr>
            <p:ph type="sldNum" sz="quarter" idx="12"/>
          </p:nvPr>
        </p:nvSpPr>
        <p:spPr>
          <a:prstGeom prst="rect">
            <a:avLst/>
          </a:prstGeom>
          <a:solidFill>
            <a:srgbClr val="0070C0"/>
          </a:solidFill>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ts val="600"/>
              </a:spcAft>
              <a:defRPr/>
            </a:pPr>
            <a:fld id="{330EA680-D336-4FF7-8B7A-9848BB0A1C32}" type="slidenum">
              <a:rPr lang="en-US">
                <a:solidFill>
                  <a:srgbClr val="000000"/>
                </a:solidFill>
                <a:latin typeface="Arial"/>
                <a:cs typeface="Arial"/>
              </a:rPr>
              <a:pPr fontAlgn="base">
                <a:spcBef>
                  <a:spcPct val="0"/>
                </a:spcBef>
                <a:spcAft>
                  <a:spcPts val="600"/>
                </a:spcAft>
                <a:defRPr/>
              </a:pPr>
              <a:t>18</a:t>
            </a:fld>
            <a:endParaRPr lang="en-US">
              <a:solidFill>
                <a:srgbClr val="000000"/>
              </a:solidFill>
              <a:latin typeface="Arial"/>
              <a:cs typeface="Arial"/>
            </a:endParaRPr>
          </a:p>
        </p:txBody>
      </p:sp>
      <p:pic>
        <p:nvPicPr>
          <p:cNvPr id="5" name="Picture 4">
            <a:extLst>
              <a:ext uri="{FF2B5EF4-FFF2-40B4-BE49-F238E27FC236}">
                <a16:creationId xmlns:a16="http://schemas.microsoft.com/office/drawing/2014/main" id="{C4A4442F-8AFB-4D79-B693-4348BDE0C114}"/>
              </a:ext>
            </a:extLst>
          </p:cNvPr>
          <p:cNvPicPr>
            <a:picLocks noChangeAspect="1"/>
          </p:cNvPicPr>
          <p:nvPr/>
        </p:nvPicPr>
        <p:blipFill rotWithShape="1">
          <a:blip r:embed="rId5"/>
          <a:srcRect l="11267" r="7555"/>
          <a:stretch/>
        </p:blipFill>
        <p:spPr>
          <a:xfrm>
            <a:off x="7573667" y="983548"/>
            <a:ext cx="3284457" cy="2286000"/>
          </a:xfrm>
          <a:prstGeom prst="rect">
            <a:avLst/>
          </a:prstGeom>
        </p:spPr>
      </p:pic>
      <p:pic>
        <p:nvPicPr>
          <p:cNvPr id="6" name="Picture 5">
            <a:extLst>
              <a:ext uri="{FF2B5EF4-FFF2-40B4-BE49-F238E27FC236}">
                <a16:creationId xmlns:a16="http://schemas.microsoft.com/office/drawing/2014/main" id="{A8CAF190-3CB8-46E2-9118-499EEE7FDA08}"/>
              </a:ext>
            </a:extLst>
          </p:cNvPr>
          <p:cNvPicPr>
            <a:picLocks noChangeAspect="1"/>
          </p:cNvPicPr>
          <p:nvPr/>
        </p:nvPicPr>
        <p:blipFill rotWithShape="1">
          <a:blip r:embed="rId6"/>
          <a:srcRect l="21207" r="27912"/>
          <a:stretch/>
        </p:blipFill>
        <p:spPr>
          <a:xfrm>
            <a:off x="7573666" y="3269548"/>
            <a:ext cx="3284458" cy="3388994"/>
          </a:xfrm>
          <a:prstGeom prst="rect">
            <a:avLst/>
          </a:prstGeom>
        </p:spPr>
      </p:pic>
    </p:spTree>
    <p:extLst>
      <p:ext uri="{BB962C8B-B14F-4D97-AF65-F5344CB8AC3E}">
        <p14:creationId xmlns:p14="http://schemas.microsoft.com/office/powerpoint/2010/main" val="3734272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DD70-990B-4F97-A63F-30CE2BADFDB8}"/>
              </a:ext>
            </a:extLst>
          </p:cNvPr>
          <p:cNvSpPr>
            <a:spLocks noGrp="1"/>
          </p:cNvSpPr>
          <p:nvPr>
            <p:ph type="title"/>
          </p:nvPr>
        </p:nvSpPr>
        <p:spPr>
          <a:xfrm>
            <a:off x="179938" y="439555"/>
            <a:ext cx="9314708" cy="831850"/>
          </a:xfrm>
        </p:spPr>
        <p:txBody>
          <a:bodyPr/>
          <a:lstStyle/>
          <a:p>
            <a:pPr algn="l"/>
            <a:r>
              <a:rPr lang="en-MY" sz="2800" dirty="0">
                <a:solidFill>
                  <a:schemeClr val="accent1">
                    <a:lumMod val="20000"/>
                    <a:lumOff val="80000"/>
                  </a:schemeClr>
                </a:solidFill>
              </a:rPr>
              <a:t>Impact of AI at Workplaces by 2030</a:t>
            </a:r>
          </a:p>
        </p:txBody>
      </p:sp>
      <p:sp>
        <p:nvSpPr>
          <p:cNvPr id="3" name="Content Placeholder 2">
            <a:extLst>
              <a:ext uri="{FF2B5EF4-FFF2-40B4-BE49-F238E27FC236}">
                <a16:creationId xmlns:a16="http://schemas.microsoft.com/office/drawing/2014/main" id="{0C7CD38B-74B6-4E4C-9349-64422FBF2AA4}"/>
              </a:ext>
            </a:extLst>
          </p:cNvPr>
          <p:cNvSpPr>
            <a:spLocks noGrp="1"/>
          </p:cNvSpPr>
          <p:nvPr>
            <p:ph idx="1"/>
          </p:nvPr>
        </p:nvSpPr>
        <p:spPr>
          <a:xfrm>
            <a:off x="562707" y="1928479"/>
            <a:ext cx="11066585" cy="3512762"/>
          </a:xfrm>
        </p:spPr>
        <p:txBody>
          <a:bodyPr/>
          <a:lstStyle/>
          <a:p>
            <a:pPr>
              <a:buFont typeface="Arial" panose="020B0604020202020204" pitchFamily="34" charset="0"/>
              <a:buChar char="•"/>
            </a:pPr>
            <a:r>
              <a:rPr lang="en-MY" sz="3200" dirty="0"/>
              <a:t>Many jobs will be automated</a:t>
            </a:r>
          </a:p>
          <a:p>
            <a:pPr>
              <a:buFont typeface="Arial" panose="020B0604020202020204" pitchFamily="34" charset="0"/>
              <a:buChar char="•"/>
            </a:pPr>
            <a:r>
              <a:rPr lang="en-MY" sz="3200" dirty="0">
                <a:solidFill>
                  <a:srgbClr val="FF0000"/>
                </a:solidFill>
              </a:rPr>
              <a:t>85M jobs </a:t>
            </a:r>
            <a:r>
              <a:rPr lang="en-MY" sz="3200" dirty="0"/>
              <a:t>will be displaced; </a:t>
            </a:r>
            <a:r>
              <a:rPr lang="en-MY" sz="3200" dirty="0">
                <a:solidFill>
                  <a:srgbClr val="FF0000"/>
                </a:solidFill>
              </a:rPr>
              <a:t>97M new jobs </a:t>
            </a:r>
            <a:r>
              <a:rPr lang="en-MY" sz="3200" dirty="0"/>
              <a:t>will be created</a:t>
            </a:r>
          </a:p>
          <a:p>
            <a:pPr>
              <a:buFont typeface="Arial" panose="020B0604020202020204" pitchFamily="34" charset="0"/>
              <a:buChar char="•"/>
            </a:pPr>
            <a:r>
              <a:rPr lang="en-MY" sz="3200" dirty="0"/>
              <a:t>40% of Core Skills will change </a:t>
            </a:r>
          </a:p>
          <a:p>
            <a:pPr>
              <a:buFont typeface="Arial" panose="020B0604020202020204" pitchFamily="34" charset="0"/>
              <a:buChar char="•"/>
            </a:pPr>
            <a:r>
              <a:rPr lang="en-MY" sz="3200" dirty="0"/>
              <a:t>Seamless integration between humans and machines (AI)</a:t>
            </a:r>
          </a:p>
          <a:p>
            <a:pPr marL="0" indent="0"/>
            <a:endParaRPr lang="en-MY" sz="3200" dirty="0"/>
          </a:p>
        </p:txBody>
      </p:sp>
    </p:spTree>
    <p:extLst>
      <p:ext uri="{BB962C8B-B14F-4D97-AF65-F5344CB8AC3E}">
        <p14:creationId xmlns:p14="http://schemas.microsoft.com/office/powerpoint/2010/main" val="248132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9D3A6B3-888D-6ECE-9B20-2D5F45FBA656}"/>
              </a:ext>
            </a:extLst>
          </p:cNvPr>
          <p:cNvGrpSpPr/>
          <p:nvPr/>
        </p:nvGrpSpPr>
        <p:grpSpPr>
          <a:xfrm>
            <a:off x="896815" y="1715260"/>
            <a:ext cx="9724293" cy="4781435"/>
            <a:chOff x="1378750" y="1039731"/>
            <a:chExt cx="9209837" cy="5654899"/>
          </a:xfrm>
        </p:grpSpPr>
        <p:pic>
          <p:nvPicPr>
            <p:cNvPr id="10" name="Picture 9">
              <a:extLst>
                <a:ext uri="{FF2B5EF4-FFF2-40B4-BE49-F238E27FC236}">
                  <a16:creationId xmlns:a16="http://schemas.microsoft.com/office/drawing/2014/main" id="{3C4F5A32-2E7F-6316-9856-9B7B64DF3415}"/>
                </a:ext>
              </a:extLst>
            </p:cNvPr>
            <p:cNvPicPr>
              <a:picLocks noChangeAspect="1"/>
            </p:cNvPicPr>
            <p:nvPr/>
          </p:nvPicPr>
          <p:blipFill>
            <a:blip r:embed="rId2"/>
            <a:stretch>
              <a:fillRect/>
            </a:stretch>
          </p:blipFill>
          <p:spPr>
            <a:xfrm>
              <a:off x="7527138" y="1094661"/>
              <a:ext cx="2857500" cy="1666935"/>
            </a:xfrm>
            <a:prstGeom prst="rect">
              <a:avLst/>
            </a:prstGeom>
          </p:spPr>
        </p:pic>
        <p:pic>
          <p:nvPicPr>
            <p:cNvPr id="1026" name="Picture 2" descr="The future of jobs in the age of artificial intelligence technology">
              <a:extLst>
                <a:ext uri="{FF2B5EF4-FFF2-40B4-BE49-F238E27FC236}">
                  <a16:creationId xmlns:a16="http://schemas.microsoft.com/office/drawing/2014/main" id="{395F2494-FFD0-2681-C496-6D5571F3A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2" y="1102917"/>
              <a:ext cx="2762250" cy="1657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7FA1A9-189C-07C3-FBE3-F648801DF3FE}"/>
                </a:ext>
              </a:extLst>
            </p:cNvPr>
            <p:cNvSpPr txBox="1"/>
            <p:nvPr/>
          </p:nvSpPr>
          <p:spPr>
            <a:xfrm>
              <a:off x="1675498" y="1662370"/>
              <a:ext cx="2686954" cy="400110"/>
            </a:xfrm>
            <a:prstGeom prst="rect">
              <a:avLst/>
            </a:prstGeom>
            <a:noFill/>
          </p:spPr>
          <p:txBody>
            <a:bodyPr wrap="none" rtlCol="0">
              <a:spAutoFit/>
            </a:bodyPr>
            <a:lstStyle/>
            <a:p>
              <a:pPr algn="ctr" fontAlgn="base">
                <a:spcBef>
                  <a:spcPct val="0"/>
                </a:spcBef>
                <a:spcAft>
                  <a:spcPct val="0"/>
                </a:spcAft>
                <a:defRPr/>
              </a:pPr>
              <a:r>
                <a:rPr lang="en-MY" sz="2000" b="1" dirty="0">
                  <a:solidFill>
                    <a:srgbClr val="FFFF00"/>
                  </a:solidFill>
                  <a:latin typeface="Arial" pitchFamily="34" charset="0"/>
                  <a:cs typeface="Arial" pitchFamily="34" charset="0"/>
                </a:rPr>
                <a:t>Artificial Intelligence</a:t>
              </a:r>
            </a:p>
          </p:txBody>
        </p:sp>
        <p:pic>
          <p:nvPicPr>
            <p:cNvPr id="5" name="Picture 4">
              <a:extLst>
                <a:ext uri="{FF2B5EF4-FFF2-40B4-BE49-F238E27FC236}">
                  <a16:creationId xmlns:a16="http://schemas.microsoft.com/office/drawing/2014/main" id="{5EF5252E-F49C-E012-8CB1-82827DA9645A}"/>
                </a:ext>
              </a:extLst>
            </p:cNvPr>
            <p:cNvPicPr>
              <a:picLocks noChangeAspect="1"/>
            </p:cNvPicPr>
            <p:nvPr/>
          </p:nvPicPr>
          <p:blipFill>
            <a:blip r:embed="rId4"/>
            <a:stretch>
              <a:fillRect/>
            </a:stretch>
          </p:blipFill>
          <p:spPr>
            <a:xfrm>
              <a:off x="4591493" y="1039731"/>
              <a:ext cx="2838450" cy="1658679"/>
            </a:xfrm>
            <a:prstGeom prst="rect">
              <a:avLst/>
            </a:prstGeom>
          </p:spPr>
        </p:pic>
        <p:sp>
          <p:nvSpPr>
            <p:cNvPr id="7" name="TextBox 6">
              <a:extLst>
                <a:ext uri="{FF2B5EF4-FFF2-40B4-BE49-F238E27FC236}">
                  <a16:creationId xmlns:a16="http://schemas.microsoft.com/office/drawing/2014/main" id="{2CCEBC35-87B2-E1D3-CED3-03A9DADEAFFF}"/>
                </a:ext>
              </a:extLst>
            </p:cNvPr>
            <p:cNvSpPr txBox="1"/>
            <p:nvPr/>
          </p:nvSpPr>
          <p:spPr>
            <a:xfrm>
              <a:off x="5261871" y="1662370"/>
              <a:ext cx="1282723" cy="400110"/>
            </a:xfrm>
            <a:prstGeom prst="rect">
              <a:avLst/>
            </a:prstGeom>
            <a:noFill/>
          </p:spPr>
          <p:txBody>
            <a:bodyPr wrap="none" rtlCol="0">
              <a:spAutoFit/>
            </a:bodyPr>
            <a:lstStyle/>
            <a:p>
              <a:pPr algn="ctr" fontAlgn="base">
                <a:spcBef>
                  <a:spcPct val="0"/>
                </a:spcBef>
                <a:spcAft>
                  <a:spcPct val="0"/>
                </a:spcAft>
                <a:defRPr/>
              </a:pPr>
              <a:r>
                <a:rPr lang="en-MY" sz="2000" b="1" dirty="0">
                  <a:solidFill>
                    <a:srgbClr val="00B050">
                      <a:lumMod val="60000"/>
                      <a:lumOff val="40000"/>
                    </a:srgbClr>
                  </a:solidFill>
                  <a:latin typeface="Arial" pitchFamily="34" charset="0"/>
                  <a:cs typeface="Arial" pitchFamily="34" charset="0"/>
                </a:rPr>
                <a:t>Robotics</a:t>
              </a:r>
            </a:p>
          </p:txBody>
        </p:sp>
        <p:sp>
          <p:nvSpPr>
            <p:cNvPr id="9" name="TextBox 8">
              <a:extLst>
                <a:ext uri="{FF2B5EF4-FFF2-40B4-BE49-F238E27FC236}">
                  <a16:creationId xmlns:a16="http://schemas.microsoft.com/office/drawing/2014/main" id="{00150ACE-3EB0-F071-ED33-DE448AF43D5C}"/>
                </a:ext>
              </a:extLst>
            </p:cNvPr>
            <p:cNvSpPr txBox="1"/>
            <p:nvPr/>
          </p:nvSpPr>
          <p:spPr>
            <a:xfrm>
              <a:off x="7569957" y="1669016"/>
              <a:ext cx="2865143" cy="400110"/>
            </a:xfrm>
            <a:prstGeom prst="rect">
              <a:avLst/>
            </a:prstGeom>
            <a:noFill/>
          </p:spPr>
          <p:txBody>
            <a:bodyPr wrap="none" rtlCol="0">
              <a:spAutoFit/>
            </a:bodyPr>
            <a:lstStyle/>
            <a:p>
              <a:pPr algn="ctr" fontAlgn="base">
                <a:spcBef>
                  <a:spcPct val="0"/>
                </a:spcBef>
                <a:spcAft>
                  <a:spcPct val="0"/>
                </a:spcAft>
                <a:defRPr/>
              </a:pPr>
              <a:r>
                <a:rPr lang="en-MY" sz="2000" b="1" dirty="0">
                  <a:solidFill>
                    <a:srgbClr val="CCFF33"/>
                  </a:solidFill>
                  <a:latin typeface="Arial" pitchFamily="34" charset="0"/>
                  <a:cs typeface="Arial" pitchFamily="34" charset="0"/>
                </a:rPr>
                <a:t>Autonomous Vehicles</a:t>
              </a:r>
            </a:p>
          </p:txBody>
        </p:sp>
        <p:pic>
          <p:nvPicPr>
            <p:cNvPr id="12" name="Picture 11">
              <a:extLst>
                <a:ext uri="{FF2B5EF4-FFF2-40B4-BE49-F238E27FC236}">
                  <a16:creationId xmlns:a16="http://schemas.microsoft.com/office/drawing/2014/main" id="{92317B73-C785-1108-DE30-70320F9CF34D}"/>
                </a:ext>
              </a:extLst>
            </p:cNvPr>
            <p:cNvPicPr>
              <a:picLocks noChangeAspect="1"/>
            </p:cNvPicPr>
            <p:nvPr/>
          </p:nvPicPr>
          <p:blipFill>
            <a:blip r:embed="rId5"/>
            <a:stretch>
              <a:fillRect/>
            </a:stretch>
          </p:blipFill>
          <p:spPr>
            <a:xfrm>
              <a:off x="1517730" y="2888820"/>
              <a:ext cx="2790825" cy="1638300"/>
            </a:xfrm>
            <a:prstGeom prst="rect">
              <a:avLst/>
            </a:prstGeom>
          </p:spPr>
        </p:pic>
        <p:pic>
          <p:nvPicPr>
            <p:cNvPr id="13" name="Picture 12">
              <a:extLst>
                <a:ext uri="{FF2B5EF4-FFF2-40B4-BE49-F238E27FC236}">
                  <a16:creationId xmlns:a16="http://schemas.microsoft.com/office/drawing/2014/main" id="{70D015E3-0BE9-2429-F4A3-11B02B618DD3}"/>
                </a:ext>
              </a:extLst>
            </p:cNvPr>
            <p:cNvPicPr>
              <a:picLocks noChangeAspect="1"/>
            </p:cNvPicPr>
            <p:nvPr/>
          </p:nvPicPr>
          <p:blipFill>
            <a:blip r:embed="rId6"/>
            <a:stretch>
              <a:fillRect/>
            </a:stretch>
          </p:blipFill>
          <p:spPr>
            <a:xfrm>
              <a:off x="4362452" y="2490533"/>
              <a:ext cx="3576972" cy="1638300"/>
            </a:xfrm>
            <a:prstGeom prst="rect">
              <a:avLst/>
            </a:prstGeom>
          </p:spPr>
        </p:pic>
        <p:pic>
          <p:nvPicPr>
            <p:cNvPr id="14" name="Picture 13">
              <a:extLst>
                <a:ext uri="{FF2B5EF4-FFF2-40B4-BE49-F238E27FC236}">
                  <a16:creationId xmlns:a16="http://schemas.microsoft.com/office/drawing/2014/main" id="{93CEC425-3D60-718C-A112-FBF1DC196BEB}"/>
                </a:ext>
              </a:extLst>
            </p:cNvPr>
            <p:cNvPicPr>
              <a:picLocks noChangeAspect="1"/>
            </p:cNvPicPr>
            <p:nvPr/>
          </p:nvPicPr>
          <p:blipFill>
            <a:blip r:embed="rId7"/>
            <a:stretch>
              <a:fillRect/>
            </a:stretch>
          </p:blipFill>
          <p:spPr>
            <a:xfrm>
              <a:off x="8541985" y="2453032"/>
              <a:ext cx="1809750" cy="2533650"/>
            </a:xfrm>
            <a:prstGeom prst="rect">
              <a:avLst/>
            </a:prstGeom>
          </p:spPr>
        </p:pic>
        <p:pic>
          <p:nvPicPr>
            <p:cNvPr id="15" name="Picture 14">
              <a:extLst>
                <a:ext uri="{FF2B5EF4-FFF2-40B4-BE49-F238E27FC236}">
                  <a16:creationId xmlns:a16="http://schemas.microsoft.com/office/drawing/2014/main" id="{B3C8D499-35D5-DF14-8164-E9DC4470A76F}"/>
                </a:ext>
              </a:extLst>
            </p:cNvPr>
            <p:cNvPicPr>
              <a:picLocks noChangeAspect="1"/>
            </p:cNvPicPr>
            <p:nvPr/>
          </p:nvPicPr>
          <p:blipFill>
            <a:blip r:embed="rId8"/>
            <a:stretch>
              <a:fillRect/>
            </a:stretch>
          </p:blipFill>
          <p:spPr>
            <a:xfrm>
              <a:off x="5040215" y="3670043"/>
              <a:ext cx="3038475" cy="1504950"/>
            </a:xfrm>
            <a:prstGeom prst="rect">
              <a:avLst/>
            </a:prstGeom>
          </p:spPr>
        </p:pic>
        <p:pic>
          <p:nvPicPr>
            <p:cNvPr id="16" name="Picture 15">
              <a:extLst>
                <a:ext uri="{FF2B5EF4-FFF2-40B4-BE49-F238E27FC236}">
                  <a16:creationId xmlns:a16="http://schemas.microsoft.com/office/drawing/2014/main" id="{7F2EB4FA-CBC1-2755-66A3-9AF682B2E384}"/>
                </a:ext>
              </a:extLst>
            </p:cNvPr>
            <p:cNvPicPr>
              <a:picLocks noChangeAspect="1"/>
            </p:cNvPicPr>
            <p:nvPr/>
          </p:nvPicPr>
          <p:blipFill>
            <a:blip r:embed="rId9"/>
            <a:stretch>
              <a:fillRect/>
            </a:stretch>
          </p:blipFill>
          <p:spPr>
            <a:xfrm>
              <a:off x="1378750" y="4829341"/>
              <a:ext cx="2962275" cy="1543050"/>
            </a:xfrm>
            <a:prstGeom prst="rect">
              <a:avLst/>
            </a:prstGeom>
          </p:spPr>
        </p:pic>
        <p:pic>
          <p:nvPicPr>
            <p:cNvPr id="17" name="Picture 16">
              <a:extLst>
                <a:ext uri="{FF2B5EF4-FFF2-40B4-BE49-F238E27FC236}">
                  <a16:creationId xmlns:a16="http://schemas.microsoft.com/office/drawing/2014/main" id="{0E13B6DF-822F-07CE-EDB5-20E417F4F022}"/>
                </a:ext>
              </a:extLst>
            </p:cNvPr>
            <p:cNvPicPr>
              <a:picLocks noChangeAspect="1"/>
            </p:cNvPicPr>
            <p:nvPr/>
          </p:nvPicPr>
          <p:blipFill>
            <a:blip r:embed="rId10"/>
            <a:stretch>
              <a:fillRect/>
            </a:stretch>
          </p:blipFill>
          <p:spPr>
            <a:xfrm>
              <a:off x="7721562" y="4885816"/>
              <a:ext cx="2867025" cy="1600200"/>
            </a:xfrm>
            <a:prstGeom prst="rect">
              <a:avLst/>
            </a:prstGeom>
          </p:spPr>
        </p:pic>
        <p:pic>
          <p:nvPicPr>
            <p:cNvPr id="18" name="Picture 17">
              <a:extLst>
                <a:ext uri="{FF2B5EF4-FFF2-40B4-BE49-F238E27FC236}">
                  <a16:creationId xmlns:a16="http://schemas.microsoft.com/office/drawing/2014/main" id="{CEE01296-789B-3416-101A-C952271C663A}"/>
                </a:ext>
              </a:extLst>
            </p:cNvPr>
            <p:cNvPicPr>
              <a:picLocks noChangeAspect="1"/>
            </p:cNvPicPr>
            <p:nvPr/>
          </p:nvPicPr>
          <p:blipFill>
            <a:blip r:embed="rId11"/>
            <a:stretch>
              <a:fillRect/>
            </a:stretch>
          </p:blipFill>
          <p:spPr>
            <a:xfrm>
              <a:off x="4634356" y="5037280"/>
              <a:ext cx="2752725" cy="1657350"/>
            </a:xfrm>
            <a:prstGeom prst="rect">
              <a:avLst/>
            </a:prstGeom>
          </p:spPr>
        </p:pic>
        <p:sp>
          <p:nvSpPr>
            <p:cNvPr id="19" name="TextBox 18">
              <a:extLst>
                <a:ext uri="{FF2B5EF4-FFF2-40B4-BE49-F238E27FC236}">
                  <a16:creationId xmlns:a16="http://schemas.microsoft.com/office/drawing/2014/main" id="{05218872-A88E-734B-4C2C-D19519C0899D}"/>
                </a:ext>
              </a:extLst>
            </p:cNvPr>
            <p:cNvSpPr txBox="1"/>
            <p:nvPr/>
          </p:nvSpPr>
          <p:spPr>
            <a:xfrm>
              <a:off x="5027115" y="5827683"/>
              <a:ext cx="1967206" cy="400110"/>
            </a:xfrm>
            <a:prstGeom prst="rect">
              <a:avLst/>
            </a:prstGeom>
            <a:noFill/>
          </p:spPr>
          <p:txBody>
            <a:bodyPr wrap="none" rtlCol="0">
              <a:spAutoFit/>
            </a:bodyPr>
            <a:lstStyle/>
            <a:p>
              <a:pPr algn="ctr" fontAlgn="base">
                <a:spcBef>
                  <a:spcPct val="0"/>
                </a:spcBef>
                <a:spcAft>
                  <a:spcPct val="0"/>
                </a:spcAft>
                <a:defRPr/>
              </a:pPr>
              <a:r>
                <a:rPr lang="en-MY" sz="2000" b="1" dirty="0">
                  <a:solidFill>
                    <a:srgbClr val="0033CC"/>
                  </a:solidFill>
                  <a:latin typeface="Arial" pitchFamily="34" charset="0"/>
                  <a:cs typeface="Arial" pitchFamily="34" charset="0"/>
                </a:rPr>
                <a:t>Biotechnology</a:t>
              </a:r>
            </a:p>
          </p:txBody>
        </p:sp>
      </p:grpSp>
      <p:sp>
        <p:nvSpPr>
          <p:cNvPr id="2" name="Title 1">
            <a:extLst>
              <a:ext uri="{FF2B5EF4-FFF2-40B4-BE49-F238E27FC236}">
                <a16:creationId xmlns:a16="http://schemas.microsoft.com/office/drawing/2014/main" id="{B2A21C33-EEE7-2B7B-7093-786D2D027F8C}"/>
              </a:ext>
            </a:extLst>
          </p:cNvPr>
          <p:cNvSpPr>
            <a:spLocks noGrp="1"/>
          </p:cNvSpPr>
          <p:nvPr>
            <p:ph type="title"/>
          </p:nvPr>
        </p:nvSpPr>
        <p:spPr>
          <a:xfrm>
            <a:off x="614665" y="411988"/>
            <a:ext cx="7497977" cy="831850"/>
          </a:xfrm>
        </p:spPr>
        <p:txBody>
          <a:bodyPr>
            <a:normAutofit/>
          </a:bodyPr>
          <a:lstStyle/>
          <a:p>
            <a:r>
              <a:rPr lang="en-MY" dirty="0">
                <a:solidFill>
                  <a:schemeClr val="accent1">
                    <a:lumMod val="20000"/>
                    <a:lumOff val="80000"/>
                  </a:schemeClr>
                </a:solidFill>
              </a:rPr>
              <a:t>Technologies that will drive changes globally</a:t>
            </a:r>
          </a:p>
        </p:txBody>
      </p:sp>
    </p:spTree>
    <p:extLst>
      <p:ext uri="{BB962C8B-B14F-4D97-AF65-F5344CB8AC3E}">
        <p14:creationId xmlns:p14="http://schemas.microsoft.com/office/powerpoint/2010/main" val="4102541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690CA5-1145-B1C7-BD0F-7EF75BD4E5F2}"/>
              </a:ext>
            </a:extLst>
          </p:cNvPr>
          <p:cNvPicPr>
            <a:picLocks noChangeAspect="1"/>
          </p:cNvPicPr>
          <p:nvPr/>
        </p:nvPicPr>
        <p:blipFill rotWithShape="1">
          <a:blip r:embed="rId2"/>
          <a:srcRect t="16045"/>
          <a:stretch/>
        </p:blipFill>
        <p:spPr>
          <a:xfrm>
            <a:off x="20" y="10"/>
            <a:ext cx="12191981" cy="6857990"/>
          </a:xfrm>
          <a:prstGeom prst="rect">
            <a:avLst/>
          </a:prstGeom>
        </p:spPr>
      </p:pic>
      <p:sp>
        <p:nvSpPr>
          <p:cNvPr id="2" name="Title 1">
            <a:extLst>
              <a:ext uri="{FF2B5EF4-FFF2-40B4-BE49-F238E27FC236}">
                <a16:creationId xmlns:a16="http://schemas.microsoft.com/office/drawing/2014/main" id="{2EB35197-3EE1-AF71-7D79-973E0F5AD158}"/>
              </a:ext>
            </a:extLst>
          </p:cNvPr>
          <p:cNvSpPr>
            <a:spLocks noGrp="1"/>
          </p:cNvSpPr>
          <p:nvPr>
            <p:ph type="title"/>
          </p:nvPr>
        </p:nvSpPr>
        <p:spPr>
          <a:xfrm>
            <a:off x="1478441" y="2235200"/>
            <a:ext cx="10430023" cy="2387600"/>
          </a:xfrm>
        </p:spPr>
        <p:txBody>
          <a:bodyPr vert="horz" lIns="91440" tIns="45720" rIns="91440" bIns="45720" rtlCol="0" anchor="b">
            <a:normAutofit/>
          </a:bodyPr>
          <a:lstStyle/>
          <a:p>
            <a:r>
              <a:rPr lang="en-US" sz="5100" dirty="0">
                <a:solidFill>
                  <a:schemeClr val="bg1"/>
                </a:solidFill>
              </a:rPr>
              <a:t>What will be the impact of AI on the</a:t>
            </a:r>
            <a:br>
              <a:rPr lang="en-US" sz="5100" dirty="0">
                <a:solidFill>
                  <a:schemeClr val="bg1"/>
                </a:solidFill>
              </a:rPr>
            </a:br>
            <a:r>
              <a:rPr lang="en-US" sz="5100" dirty="0">
                <a:solidFill>
                  <a:schemeClr val="bg1"/>
                </a:solidFill>
              </a:rPr>
              <a:t>Accounting Profession?</a:t>
            </a:r>
          </a:p>
        </p:txBody>
      </p:sp>
      <p:sp>
        <p:nvSpPr>
          <p:cNvPr id="5" name="Slide Number Placeholder 4">
            <a:extLst>
              <a:ext uri="{FF2B5EF4-FFF2-40B4-BE49-F238E27FC236}">
                <a16:creationId xmlns:a16="http://schemas.microsoft.com/office/drawing/2014/main" id="{1FAEE071-60FF-4035-227B-10FD638942A4}"/>
              </a:ext>
            </a:extLst>
          </p:cNvPr>
          <p:cNvSpPr>
            <a:spLocks noGrp="1"/>
          </p:cNvSpPr>
          <p:nvPr>
            <p:ph type="sldNum" sz="quarter" idx="12"/>
          </p:nvPr>
        </p:nvSpPr>
        <p:spPr>
          <a:xfrm>
            <a:off x="9041199" y="6356350"/>
            <a:ext cx="2743200" cy="365125"/>
          </a:xfrm>
        </p:spPr>
        <p:txBody>
          <a:bodyPr vert="horz" lIns="91440" tIns="45720" rIns="91440" bIns="45720" rtlCol="0" anchor="ctr">
            <a:normAutofit lnSpcReduction="10000"/>
          </a:bodyPr>
          <a:lstStyle/>
          <a:p>
            <a:pPr>
              <a:spcAft>
                <a:spcPts val="600"/>
              </a:spcAft>
              <a:defRPr/>
            </a:pPr>
            <a:fld id="{C3002DBC-7E53-4F12-9C6C-E6FEA1C5022A}" type="slidenum">
              <a:rPr lang="en-US" spc="0">
                <a:latin typeface="Calibri" panose="020F0502020204030204"/>
                <a:ea typeface="+mn-ea"/>
              </a:rPr>
              <a:pPr>
                <a:spcAft>
                  <a:spcPts val="600"/>
                </a:spcAft>
                <a:defRPr/>
              </a:pPr>
              <a:t>20</a:t>
            </a:fld>
            <a:endParaRPr lang="en-US" spc="0">
              <a:latin typeface="Calibri" panose="020F0502020204030204"/>
              <a:ea typeface="+mn-ea"/>
            </a:endParaRPr>
          </a:p>
        </p:txBody>
      </p:sp>
    </p:spTree>
    <p:extLst>
      <p:ext uri="{BB962C8B-B14F-4D97-AF65-F5344CB8AC3E}">
        <p14:creationId xmlns:p14="http://schemas.microsoft.com/office/powerpoint/2010/main" val="3517137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A170-C63E-40A3-8B0B-A1F1455B4C08}"/>
              </a:ext>
            </a:extLst>
          </p:cNvPr>
          <p:cNvSpPr>
            <a:spLocks noGrp="1"/>
          </p:cNvSpPr>
          <p:nvPr>
            <p:ph type="title"/>
          </p:nvPr>
        </p:nvSpPr>
        <p:spPr>
          <a:xfrm>
            <a:off x="-413509" y="445202"/>
            <a:ext cx="7051735" cy="799340"/>
          </a:xfrm>
          <a:noFill/>
          <a:ln>
            <a:noFill/>
          </a:ln>
          <a:effectLst/>
          <a:scene3d>
            <a:camera prst="orthographicFront">
              <a:rot lat="0" lon="0" rev="0"/>
            </a:camera>
            <a:lightRig rig="contrasting" dir="t">
              <a:rot lat="0" lon="0" rev="7800000"/>
            </a:lightRig>
          </a:scene3d>
          <a:sp3d>
            <a:bevelT w="139700" h="139700"/>
          </a:sp3d>
        </p:spPr>
        <p:txBody>
          <a:bodyPr>
            <a:normAutofit/>
          </a:bodyPr>
          <a:lstStyle/>
          <a:p>
            <a:r>
              <a:rPr lang="en-US" dirty="0">
                <a:solidFill>
                  <a:schemeClr val="accent1">
                    <a:lumMod val="20000"/>
                    <a:lumOff val="80000"/>
                  </a:schemeClr>
                </a:solidFill>
              </a:rPr>
              <a:t>AI in the Accounting Profession</a:t>
            </a:r>
            <a:endParaRPr lang="en-MY" dirty="0">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4F71E527-EB82-252D-2697-97FC1F3D4857}"/>
              </a:ext>
            </a:extLst>
          </p:cNvPr>
          <p:cNvSpPr>
            <a:spLocks noGrp="1"/>
          </p:cNvSpPr>
          <p:nvPr>
            <p:ph idx="1"/>
          </p:nvPr>
        </p:nvSpPr>
        <p:spPr>
          <a:xfrm>
            <a:off x="516169" y="1945144"/>
            <a:ext cx="7051735" cy="3748808"/>
          </a:xfr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a:lstStyle/>
          <a:p>
            <a:r>
              <a:rPr lang="en-US" sz="3200" dirty="0"/>
              <a:t>Can AI replace Accountants?</a:t>
            </a:r>
          </a:p>
          <a:p>
            <a:r>
              <a:rPr lang="en-US" sz="3200" b="0" i="0" dirty="0">
                <a:solidFill>
                  <a:srgbClr val="0E1F33"/>
                </a:solidFill>
                <a:effectLst/>
                <a:latin typeface="Inter"/>
              </a:rPr>
              <a:t>In a </a:t>
            </a:r>
            <a:r>
              <a:rPr lang="en-US" sz="3200" b="0" i="0" u="sng" dirty="0">
                <a:solidFill>
                  <a:srgbClr val="FF7959"/>
                </a:solidFill>
                <a:effectLst/>
                <a:latin typeface="Inter"/>
                <a:hlinkClick r:id="rId2"/>
              </a:rPr>
              <a:t>recent study</a:t>
            </a:r>
            <a:r>
              <a:rPr lang="en-US" sz="3200" b="0" i="0" dirty="0">
                <a:solidFill>
                  <a:srgbClr val="0E1F33"/>
                </a:solidFill>
                <a:effectLst/>
                <a:latin typeface="Inter"/>
              </a:rPr>
              <a:t> by OpenAI, maker of ChatGPT, occupations like accountants and tax preparers are some of the most exposed to AI.</a:t>
            </a:r>
          </a:p>
          <a:p>
            <a:r>
              <a:rPr lang="en-US" sz="3200" dirty="0">
                <a:solidFill>
                  <a:srgbClr val="0E1F33"/>
                </a:solidFill>
                <a:latin typeface="Inter"/>
              </a:rPr>
              <a:t>Emergence of a completely new business models</a:t>
            </a:r>
            <a:endParaRPr lang="en-MY" sz="3200" dirty="0"/>
          </a:p>
        </p:txBody>
      </p:sp>
      <p:pic>
        <p:nvPicPr>
          <p:cNvPr id="5" name="Picture 4">
            <a:extLst>
              <a:ext uri="{FF2B5EF4-FFF2-40B4-BE49-F238E27FC236}">
                <a16:creationId xmlns:a16="http://schemas.microsoft.com/office/drawing/2014/main" id="{C2A38B15-5EA1-2512-E31F-E0DD765B0474}"/>
              </a:ext>
            </a:extLst>
          </p:cNvPr>
          <p:cNvPicPr>
            <a:picLocks noChangeAspect="1"/>
          </p:cNvPicPr>
          <p:nvPr/>
        </p:nvPicPr>
        <p:blipFill>
          <a:blip r:embed="rId3"/>
          <a:stretch>
            <a:fillRect/>
          </a:stretch>
        </p:blipFill>
        <p:spPr>
          <a:xfrm>
            <a:off x="7935398" y="844872"/>
            <a:ext cx="4015876" cy="5949352"/>
          </a:xfrm>
          <a:prstGeom prst="rect">
            <a:avLst/>
          </a:prstGeom>
        </p:spPr>
      </p:pic>
    </p:spTree>
    <p:extLst>
      <p:ext uri="{BB962C8B-B14F-4D97-AF65-F5344CB8AC3E}">
        <p14:creationId xmlns:p14="http://schemas.microsoft.com/office/powerpoint/2010/main" val="4028064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Robot operating a machine">
            <a:extLst>
              <a:ext uri="{FF2B5EF4-FFF2-40B4-BE49-F238E27FC236}">
                <a16:creationId xmlns:a16="http://schemas.microsoft.com/office/drawing/2014/main" id="{693111B1-124D-CA23-617F-CE9542573C7A}"/>
              </a:ext>
            </a:extLst>
          </p:cNvPr>
          <p:cNvPicPr>
            <a:picLocks noChangeAspect="1"/>
          </p:cNvPicPr>
          <p:nvPr/>
        </p:nvPicPr>
        <p:blipFill rotWithShape="1">
          <a:blip r:embed="rId2">
            <a:alphaModFix amt="40000"/>
          </a:blip>
          <a:srcRect t="3596" b="23114"/>
          <a:stretch/>
        </p:blipFill>
        <p:spPr>
          <a:xfrm>
            <a:off x="20" y="53788"/>
            <a:ext cx="12191979" cy="6804211"/>
          </a:xfrm>
          <a:prstGeom prst="rect">
            <a:avLst/>
          </a:prstGeom>
        </p:spPr>
      </p:pic>
      <p:sp>
        <p:nvSpPr>
          <p:cNvPr id="2" name="Title 1">
            <a:extLst>
              <a:ext uri="{FF2B5EF4-FFF2-40B4-BE49-F238E27FC236}">
                <a16:creationId xmlns:a16="http://schemas.microsoft.com/office/drawing/2014/main" id="{133124AB-D9D2-7B63-45EF-3985F9251E57}"/>
              </a:ext>
            </a:extLst>
          </p:cNvPr>
          <p:cNvSpPr>
            <a:spLocks noGrp="1"/>
          </p:cNvSpPr>
          <p:nvPr>
            <p:ph type="title"/>
          </p:nvPr>
        </p:nvSpPr>
        <p:spPr>
          <a:xfrm>
            <a:off x="171397" y="-389157"/>
            <a:ext cx="10506456" cy="1503842"/>
          </a:xfrm>
        </p:spPr>
        <p:txBody>
          <a:bodyPr anchor="b">
            <a:normAutofit/>
          </a:bodyPr>
          <a:lstStyle/>
          <a:p>
            <a:pPr algn="l"/>
            <a:r>
              <a:rPr lang="en-US" sz="5000" dirty="0">
                <a:solidFill>
                  <a:schemeClr val="bg1"/>
                </a:solidFill>
              </a:rPr>
              <a:t>AI models in Accounting</a:t>
            </a:r>
            <a:endParaRPr lang="en-MY" sz="5000" dirty="0">
              <a:solidFill>
                <a:schemeClr val="bg1"/>
              </a:solidFill>
            </a:endParaRPr>
          </a:p>
        </p:txBody>
      </p:sp>
      <p:sp>
        <p:nvSpPr>
          <p:cNvPr id="3" name="Content Placeholder 2">
            <a:extLst>
              <a:ext uri="{FF2B5EF4-FFF2-40B4-BE49-F238E27FC236}">
                <a16:creationId xmlns:a16="http://schemas.microsoft.com/office/drawing/2014/main" id="{41737908-368E-DBA9-E876-62AD8B79128D}"/>
              </a:ext>
            </a:extLst>
          </p:cNvPr>
          <p:cNvSpPr>
            <a:spLocks noGrp="1"/>
          </p:cNvSpPr>
          <p:nvPr>
            <p:ph idx="1"/>
          </p:nvPr>
        </p:nvSpPr>
        <p:spPr>
          <a:xfrm>
            <a:off x="607331" y="1975927"/>
            <a:ext cx="10506456" cy="2670048"/>
          </a:xfrm>
        </p:spPr>
        <p:txBody>
          <a:bodyPr>
            <a:noAutofit/>
          </a:bodyPr>
          <a:lstStyle/>
          <a:p>
            <a:r>
              <a:rPr lang="en-US" sz="2800" b="1" dirty="0">
                <a:solidFill>
                  <a:srgbClr val="401D06"/>
                </a:solidFill>
              </a:rPr>
              <a:t>Type of AI Models that can be applied in Accounting Profession:</a:t>
            </a:r>
          </a:p>
          <a:p>
            <a:pPr lvl="1"/>
            <a:r>
              <a:rPr lang="en-US" sz="2800" b="1" i="0" dirty="0">
                <a:solidFill>
                  <a:srgbClr val="401D06"/>
                </a:solidFill>
                <a:effectLst/>
                <a:latin typeface="aktiv-grotesk"/>
              </a:rPr>
              <a:t>Machine learning (ML) / Deep Learning (DL) Models</a:t>
            </a:r>
          </a:p>
          <a:p>
            <a:pPr lvl="1"/>
            <a:r>
              <a:rPr lang="en-US" sz="2800" b="1" i="0" dirty="0">
                <a:solidFill>
                  <a:srgbClr val="401D06"/>
                </a:solidFill>
                <a:effectLst/>
                <a:latin typeface="aktiv-grotesk"/>
              </a:rPr>
              <a:t>Natural Language </a:t>
            </a:r>
            <a:r>
              <a:rPr lang="en-US" sz="2800" b="1" dirty="0">
                <a:solidFill>
                  <a:srgbClr val="401D06"/>
                </a:solidFill>
                <a:latin typeface="aktiv-grotesk"/>
              </a:rPr>
              <a:t>P</a:t>
            </a:r>
            <a:r>
              <a:rPr lang="en-US" sz="2800" b="1" i="0" dirty="0">
                <a:solidFill>
                  <a:srgbClr val="401D06"/>
                </a:solidFill>
                <a:effectLst/>
                <a:latin typeface="aktiv-grotesk"/>
              </a:rPr>
              <a:t>rocessing (NLP)</a:t>
            </a:r>
          </a:p>
          <a:p>
            <a:pPr marL="1200150" lvl="2" indent="-285750"/>
            <a:r>
              <a:rPr lang="en-US" sz="2800" b="1" i="0" dirty="0">
                <a:solidFill>
                  <a:srgbClr val="401D06"/>
                </a:solidFill>
                <a:effectLst/>
                <a:latin typeface="aktiv-grotesk"/>
              </a:rPr>
              <a:t>Example: ChatGPT and other Large </a:t>
            </a:r>
            <a:r>
              <a:rPr lang="en-US" sz="2800" b="1" dirty="0">
                <a:solidFill>
                  <a:srgbClr val="401D06"/>
                </a:solidFill>
                <a:latin typeface="aktiv-grotesk"/>
              </a:rPr>
              <a:t>L</a:t>
            </a:r>
            <a:r>
              <a:rPr lang="en-US" sz="2800" b="1" i="0" dirty="0">
                <a:solidFill>
                  <a:srgbClr val="401D06"/>
                </a:solidFill>
                <a:effectLst/>
                <a:latin typeface="aktiv-grotesk"/>
              </a:rPr>
              <a:t>anguage </a:t>
            </a:r>
            <a:r>
              <a:rPr lang="en-US" sz="2800" b="1" dirty="0">
                <a:solidFill>
                  <a:srgbClr val="401D06"/>
                </a:solidFill>
                <a:latin typeface="aktiv-grotesk"/>
              </a:rPr>
              <a:t>M</a:t>
            </a:r>
            <a:r>
              <a:rPr lang="en-US" sz="2800" b="1" i="0" dirty="0">
                <a:solidFill>
                  <a:srgbClr val="401D06"/>
                </a:solidFill>
                <a:effectLst/>
                <a:latin typeface="aktiv-grotesk"/>
              </a:rPr>
              <a:t>odels (LLM)</a:t>
            </a:r>
          </a:p>
          <a:p>
            <a:pPr lvl="1"/>
            <a:r>
              <a:rPr lang="en-US" sz="2800" b="1" i="0" dirty="0">
                <a:solidFill>
                  <a:srgbClr val="401D06"/>
                </a:solidFill>
                <a:effectLst/>
                <a:latin typeface="aktiv-grotesk"/>
              </a:rPr>
              <a:t>Computer vision</a:t>
            </a:r>
          </a:p>
          <a:p>
            <a:pPr marL="1200150" lvl="2" indent="-285750"/>
            <a:r>
              <a:rPr lang="en-US" sz="2800" b="1" i="0" dirty="0">
                <a:solidFill>
                  <a:srgbClr val="401D06"/>
                </a:solidFill>
                <a:effectLst/>
                <a:latin typeface="aktiv-grotesk"/>
              </a:rPr>
              <a:t> image detection, recognition, and classification</a:t>
            </a:r>
          </a:p>
          <a:p>
            <a:pPr lvl="1"/>
            <a:r>
              <a:rPr lang="en-US" sz="2800" b="1" i="0" dirty="0">
                <a:solidFill>
                  <a:srgbClr val="401D06"/>
                </a:solidFill>
                <a:effectLst/>
                <a:latin typeface="aktiv-grotesk"/>
              </a:rPr>
              <a:t>Expert systems (ES) for decision-making</a:t>
            </a:r>
          </a:p>
          <a:p>
            <a:pPr lvl="1"/>
            <a:r>
              <a:rPr lang="en-US" sz="2800" b="1" i="0" dirty="0">
                <a:solidFill>
                  <a:srgbClr val="401D06"/>
                </a:solidFill>
                <a:effectLst/>
                <a:latin typeface="aktiv-grotesk"/>
              </a:rPr>
              <a:t>Robotics Process Automation (RPA)</a:t>
            </a:r>
          </a:p>
          <a:p>
            <a:pPr lvl="1"/>
            <a:endParaRPr lang="en-MY" sz="2800" b="1" dirty="0">
              <a:solidFill>
                <a:srgbClr val="401D06"/>
              </a:solidFill>
            </a:endParaRPr>
          </a:p>
        </p:txBody>
      </p:sp>
    </p:spTree>
    <p:extLst>
      <p:ext uri="{BB962C8B-B14F-4D97-AF65-F5344CB8AC3E}">
        <p14:creationId xmlns:p14="http://schemas.microsoft.com/office/powerpoint/2010/main" val="893711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24AB-D9D2-7B63-45EF-3985F9251E57}"/>
              </a:ext>
            </a:extLst>
          </p:cNvPr>
          <p:cNvSpPr>
            <a:spLocks noGrp="1"/>
          </p:cNvSpPr>
          <p:nvPr>
            <p:ph type="title"/>
          </p:nvPr>
        </p:nvSpPr>
        <p:spPr>
          <a:xfrm>
            <a:off x="178982" y="365188"/>
            <a:ext cx="9823938" cy="793873"/>
          </a:xfrm>
        </p:spPr>
        <p:txBody>
          <a:bodyPr/>
          <a:lstStyle/>
          <a:p>
            <a:pPr algn="l"/>
            <a:r>
              <a:rPr lang="en-US" dirty="0" err="1">
                <a:solidFill>
                  <a:schemeClr val="accent1">
                    <a:lumMod val="20000"/>
                    <a:lumOff val="80000"/>
                  </a:schemeClr>
                </a:solidFill>
              </a:rPr>
              <a:t>ChatCPA</a:t>
            </a:r>
            <a:r>
              <a:rPr lang="en-US" dirty="0">
                <a:solidFill>
                  <a:schemeClr val="accent1">
                    <a:lumMod val="20000"/>
                    <a:lumOff val="80000"/>
                  </a:schemeClr>
                </a:solidFill>
              </a:rPr>
              <a:t> – AI model trained by CPAs </a:t>
            </a:r>
            <a:endParaRPr lang="en-MY" dirty="0">
              <a:solidFill>
                <a:schemeClr val="accent1">
                  <a:lumMod val="20000"/>
                  <a:lumOff val="80000"/>
                </a:schemeClr>
              </a:solidFill>
            </a:endParaRPr>
          </a:p>
        </p:txBody>
      </p:sp>
      <p:pic>
        <p:nvPicPr>
          <p:cNvPr id="5" name="Picture 4">
            <a:extLst>
              <a:ext uri="{FF2B5EF4-FFF2-40B4-BE49-F238E27FC236}">
                <a16:creationId xmlns:a16="http://schemas.microsoft.com/office/drawing/2014/main" id="{B2EFD83F-580D-F0F3-F2B3-C13F666E2818}"/>
              </a:ext>
            </a:extLst>
          </p:cNvPr>
          <p:cNvPicPr>
            <a:picLocks noChangeAspect="1"/>
          </p:cNvPicPr>
          <p:nvPr/>
        </p:nvPicPr>
        <p:blipFill>
          <a:blip r:embed="rId3"/>
          <a:stretch>
            <a:fillRect/>
          </a:stretch>
        </p:blipFill>
        <p:spPr>
          <a:xfrm>
            <a:off x="273415" y="1881963"/>
            <a:ext cx="6307431" cy="4453523"/>
          </a:xfrm>
          <a:prstGeom prst="rect">
            <a:avLst/>
          </a:prstGeom>
        </p:spPr>
      </p:pic>
      <p:pic>
        <p:nvPicPr>
          <p:cNvPr id="6" name="Online Media 5" title="chat CPA">
            <a:hlinkClick r:id="" action="ppaction://media"/>
            <a:extLst>
              <a:ext uri="{FF2B5EF4-FFF2-40B4-BE49-F238E27FC236}">
                <a16:creationId xmlns:a16="http://schemas.microsoft.com/office/drawing/2014/main" id="{E5348B97-7B34-70BF-B25B-EE18222D0D45}"/>
              </a:ext>
            </a:extLst>
          </p:cNvPr>
          <p:cNvPicPr>
            <a:picLocks noRot="1" noChangeAspect="1"/>
          </p:cNvPicPr>
          <p:nvPr>
            <a:videoFile r:link="rId1"/>
          </p:nvPr>
        </p:nvPicPr>
        <p:blipFill>
          <a:blip r:embed="rId4"/>
          <a:stretch>
            <a:fillRect/>
          </a:stretch>
        </p:blipFill>
        <p:spPr>
          <a:xfrm>
            <a:off x="6580846" y="1632178"/>
            <a:ext cx="5645426" cy="4150415"/>
          </a:xfrm>
          <a:prstGeom prst="rect">
            <a:avLst/>
          </a:prstGeom>
        </p:spPr>
      </p:pic>
    </p:spTree>
    <p:extLst>
      <p:ext uri="{BB962C8B-B14F-4D97-AF65-F5344CB8AC3E}">
        <p14:creationId xmlns:p14="http://schemas.microsoft.com/office/powerpoint/2010/main" val="365689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24AB-D9D2-7B63-45EF-3985F9251E57}"/>
              </a:ext>
            </a:extLst>
          </p:cNvPr>
          <p:cNvSpPr>
            <a:spLocks noGrp="1"/>
          </p:cNvSpPr>
          <p:nvPr>
            <p:ph type="title"/>
          </p:nvPr>
        </p:nvSpPr>
        <p:spPr>
          <a:xfrm>
            <a:off x="0" y="414967"/>
            <a:ext cx="8252652" cy="793873"/>
          </a:xfrm>
        </p:spPr>
        <p:txBody>
          <a:bodyPr>
            <a:noAutofit/>
          </a:bodyPr>
          <a:lstStyle/>
          <a:p>
            <a:r>
              <a:rPr lang="en-MY" sz="3600" b="0" i="0" u="sng" dirty="0" err="1">
                <a:solidFill>
                  <a:srgbClr val="0E1F33"/>
                </a:solidFill>
                <a:effectLst/>
                <a:highlight>
                  <a:srgbClr val="FFFFFF"/>
                </a:highlight>
                <a:latin typeface="Inter"/>
                <a:hlinkClick r:id="rId2"/>
              </a:rPr>
              <a:t>Futrli</a:t>
            </a:r>
            <a:r>
              <a:rPr lang="en-MY" sz="3600" b="0" i="0" dirty="0">
                <a:solidFill>
                  <a:srgbClr val="0E1F33"/>
                </a:solidFill>
                <a:effectLst/>
                <a:highlight>
                  <a:srgbClr val="FFFFFF"/>
                </a:highlight>
                <a:latin typeface="Inter"/>
              </a:rPr>
              <a:t> is a Predictive Financial Analysis Tool</a:t>
            </a:r>
            <a:endParaRPr lang="en-MY" sz="3600" dirty="0"/>
          </a:p>
        </p:txBody>
      </p:sp>
      <p:pic>
        <p:nvPicPr>
          <p:cNvPr id="5" name="Picture 4">
            <a:extLst>
              <a:ext uri="{FF2B5EF4-FFF2-40B4-BE49-F238E27FC236}">
                <a16:creationId xmlns:a16="http://schemas.microsoft.com/office/drawing/2014/main" id="{EA2342FC-1E38-6DDE-4234-C0EDDDB7C74C}"/>
              </a:ext>
            </a:extLst>
          </p:cNvPr>
          <p:cNvPicPr>
            <a:picLocks noChangeAspect="1"/>
          </p:cNvPicPr>
          <p:nvPr/>
        </p:nvPicPr>
        <p:blipFill>
          <a:blip r:embed="rId3"/>
          <a:stretch>
            <a:fillRect/>
          </a:stretch>
        </p:blipFill>
        <p:spPr>
          <a:xfrm>
            <a:off x="245890" y="2147889"/>
            <a:ext cx="8519032" cy="4419648"/>
          </a:xfrm>
          <a:prstGeom prst="rect">
            <a:avLst/>
          </a:prstGeom>
        </p:spPr>
      </p:pic>
      <p:pic>
        <p:nvPicPr>
          <p:cNvPr id="7" name="Picture 6">
            <a:extLst>
              <a:ext uri="{FF2B5EF4-FFF2-40B4-BE49-F238E27FC236}">
                <a16:creationId xmlns:a16="http://schemas.microsoft.com/office/drawing/2014/main" id="{38460383-3822-FF4B-879B-8D6B99E241A1}"/>
              </a:ext>
            </a:extLst>
          </p:cNvPr>
          <p:cNvPicPr>
            <a:picLocks noChangeAspect="1"/>
          </p:cNvPicPr>
          <p:nvPr/>
        </p:nvPicPr>
        <p:blipFill>
          <a:blip r:embed="rId4"/>
          <a:stretch>
            <a:fillRect/>
          </a:stretch>
        </p:blipFill>
        <p:spPr>
          <a:xfrm>
            <a:off x="8239882" y="1354016"/>
            <a:ext cx="3940614" cy="5503984"/>
          </a:xfrm>
          <a:prstGeom prst="rect">
            <a:avLst/>
          </a:prstGeom>
          <a:ln>
            <a:solidFill>
              <a:schemeClr val="accent1"/>
            </a:solidFill>
          </a:ln>
        </p:spPr>
      </p:pic>
    </p:spTree>
    <p:extLst>
      <p:ext uri="{BB962C8B-B14F-4D97-AF65-F5344CB8AC3E}">
        <p14:creationId xmlns:p14="http://schemas.microsoft.com/office/powerpoint/2010/main" val="2373522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9203F1-FA65-AA36-15E5-0CAC5B5D6A96}"/>
              </a:ext>
            </a:extLst>
          </p:cNvPr>
          <p:cNvSpPr>
            <a:spLocks noGrp="1"/>
          </p:cNvSpPr>
          <p:nvPr>
            <p:ph type="body" idx="1"/>
          </p:nvPr>
        </p:nvSpPr>
        <p:spPr>
          <a:xfrm>
            <a:off x="489283" y="466086"/>
            <a:ext cx="8218781" cy="574665"/>
          </a:xfrm>
        </p:spPr>
        <p:txBody>
          <a:bodyPr/>
          <a:lstStyle/>
          <a:p>
            <a:r>
              <a:rPr lang="en-US" dirty="0">
                <a:solidFill>
                  <a:schemeClr val="accent1">
                    <a:lumMod val="20000"/>
                    <a:lumOff val="80000"/>
                  </a:schemeClr>
                </a:solidFill>
              </a:rPr>
              <a:t>How will the role of the Accounting Profession Change?</a:t>
            </a:r>
            <a:endParaRPr lang="en-MY" dirty="0">
              <a:solidFill>
                <a:schemeClr val="accent1">
                  <a:lumMod val="20000"/>
                  <a:lumOff val="80000"/>
                </a:schemeClr>
              </a:solidFill>
            </a:endParaRPr>
          </a:p>
        </p:txBody>
      </p:sp>
      <p:pic>
        <p:nvPicPr>
          <p:cNvPr id="5" name="Picture 4">
            <a:extLst>
              <a:ext uri="{FF2B5EF4-FFF2-40B4-BE49-F238E27FC236}">
                <a16:creationId xmlns:a16="http://schemas.microsoft.com/office/drawing/2014/main" id="{2D43C39B-8F41-6062-C452-635CA1B7C288}"/>
              </a:ext>
            </a:extLst>
          </p:cNvPr>
          <p:cNvPicPr>
            <a:picLocks noChangeAspect="1"/>
          </p:cNvPicPr>
          <p:nvPr/>
        </p:nvPicPr>
        <p:blipFill>
          <a:blip r:embed="rId2"/>
          <a:stretch>
            <a:fillRect/>
          </a:stretch>
        </p:blipFill>
        <p:spPr>
          <a:xfrm>
            <a:off x="3344216" y="1040751"/>
            <a:ext cx="4540049" cy="5817249"/>
          </a:xfrm>
          <a:prstGeom prst="rect">
            <a:avLst/>
          </a:prstGeom>
        </p:spPr>
      </p:pic>
    </p:spTree>
    <p:extLst>
      <p:ext uri="{BB962C8B-B14F-4D97-AF65-F5344CB8AC3E}">
        <p14:creationId xmlns:p14="http://schemas.microsoft.com/office/powerpoint/2010/main" val="1472236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06B2C2-4623-C02B-D06C-853607374D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41685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5554-670B-4702-BD80-8DCD07A2619C}"/>
              </a:ext>
            </a:extLst>
          </p:cNvPr>
          <p:cNvSpPr>
            <a:spLocks noGrp="1"/>
          </p:cNvSpPr>
          <p:nvPr>
            <p:ph type="title"/>
          </p:nvPr>
        </p:nvSpPr>
        <p:spPr>
          <a:xfrm>
            <a:off x="1606756" y="1608167"/>
            <a:ext cx="5041550" cy="945297"/>
          </a:xfrm>
        </p:spPr>
        <p:txBody>
          <a:bodyPr>
            <a:noAutofit/>
          </a:bodyPr>
          <a:lstStyle/>
          <a:p>
            <a:r>
              <a:rPr lang="en-MY" sz="3600" b="1" dirty="0">
                <a:solidFill>
                  <a:srgbClr val="FF0000"/>
                </a:solidFill>
              </a:rPr>
              <a:t>New Digital Divide:</a:t>
            </a:r>
            <a:br>
              <a:rPr lang="en-MY" sz="3600" b="1" dirty="0">
                <a:solidFill>
                  <a:srgbClr val="FF0000"/>
                </a:solidFill>
              </a:rPr>
            </a:br>
            <a:r>
              <a:rPr lang="en-MY" sz="3600" b="1" dirty="0">
                <a:solidFill>
                  <a:srgbClr val="FF0000"/>
                </a:solidFill>
              </a:rPr>
              <a:t>Human vs Machine</a:t>
            </a:r>
          </a:p>
        </p:txBody>
      </p:sp>
      <p:sp>
        <p:nvSpPr>
          <p:cNvPr id="3" name="Content Placeholder 2">
            <a:extLst>
              <a:ext uri="{FF2B5EF4-FFF2-40B4-BE49-F238E27FC236}">
                <a16:creationId xmlns:a16="http://schemas.microsoft.com/office/drawing/2014/main" id="{55861453-419E-468E-A265-173828735BC7}"/>
              </a:ext>
            </a:extLst>
          </p:cNvPr>
          <p:cNvSpPr>
            <a:spLocks noGrp="1"/>
          </p:cNvSpPr>
          <p:nvPr>
            <p:ph idx="1"/>
          </p:nvPr>
        </p:nvSpPr>
        <p:spPr>
          <a:xfrm>
            <a:off x="1403032" y="2895644"/>
            <a:ext cx="5448998" cy="2918780"/>
          </a:xfrm>
        </p:spPr>
        <p:txBody>
          <a:bodyPr>
            <a:normAutofit fontScale="92500"/>
          </a:bodyPr>
          <a:lstStyle/>
          <a:p>
            <a:r>
              <a:rPr lang="en-MY" sz="2400" dirty="0"/>
              <a:t>Machines (AI and ML) will challenge humans</a:t>
            </a:r>
            <a:br>
              <a:rPr lang="en-MY" sz="2400" dirty="0"/>
            </a:br>
            <a:r>
              <a:rPr lang="en-MY" sz="2400" dirty="0"/>
              <a:t>Machines are becoming more “Intelligent”</a:t>
            </a:r>
          </a:p>
          <a:p>
            <a:r>
              <a:rPr lang="en-MY" sz="2400" dirty="0"/>
              <a:t>Machines can make decisions – sometimes better decisions than humans</a:t>
            </a:r>
          </a:p>
          <a:p>
            <a:r>
              <a:rPr lang="en-MY" sz="2400" dirty="0"/>
              <a:t>Don’t compete with Machines, work with Machines.</a:t>
            </a:r>
          </a:p>
        </p:txBody>
      </p:sp>
      <p:pic>
        <p:nvPicPr>
          <p:cNvPr id="5" name="Picture 4">
            <a:extLst>
              <a:ext uri="{FF2B5EF4-FFF2-40B4-BE49-F238E27FC236}">
                <a16:creationId xmlns:a16="http://schemas.microsoft.com/office/drawing/2014/main" id="{D436CA84-E23C-424E-8EE6-D00DA16A345C}"/>
              </a:ext>
            </a:extLst>
          </p:cNvPr>
          <p:cNvPicPr>
            <a:picLocks noChangeAspect="1"/>
          </p:cNvPicPr>
          <p:nvPr/>
        </p:nvPicPr>
        <p:blipFill rotWithShape="1">
          <a:blip r:embed="rId2"/>
          <a:srcRect l="4095" r="2" b="2"/>
          <a:stretch/>
        </p:blipFill>
        <p:spPr>
          <a:xfrm>
            <a:off x="7504511" y="1046504"/>
            <a:ext cx="3284457" cy="2286000"/>
          </a:xfrm>
          <a:prstGeom prst="rect">
            <a:avLst/>
          </a:prstGeom>
        </p:spPr>
      </p:pic>
      <p:pic>
        <p:nvPicPr>
          <p:cNvPr id="4" name="Picture 3">
            <a:extLst>
              <a:ext uri="{FF2B5EF4-FFF2-40B4-BE49-F238E27FC236}">
                <a16:creationId xmlns:a16="http://schemas.microsoft.com/office/drawing/2014/main" id="{15002C9A-8669-4CF2-878E-AD10B07406A3}"/>
              </a:ext>
            </a:extLst>
          </p:cNvPr>
          <p:cNvPicPr>
            <a:picLocks noChangeAspect="1"/>
          </p:cNvPicPr>
          <p:nvPr/>
        </p:nvPicPr>
        <p:blipFill rotWithShape="1">
          <a:blip r:embed="rId3"/>
          <a:srcRect l="16983" r="21232" b="-1"/>
          <a:stretch/>
        </p:blipFill>
        <p:spPr>
          <a:xfrm>
            <a:off x="7504510" y="3332504"/>
            <a:ext cx="3284458" cy="3388994"/>
          </a:xfrm>
          <a:prstGeom prst="rect">
            <a:avLst/>
          </a:prstGeom>
        </p:spPr>
      </p:pic>
      <p:sp>
        <p:nvSpPr>
          <p:cNvPr id="6" name="Text Placeholder 2">
            <a:extLst>
              <a:ext uri="{FF2B5EF4-FFF2-40B4-BE49-F238E27FC236}">
                <a16:creationId xmlns:a16="http://schemas.microsoft.com/office/drawing/2014/main" id="{A65D7D7A-8D83-3A65-2DE0-5EF4150B2504}"/>
              </a:ext>
            </a:extLst>
          </p:cNvPr>
          <p:cNvSpPr txBox="1">
            <a:spLocks/>
          </p:cNvSpPr>
          <p:nvPr/>
        </p:nvSpPr>
        <p:spPr>
          <a:xfrm>
            <a:off x="489283" y="466086"/>
            <a:ext cx="8218781" cy="574665"/>
          </a:xfr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US" sz="3200" dirty="0">
                <a:solidFill>
                  <a:schemeClr val="accent1">
                    <a:lumMod val="20000"/>
                    <a:lumOff val="80000"/>
                  </a:schemeClr>
                </a:solidFill>
              </a:rPr>
              <a:t>Digital Divide</a:t>
            </a:r>
            <a:endParaRPr lang="en-MY" sz="3200" dirty="0">
              <a:solidFill>
                <a:schemeClr val="accent1">
                  <a:lumMod val="20000"/>
                  <a:lumOff val="80000"/>
                </a:schemeClr>
              </a:solidFill>
            </a:endParaRPr>
          </a:p>
        </p:txBody>
      </p:sp>
    </p:spTree>
    <p:extLst>
      <p:ext uri="{BB962C8B-B14F-4D97-AF65-F5344CB8AC3E}">
        <p14:creationId xmlns:p14="http://schemas.microsoft.com/office/powerpoint/2010/main" val="1070417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989" y="-3710445"/>
            <a:ext cx="12292989" cy="12292989"/>
          </a:xfrm>
          <a:custGeom>
            <a:avLst/>
            <a:gdLst/>
            <a:ahLst/>
            <a:cxnLst/>
            <a:rect l="l" t="t" r="r" b="b"/>
            <a:pathLst>
              <a:path w="18439483" h="18439483">
                <a:moveTo>
                  <a:pt x="0" y="0"/>
                </a:moveTo>
                <a:lnTo>
                  <a:pt x="18439483" y="0"/>
                </a:lnTo>
                <a:lnTo>
                  <a:pt x="18439483" y="18439483"/>
                </a:lnTo>
                <a:lnTo>
                  <a:pt x="0" y="184394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MY" sz="1200">
              <a:solidFill>
                <a:prstClr val="black"/>
              </a:solidFill>
              <a:latin typeface="Calibri"/>
            </a:endParaRPr>
          </a:p>
        </p:txBody>
      </p:sp>
      <p:grpSp>
        <p:nvGrpSpPr>
          <p:cNvPr id="3" name="Group 3"/>
          <p:cNvGrpSpPr/>
          <p:nvPr/>
        </p:nvGrpSpPr>
        <p:grpSpPr>
          <a:xfrm>
            <a:off x="-2590800" y="1263456"/>
            <a:ext cx="13026050" cy="5437753"/>
            <a:chOff x="0" y="0"/>
            <a:chExt cx="1673246" cy="698500"/>
          </a:xfrm>
        </p:grpSpPr>
        <p:sp>
          <p:nvSpPr>
            <p:cNvPr id="4" name="Freeform 4"/>
            <p:cNvSpPr/>
            <p:nvPr/>
          </p:nvSpPr>
          <p:spPr>
            <a:xfrm>
              <a:off x="0" y="0"/>
              <a:ext cx="1673246" cy="698500"/>
            </a:xfrm>
            <a:custGeom>
              <a:avLst/>
              <a:gdLst/>
              <a:ahLst/>
              <a:cxnLst/>
              <a:rect l="l" t="t" r="r" b="b"/>
              <a:pathLst>
                <a:path w="1673246" h="698500">
                  <a:moveTo>
                    <a:pt x="1673246" y="349250"/>
                  </a:moveTo>
                  <a:lnTo>
                    <a:pt x="1470046" y="698500"/>
                  </a:lnTo>
                  <a:lnTo>
                    <a:pt x="203200" y="698500"/>
                  </a:lnTo>
                  <a:lnTo>
                    <a:pt x="0" y="349250"/>
                  </a:lnTo>
                  <a:lnTo>
                    <a:pt x="203200" y="0"/>
                  </a:lnTo>
                  <a:lnTo>
                    <a:pt x="1470046" y="0"/>
                  </a:lnTo>
                  <a:lnTo>
                    <a:pt x="1673246" y="349250"/>
                  </a:lnTo>
                  <a:close/>
                </a:path>
              </a:pathLst>
            </a:custGeom>
            <a:gradFill rotWithShape="1">
              <a:gsLst>
                <a:gs pos="0">
                  <a:srgbClr val="08084D">
                    <a:alpha val="100000"/>
                  </a:srgbClr>
                </a:gs>
                <a:gs pos="100000">
                  <a:srgbClr val="D60000">
                    <a:alpha val="100000"/>
                  </a:srgbClr>
                </a:gs>
              </a:gsLst>
              <a:lin ang="0"/>
            </a:gradFill>
          </p:spPr>
          <p:txBody>
            <a:bodyPr/>
            <a:lstStyle/>
            <a:p>
              <a:pPr defTabSz="609630"/>
              <a:endParaRPr lang="en-MY" sz="1200">
                <a:solidFill>
                  <a:prstClr val="black"/>
                </a:solidFill>
                <a:latin typeface="Calibri"/>
              </a:endParaRPr>
            </a:p>
          </p:txBody>
        </p:sp>
        <p:sp>
          <p:nvSpPr>
            <p:cNvPr id="5" name="TextBox 5"/>
            <p:cNvSpPr txBox="1"/>
            <p:nvPr/>
          </p:nvSpPr>
          <p:spPr>
            <a:xfrm>
              <a:off x="114300" y="-28575"/>
              <a:ext cx="1444646" cy="727075"/>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436147" y="3637315"/>
            <a:ext cx="6658443" cy="654025"/>
          </a:xfrm>
          <a:prstGeom prst="rect">
            <a:avLst/>
          </a:prstGeom>
        </p:spPr>
        <p:txBody>
          <a:bodyPr lIns="0" tIns="0" rIns="0" bIns="0" rtlCol="0" anchor="t">
            <a:spAutoFit/>
          </a:bodyPr>
          <a:lstStyle/>
          <a:p>
            <a:pPr algn="ctr" defTabSz="609630">
              <a:lnSpc>
                <a:spcPts val="5067"/>
              </a:lnSpc>
            </a:pPr>
            <a:r>
              <a:rPr lang="en-US" sz="5334" dirty="0">
                <a:solidFill>
                  <a:srgbClr val="FFFFFF"/>
                </a:solidFill>
                <a:latin typeface="TT Hoves Bold"/>
                <a:ea typeface="TT Hoves Bold"/>
                <a:cs typeface="TT Hoves Bold"/>
                <a:sym typeface="TT Hoves Bold"/>
              </a:rPr>
              <a:t>TERIMA KASIH</a:t>
            </a:r>
          </a:p>
        </p:txBody>
      </p:sp>
      <p:sp>
        <p:nvSpPr>
          <p:cNvPr id="9" name="Freeform 9"/>
          <p:cNvSpPr/>
          <p:nvPr/>
        </p:nvSpPr>
        <p:spPr>
          <a:xfrm>
            <a:off x="1650381" y="5323396"/>
            <a:ext cx="4876800" cy="2676144"/>
          </a:xfrm>
          <a:custGeom>
            <a:avLst/>
            <a:gdLst/>
            <a:ahLst/>
            <a:cxnLst/>
            <a:rect l="l" t="t" r="r" b="b"/>
            <a:pathLst>
              <a:path w="7315200" h="4014216">
                <a:moveTo>
                  <a:pt x="0" y="0"/>
                </a:moveTo>
                <a:lnTo>
                  <a:pt x="7315200" y="0"/>
                </a:lnTo>
                <a:lnTo>
                  <a:pt x="7315200" y="4014216"/>
                </a:lnTo>
                <a:lnTo>
                  <a:pt x="0" y="4014216"/>
                </a:lnTo>
                <a:lnTo>
                  <a:pt x="0" y="0"/>
                </a:lnTo>
                <a:close/>
              </a:path>
            </a:pathLst>
          </a:custGeom>
          <a:blipFill>
            <a:blip r:embed="rId4">
              <a:alphaModFix amt="24000"/>
              <a:extLst>
                <a:ext uri="{96DAC541-7B7A-43D3-8B79-37D633B846F1}">
                  <asvg:svgBlip xmlns:asvg="http://schemas.microsoft.com/office/drawing/2016/SVG/main" r:embed="rId5"/>
                </a:ext>
              </a:extLst>
            </a:blip>
            <a:stretch>
              <a:fillRect/>
            </a:stretch>
          </a:blipFill>
        </p:spPr>
        <p:txBody>
          <a:bodyPr/>
          <a:lstStyle/>
          <a:p>
            <a:pPr defTabSz="609630"/>
            <a:endParaRPr lang="en-MY" sz="1200">
              <a:solidFill>
                <a:prstClr val="black"/>
              </a:solidFill>
              <a:latin typeface="Calibri"/>
            </a:endParaRPr>
          </a:p>
        </p:txBody>
      </p:sp>
      <p:sp>
        <p:nvSpPr>
          <p:cNvPr id="10" name="Freeform 10"/>
          <p:cNvSpPr/>
          <p:nvPr/>
        </p:nvSpPr>
        <p:spPr>
          <a:xfrm>
            <a:off x="8048905" y="-1338072"/>
            <a:ext cx="4876800" cy="2676144"/>
          </a:xfrm>
          <a:custGeom>
            <a:avLst/>
            <a:gdLst/>
            <a:ahLst/>
            <a:cxnLst/>
            <a:rect l="l" t="t" r="r" b="b"/>
            <a:pathLst>
              <a:path w="7315200" h="4014216">
                <a:moveTo>
                  <a:pt x="0" y="0"/>
                </a:moveTo>
                <a:lnTo>
                  <a:pt x="7315200" y="0"/>
                </a:lnTo>
                <a:lnTo>
                  <a:pt x="7315200" y="4014216"/>
                </a:lnTo>
                <a:lnTo>
                  <a:pt x="0" y="4014216"/>
                </a:lnTo>
                <a:lnTo>
                  <a:pt x="0" y="0"/>
                </a:lnTo>
                <a:close/>
              </a:path>
            </a:pathLst>
          </a:custGeom>
          <a:blipFill>
            <a:blip r:embed="rId4">
              <a:alphaModFix amt="24000"/>
              <a:extLst>
                <a:ext uri="{96DAC541-7B7A-43D3-8B79-37D633B846F1}">
                  <asvg:svgBlip xmlns:asvg="http://schemas.microsoft.com/office/drawing/2016/SVG/main" r:embed="rId5"/>
                </a:ext>
              </a:extLst>
            </a:blip>
            <a:stretch>
              <a:fillRect/>
            </a:stretch>
          </a:blipFill>
        </p:spPr>
        <p:txBody>
          <a:bodyPr/>
          <a:lstStyle/>
          <a:p>
            <a:pPr defTabSz="609630"/>
            <a:endParaRPr lang="en-MY" sz="1200">
              <a:solidFill>
                <a:prstClr val="black"/>
              </a:solidFill>
              <a:latin typeface="Calibri"/>
            </a:endParaRPr>
          </a:p>
        </p:txBody>
      </p:sp>
      <p:grpSp>
        <p:nvGrpSpPr>
          <p:cNvPr id="20" name="Group 19">
            <a:extLst>
              <a:ext uri="{FF2B5EF4-FFF2-40B4-BE49-F238E27FC236}">
                <a16:creationId xmlns:a16="http://schemas.microsoft.com/office/drawing/2014/main" id="{240EDF43-88D0-8CB2-B0B4-C4A1BA11CC7F}"/>
              </a:ext>
            </a:extLst>
          </p:cNvPr>
          <p:cNvGrpSpPr/>
          <p:nvPr/>
        </p:nvGrpSpPr>
        <p:grpSpPr>
          <a:xfrm>
            <a:off x="6527181" y="1224987"/>
            <a:ext cx="6368335" cy="5514691"/>
            <a:chOff x="9390150" y="1857777"/>
            <a:chExt cx="9552502" cy="8272036"/>
          </a:xfrm>
        </p:grpSpPr>
        <p:grpSp>
          <p:nvGrpSpPr>
            <p:cNvPr id="7" name="Group 7"/>
            <p:cNvGrpSpPr/>
            <p:nvPr/>
          </p:nvGrpSpPr>
          <p:grpSpPr>
            <a:xfrm>
              <a:off x="9390150" y="1857777"/>
              <a:ext cx="9552502" cy="8272036"/>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t="-7739" b="-7739"/>
                </a:stretch>
              </a:blipFill>
            </p:spPr>
            <p:txBody>
              <a:bodyPr/>
              <a:lstStyle/>
              <a:p>
                <a:pPr defTabSz="609630"/>
                <a:endParaRPr lang="en-MY" sz="1200">
                  <a:solidFill>
                    <a:prstClr val="black"/>
                  </a:solidFill>
                  <a:latin typeface="Calibri"/>
                </a:endParaRPr>
              </a:p>
            </p:txBody>
          </p:sp>
        </p:grpSp>
        <p:sp>
          <p:nvSpPr>
            <p:cNvPr id="19" name="Flowchart: Connector 18">
              <a:extLst>
                <a:ext uri="{FF2B5EF4-FFF2-40B4-BE49-F238E27FC236}">
                  <a16:creationId xmlns:a16="http://schemas.microsoft.com/office/drawing/2014/main" id="{D2E46AB0-FA26-85AD-EA7A-D6DA71847B21}"/>
                </a:ext>
              </a:extLst>
            </p:cNvPr>
            <p:cNvSpPr/>
            <p:nvPr/>
          </p:nvSpPr>
          <p:spPr>
            <a:xfrm>
              <a:off x="12420600" y="4196338"/>
              <a:ext cx="3525077" cy="3156962"/>
            </a:xfrm>
            <a:prstGeom prst="flowChartConnector">
              <a:avLst/>
            </a:prstGeom>
            <a:gradFill flip="none" rotWithShape="1">
              <a:gsLst>
                <a:gs pos="45000">
                  <a:schemeClr val="accent6">
                    <a:lumMod val="60000"/>
                    <a:lumOff val="40000"/>
                  </a:schemeClr>
                </a:gs>
                <a:gs pos="69000">
                  <a:schemeClr val="accent6">
                    <a:lumMod val="20000"/>
                    <a:lumOff val="8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MY" sz="1200" dirty="0">
                <a:solidFill>
                  <a:prstClr val="white"/>
                </a:solidFill>
                <a:latin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A49A1-5E0B-5298-AFEF-C8D23D68908B}"/>
              </a:ext>
            </a:extLst>
          </p:cNvPr>
          <p:cNvSpPr>
            <a:spLocks noGrp="1"/>
          </p:cNvSpPr>
          <p:nvPr>
            <p:ph type="title"/>
          </p:nvPr>
        </p:nvSpPr>
        <p:spPr/>
        <p:txBody>
          <a:bodyPr/>
          <a:lstStyle/>
          <a:p>
            <a:pPr algn="l"/>
            <a:r>
              <a:rPr lang="en-US" dirty="0">
                <a:solidFill>
                  <a:schemeClr val="accent1">
                    <a:lumMod val="20000"/>
                    <a:lumOff val="80000"/>
                  </a:schemeClr>
                </a:solidFill>
              </a:rPr>
              <a:t>What are the key technologies that will impact Accounting?</a:t>
            </a:r>
            <a:endParaRPr lang="en-MY" dirty="0">
              <a:solidFill>
                <a:schemeClr val="accent1">
                  <a:lumMod val="20000"/>
                  <a:lumOff val="80000"/>
                </a:schemeClr>
              </a:solidFill>
            </a:endParaRPr>
          </a:p>
        </p:txBody>
      </p:sp>
      <p:graphicFrame>
        <p:nvGraphicFramePr>
          <p:cNvPr id="4" name="Diagram 3">
            <a:extLst>
              <a:ext uri="{FF2B5EF4-FFF2-40B4-BE49-F238E27FC236}">
                <a16:creationId xmlns:a16="http://schemas.microsoft.com/office/drawing/2014/main" id="{29EBD3CB-66EB-316C-618F-E8100D5BE460}"/>
              </a:ext>
            </a:extLst>
          </p:cNvPr>
          <p:cNvGraphicFramePr/>
          <p:nvPr>
            <p:extLst>
              <p:ext uri="{D42A27DB-BD31-4B8C-83A1-F6EECF244321}">
                <p14:modId xmlns:p14="http://schemas.microsoft.com/office/powerpoint/2010/main" val="97712330"/>
              </p:ext>
            </p:extLst>
          </p:nvPr>
        </p:nvGraphicFramePr>
        <p:xfrm>
          <a:off x="2587445" y="1452912"/>
          <a:ext cx="7017109" cy="4680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a:extLst>
              <a:ext uri="{FF2B5EF4-FFF2-40B4-BE49-F238E27FC236}">
                <a16:creationId xmlns:a16="http://schemas.microsoft.com/office/drawing/2014/main" id="{985B37C3-8CEA-D0AC-C191-90B93D2EFDF6}"/>
              </a:ext>
            </a:extLst>
          </p:cNvPr>
          <p:cNvSpPr/>
          <p:nvPr/>
        </p:nvSpPr>
        <p:spPr>
          <a:xfrm>
            <a:off x="6188147" y="1690688"/>
            <a:ext cx="2541181" cy="108778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841428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BDAD1-FD2B-EF5D-D331-3468A7436A1B}"/>
              </a:ext>
            </a:extLst>
          </p:cNvPr>
          <p:cNvSpPr>
            <a:spLocks noGrp="1"/>
          </p:cNvSpPr>
          <p:nvPr>
            <p:ph type="title"/>
          </p:nvPr>
        </p:nvSpPr>
        <p:spPr>
          <a:xfrm>
            <a:off x="259080" y="380365"/>
            <a:ext cx="10515600" cy="1325563"/>
          </a:xfrm>
        </p:spPr>
        <p:txBody>
          <a:bodyPr/>
          <a:lstStyle/>
          <a:p>
            <a:pPr algn="l"/>
            <a:r>
              <a:rPr lang="en-US" dirty="0">
                <a:solidFill>
                  <a:schemeClr val="accent1">
                    <a:lumMod val="20000"/>
                    <a:lumOff val="80000"/>
                  </a:schemeClr>
                </a:solidFill>
              </a:rPr>
              <a:t>Why Artificial Intelligence is different from other technologies?</a:t>
            </a:r>
            <a:endParaRPr lang="en-MY" dirty="0">
              <a:solidFill>
                <a:schemeClr val="accent1">
                  <a:lumMod val="20000"/>
                  <a:lumOff val="80000"/>
                </a:schemeClr>
              </a:solidFill>
            </a:endParaRPr>
          </a:p>
        </p:txBody>
      </p:sp>
      <p:graphicFrame>
        <p:nvGraphicFramePr>
          <p:cNvPr id="4" name="Diagram 3">
            <a:extLst>
              <a:ext uri="{FF2B5EF4-FFF2-40B4-BE49-F238E27FC236}">
                <a16:creationId xmlns:a16="http://schemas.microsoft.com/office/drawing/2014/main" id="{D7174162-F8B1-BE10-4660-BA0609D0FF96}"/>
              </a:ext>
            </a:extLst>
          </p:cNvPr>
          <p:cNvGraphicFramePr/>
          <p:nvPr>
            <p:extLst>
              <p:ext uri="{D42A27DB-BD31-4B8C-83A1-F6EECF244321}">
                <p14:modId xmlns:p14="http://schemas.microsoft.com/office/powerpoint/2010/main" val="991825198"/>
              </p:ext>
            </p:extLst>
          </p:nvPr>
        </p:nvGraphicFramePr>
        <p:xfrm>
          <a:off x="2126891" y="11768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84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5ABE3B-1F81-2051-10D0-A5715F753163}"/>
              </a:ext>
            </a:extLst>
          </p:cNvPr>
          <p:cNvPicPr>
            <a:picLocks noChangeAspect="1"/>
          </p:cNvPicPr>
          <p:nvPr/>
        </p:nvPicPr>
        <p:blipFill>
          <a:blip r:embed="rId2"/>
          <a:stretch>
            <a:fillRect/>
          </a:stretch>
        </p:blipFill>
        <p:spPr>
          <a:xfrm>
            <a:off x="491871" y="1213123"/>
            <a:ext cx="10349947" cy="5101210"/>
          </a:xfrm>
          <a:prstGeom prst="rect">
            <a:avLst/>
          </a:prstGeom>
        </p:spPr>
      </p:pic>
      <p:sp>
        <p:nvSpPr>
          <p:cNvPr id="3" name="TextBox 2">
            <a:extLst>
              <a:ext uri="{FF2B5EF4-FFF2-40B4-BE49-F238E27FC236}">
                <a16:creationId xmlns:a16="http://schemas.microsoft.com/office/drawing/2014/main" id="{1C522569-3E1B-04EC-F83A-7FC63950762F}"/>
              </a:ext>
            </a:extLst>
          </p:cNvPr>
          <p:cNvSpPr txBox="1"/>
          <p:nvPr/>
        </p:nvSpPr>
        <p:spPr>
          <a:xfrm>
            <a:off x="491871" y="393405"/>
            <a:ext cx="6154505" cy="584775"/>
          </a:xfrm>
          <a:prstGeom prst="rect">
            <a:avLst/>
          </a:prstGeom>
          <a:noFill/>
        </p:spPr>
        <p:txBody>
          <a:bodyPr wrap="none" rtlCol="0">
            <a:spAutoFit/>
          </a:bodyPr>
          <a:lstStyle/>
          <a:p>
            <a:r>
              <a:rPr lang="en-US" sz="3200" dirty="0">
                <a:solidFill>
                  <a:schemeClr val="accent1">
                    <a:lumMod val="20000"/>
                    <a:lumOff val="80000"/>
                  </a:schemeClr>
                </a:solidFill>
              </a:rPr>
              <a:t>Artificial Intelligence Global Market </a:t>
            </a:r>
            <a:endParaRPr lang="en-MY" sz="3200" dirty="0">
              <a:solidFill>
                <a:schemeClr val="accent1">
                  <a:lumMod val="20000"/>
                  <a:lumOff val="80000"/>
                </a:schemeClr>
              </a:solidFill>
            </a:endParaRPr>
          </a:p>
        </p:txBody>
      </p:sp>
    </p:spTree>
    <p:extLst>
      <p:ext uri="{BB962C8B-B14F-4D97-AF65-F5344CB8AC3E}">
        <p14:creationId xmlns:p14="http://schemas.microsoft.com/office/powerpoint/2010/main" val="203096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522569-3E1B-04EC-F83A-7FC63950762F}"/>
              </a:ext>
            </a:extLst>
          </p:cNvPr>
          <p:cNvSpPr txBox="1"/>
          <p:nvPr/>
        </p:nvSpPr>
        <p:spPr>
          <a:xfrm>
            <a:off x="491871" y="393405"/>
            <a:ext cx="5231560" cy="584775"/>
          </a:xfrm>
          <a:prstGeom prst="rect">
            <a:avLst/>
          </a:prstGeom>
          <a:noFill/>
        </p:spPr>
        <p:txBody>
          <a:bodyPr wrap="none" rtlCol="0">
            <a:spAutoFit/>
          </a:bodyPr>
          <a:lstStyle/>
          <a:p>
            <a:r>
              <a:rPr lang="en-US" sz="3200" dirty="0">
                <a:solidFill>
                  <a:schemeClr val="accent1">
                    <a:lumMod val="20000"/>
                    <a:lumOff val="80000"/>
                  </a:schemeClr>
                </a:solidFill>
              </a:rPr>
              <a:t>What is Artificial Intelligence? </a:t>
            </a:r>
            <a:endParaRPr lang="en-MY" sz="3200" dirty="0">
              <a:solidFill>
                <a:schemeClr val="accent1">
                  <a:lumMod val="20000"/>
                  <a:lumOff val="80000"/>
                </a:schemeClr>
              </a:solidFill>
            </a:endParaRPr>
          </a:p>
        </p:txBody>
      </p:sp>
      <p:sp>
        <p:nvSpPr>
          <p:cNvPr id="4" name="Rectangle 3">
            <a:extLst>
              <a:ext uri="{FF2B5EF4-FFF2-40B4-BE49-F238E27FC236}">
                <a16:creationId xmlns:a16="http://schemas.microsoft.com/office/drawing/2014/main" id="{F44BC7BE-79C1-62EB-FB88-47DE99EE53CF}"/>
              </a:ext>
            </a:extLst>
          </p:cNvPr>
          <p:cNvSpPr/>
          <p:nvPr/>
        </p:nvSpPr>
        <p:spPr>
          <a:xfrm>
            <a:off x="1190847" y="1880270"/>
            <a:ext cx="9308983" cy="3542335"/>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Rockwell" panose="02060603020205020403" pitchFamily="18" charset="0"/>
                <a:ea typeface="+mn-ea"/>
                <a:cs typeface="+mn-cs"/>
              </a:rPr>
              <a:t>What is 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A machine is said to have</a:t>
            </a:r>
            <a:r>
              <a:rPr kumimoji="0" lang="en-US" sz="3600" b="1" i="0" u="none" strike="noStrike" kern="1200" cap="none" spc="0" normalizeH="0" baseline="0" noProof="0" dirty="0">
                <a:ln>
                  <a:noFill/>
                </a:ln>
                <a:solidFill>
                  <a:srgbClr val="2D3564"/>
                </a:solidFill>
                <a:effectLst/>
                <a:uLnTx/>
                <a:uFillTx/>
                <a:latin typeface="Rockwell" panose="02060603020205020403" pitchFamily="18" charset="0"/>
                <a:ea typeface="+mn-ea"/>
                <a:cs typeface="+mn-cs"/>
              </a:rPr>
              <a:t> </a:t>
            </a:r>
            <a:r>
              <a:rPr kumimoji="0" lang="en-US" sz="3600" b="1" i="0" u="none" strike="noStrike" kern="1200" cap="none" spc="0" normalizeH="0" baseline="0" noProof="0" dirty="0">
                <a:ln>
                  <a:noFill/>
                </a:ln>
                <a:solidFill>
                  <a:srgbClr val="FF0000"/>
                </a:solidFill>
                <a:effectLst/>
                <a:uLnTx/>
                <a:uFillTx/>
                <a:latin typeface="Rockwell" panose="02060603020205020403" pitchFamily="18" charset="0"/>
                <a:ea typeface="+mn-ea"/>
                <a:cs typeface="+mn-cs"/>
              </a:rPr>
              <a:t>artificial intelligence</a:t>
            </a:r>
            <a:r>
              <a:rPr kumimoji="0" lang="en-US" sz="3600" b="1" i="0" u="none" strike="noStrike" kern="1200" cap="none" spc="0" normalizeH="0" baseline="0" noProof="0" dirty="0">
                <a:ln>
                  <a:noFill/>
                </a:ln>
                <a:solidFill>
                  <a:srgbClr val="2D3564"/>
                </a:solidFill>
                <a:effectLst/>
                <a:uLnTx/>
                <a:uFillTx/>
                <a:latin typeface="Rockwell" panose="02060603020205020403" pitchFamily="18" charset="0"/>
                <a:ea typeface="+mn-ea"/>
                <a:cs typeface="+mn-cs"/>
              </a:rPr>
              <a:t> </a:t>
            </a:r>
            <a:r>
              <a:rPr kumimoji="0" lang="en-US" sz="36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if it can</a:t>
            </a:r>
            <a:r>
              <a:rPr kumimoji="0" lang="en-US" sz="3600" b="1" i="0" u="none" strike="noStrike" kern="1200" cap="none" spc="0" normalizeH="0" baseline="0" noProof="0" dirty="0">
                <a:ln>
                  <a:noFill/>
                </a:ln>
                <a:solidFill>
                  <a:srgbClr val="2D3564"/>
                </a:solidFill>
                <a:effectLst/>
                <a:uLnTx/>
                <a:uFillTx/>
                <a:latin typeface="Rockwell" panose="02060603020205020403" pitchFamily="18" charset="0"/>
                <a:ea typeface="+mn-ea"/>
                <a:cs typeface="+mn-cs"/>
              </a:rPr>
              <a:t> </a:t>
            </a:r>
            <a:r>
              <a:rPr kumimoji="0" lang="en-US" sz="3600" b="1" i="0" u="none" strike="noStrike" kern="1200" cap="none" spc="0" normalizeH="0" baseline="0" noProof="0" dirty="0">
                <a:ln>
                  <a:noFill/>
                </a:ln>
                <a:solidFill>
                  <a:srgbClr val="FF0000"/>
                </a:solidFill>
                <a:effectLst/>
                <a:uLnTx/>
                <a:uFillTx/>
                <a:latin typeface="Rockwell" panose="02060603020205020403" pitchFamily="18" charset="0"/>
                <a:ea typeface="+mn-ea"/>
                <a:cs typeface="+mn-cs"/>
              </a:rPr>
              <a:t>interpret data</a:t>
            </a:r>
            <a:r>
              <a:rPr kumimoji="0" lang="en-US" sz="3600" b="1" i="0" u="none" strike="noStrike" kern="1200" cap="none" spc="0" normalizeH="0" baseline="0" noProof="0" dirty="0">
                <a:ln>
                  <a:noFill/>
                </a:ln>
                <a:solidFill>
                  <a:srgbClr val="2D3564"/>
                </a:solidFill>
                <a:effectLst/>
                <a:uLnTx/>
                <a:uFillTx/>
                <a:latin typeface="Rockwell" panose="02060603020205020403" pitchFamily="18" charset="0"/>
                <a:ea typeface="+mn-ea"/>
                <a:cs typeface="+mn-cs"/>
              </a:rPr>
              <a:t>, </a:t>
            </a:r>
            <a:r>
              <a:rPr kumimoji="0" lang="en-US" sz="36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potentially</a:t>
            </a:r>
            <a:r>
              <a:rPr kumimoji="0" lang="en-US" sz="3600" b="1" i="0" u="none" strike="noStrike" kern="1200" cap="none" spc="0" normalizeH="0" baseline="0" noProof="0" dirty="0">
                <a:ln>
                  <a:noFill/>
                </a:ln>
                <a:solidFill>
                  <a:srgbClr val="2D3564"/>
                </a:solidFill>
                <a:effectLst/>
                <a:uLnTx/>
                <a:uFillTx/>
                <a:latin typeface="Rockwell" panose="02060603020205020403" pitchFamily="18" charset="0"/>
                <a:ea typeface="+mn-ea"/>
                <a:cs typeface="+mn-cs"/>
              </a:rPr>
              <a:t> </a:t>
            </a:r>
            <a:r>
              <a:rPr kumimoji="0" lang="en-US" sz="3600" b="1" i="0" u="none" strike="noStrike" kern="1200" cap="none" spc="0" normalizeH="0" baseline="0" noProof="0" dirty="0">
                <a:ln>
                  <a:noFill/>
                </a:ln>
                <a:solidFill>
                  <a:srgbClr val="FF0000"/>
                </a:solidFill>
                <a:effectLst/>
                <a:uLnTx/>
                <a:uFillTx/>
                <a:latin typeface="Rockwell" panose="02060603020205020403" pitchFamily="18" charset="0"/>
                <a:ea typeface="+mn-ea"/>
                <a:cs typeface="+mn-cs"/>
              </a:rPr>
              <a:t>learn from data</a:t>
            </a:r>
            <a:r>
              <a:rPr kumimoji="0" lang="en-US" sz="36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and used that knowledge to</a:t>
            </a:r>
            <a:r>
              <a:rPr kumimoji="0" lang="en-US" sz="3600" b="1" i="0" u="none" strike="noStrike" kern="1200" cap="none" spc="0" normalizeH="0" baseline="0" noProof="0" dirty="0">
                <a:ln>
                  <a:noFill/>
                </a:ln>
                <a:solidFill>
                  <a:srgbClr val="2D3564"/>
                </a:solidFill>
                <a:effectLst/>
                <a:uLnTx/>
                <a:uFillTx/>
                <a:latin typeface="Rockwell" panose="02060603020205020403" pitchFamily="18" charset="0"/>
                <a:ea typeface="+mn-ea"/>
                <a:cs typeface="+mn-cs"/>
              </a:rPr>
              <a:t> </a:t>
            </a:r>
            <a:r>
              <a:rPr kumimoji="0" lang="en-US" sz="3600" b="1" i="0" u="none" strike="noStrike" kern="1200" cap="none" spc="0" normalizeH="0" baseline="0" noProof="0" dirty="0">
                <a:ln>
                  <a:noFill/>
                </a:ln>
                <a:solidFill>
                  <a:srgbClr val="FF0000"/>
                </a:solidFill>
                <a:effectLst/>
                <a:uLnTx/>
                <a:uFillTx/>
                <a:latin typeface="Rockwell" panose="02060603020205020403" pitchFamily="18" charset="0"/>
                <a:ea typeface="+mn-ea"/>
                <a:cs typeface="+mn-cs"/>
              </a:rPr>
              <a:t>adapt</a:t>
            </a:r>
            <a:r>
              <a:rPr kumimoji="0" lang="en-US" sz="3600" b="1" i="0" u="none" strike="noStrike" kern="1200" cap="none" spc="0" normalizeH="0" baseline="0" noProof="0" dirty="0">
                <a:ln>
                  <a:noFill/>
                </a:ln>
                <a:solidFill>
                  <a:srgbClr val="2D3564"/>
                </a:solidFill>
                <a:effectLst/>
                <a:uLnTx/>
                <a:uFillTx/>
                <a:latin typeface="Rockwell" panose="02060603020205020403" pitchFamily="18" charset="0"/>
                <a:ea typeface="+mn-ea"/>
                <a:cs typeface="+mn-cs"/>
              </a:rPr>
              <a:t> </a:t>
            </a:r>
            <a:r>
              <a:rPr kumimoji="0" lang="en-US" sz="36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and</a:t>
            </a:r>
            <a:r>
              <a:rPr kumimoji="0" lang="en-US" sz="3600" b="1" i="0" u="none" strike="noStrike" kern="1200" cap="none" spc="0" normalizeH="0" baseline="0" noProof="0" dirty="0">
                <a:ln>
                  <a:noFill/>
                </a:ln>
                <a:solidFill>
                  <a:srgbClr val="2D3564"/>
                </a:solidFill>
                <a:effectLst/>
                <a:uLnTx/>
                <a:uFillTx/>
                <a:latin typeface="Rockwell" panose="02060603020205020403" pitchFamily="18" charset="0"/>
                <a:ea typeface="+mn-ea"/>
                <a:cs typeface="+mn-cs"/>
              </a:rPr>
              <a:t> </a:t>
            </a:r>
            <a:r>
              <a:rPr kumimoji="0" lang="en-US" sz="3600" b="1" i="0" u="none" strike="noStrike" kern="1200" cap="none" spc="0" normalizeH="0" baseline="0" noProof="0" dirty="0">
                <a:ln>
                  <a:noFill/>
                </a:ln>
                <a:solidFill>
                  <a:srgbClr val="FF0000"/>
                </a:solidFill>
                <a:effectLst/>
                <a:uLnTx/>
                <a:uFillTx/>
                <a:latin typeface="Rockwell" panose="02060603020205020403" pitchFamily="18" charset="0"/>
                <a:ea typeface="+mn-ea"/>
                <a:cs typeface="+mn-cs"/>
              </a:rPr>
              <a:t>achieve specific goals</a:t>
            </a:r>
            <a:r>
              <a:rPr kumimoji="0" lang="en-US" sz="36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a:t>
            </a:r>
            <a:endParaRPr kumimoji="0" lang="en-MY" sz="36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317131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25CC6-E2FB-6EC8-2F4B-3F0BCF639000}"/>
              </a:ext>
            </a:extLst>
          </p:cNvPr>
          <p:cNvSpPr>
            <a:spLocks noGrp="1"/>
          </p:cNvSpPr>
          <p:nvPr>
            <p:ph type="title"/>
          </p:nvPr>
        </p:nvSpPr>
        <p:spPr/>
        <p:txBody>
          <a:bodyPr/>
          <a:lstStyle/>
          <a:p>
            <a:pPr algn="l"/>
            <a:r>
              <a:rPr lang="en-US" dirty="0">
                <a:solidFill>
                  <a:schemeClr val="accent1">
                    <a:lumMod val="20000"/>
                    <a:lumOff val="80000"/>
                  </a:schemeClr>
                </a:solidFill>
              </a:rPr>
              <a:t>Biological vs Artificial Neuron</a:t>
            </a:r>
            <a:endParaRPr lang="en-MY" dirty="0">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C38EFC1D-165D-14D9-3D57-8036D31C570F}"/>
              </a:ext>
            </a:extLst>
          </p:cNvPr>
          <p:cNvSpPr>
            <a:spLocks noGrp="1"/>
          </p:cNvSpPr>
          <p:nvPr>
            <p:ph idx="1"/>
          </p:nvPr>
        </p:nvSpPr>
        <p:spPr/>
        <p:txBody>
          <a:bodyPr/>
          <a:lstStyle/>
          <a:p>
            <a:pPr marL="0" indent="0">
              <a:buNone/>
            </a:pPr>
            <a:endParaRPr lang="en-MY" dirty="0"/>
          </a:p>
        </p:txBody>
      </p:sp>
      <p:pic>
        <p:nvPicPr>
          <p:cNvPr id="5" name="Picture 4">
            <a:extLst>
              <a:ext uri="{FF2B5EF4-FFF2-40B4-BE49-F238E27FC236}">
                <a16:creationId xmlns:a16="http://schemas.microsoft.com/office/drawing/2014/main" id="{195DD4AE-BD10-697E-0FE4-AF80145A2437}"/>
              </a:ext>
            </a:extLst>
          </p:cNvPr>
          <p:cNvPicPr>
            <a:picLocks noChangeAspect="1"/>
          </p:cNvPicPr>
          <p:nvPr/>
        </p:nvPicPr>
        <p:blipFill>
          <a:blip r:embed="rId2"/>
          <a:stretch>
            <a:fillRect/>
          </a:stretch>
        </p:blipFill>
        <p:spPr>
          <a:xfrm>
            <a:off x="917151" y="1193567"/>
            <a:ext cx="9783540" cy="5449060"/>
          </a:xfrm>
          <a:prstGeom prst="rect">
            <a:avLst/>
          </a:prstGeom>
        </p:spPr>
      </p:pic>
    </p:spTree>
    <p:extLst>
      <p:ext uri="{BB962C8B-B14F-4D97-AF65-F5344CB8AC3E}">
        <p14:creationId xmlns:p14="http://schemas.microsoft.com/office/powerpoint/2010/main" val="286718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A3C8-A6C0-9262-492B-36B68FED618A}"/>
              </a:ext>
            </a:extLst>
          </p:cNvPr>
          <p:cNvSpPr>
            <a:spLocks noGrp="1"/>
          </p:cNvSpPr>
          <p:nvPr>
            <p:ph type="title"/>
          </p:nvPr>
        </p:nvSpPr>
        <p:spPr/>
        <p:txBody>
          <a:bodyPr/>
          <a:lstStyle/>
          <a:p>
            <a:pPr algn="l"/>
            <a:r>
              <a:rPr lang="en-US" dirty="0">
                <a:solidFill>
                  <a:schemeClr val="accent1">
                    <a:lumMod val="20000"/>
                    <a:lumOff val="80000"/>
                  </a:schemeClr>
                </a:solidFill>
              </a:rPr>
              <a:t>Human Neuron Vs Artificial Neuron</a:t>
            </a:r>
            <a:endParaRPr lang="en-MY" dirty="0">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453CD3D3-06F0-3340-7C1E-33D10336750E}"/>
              </a:ext>
            </a:extLst>
          </p:cNvPr>
          <p:cNvSpPr>
            <a:spLocks noGrp="1"/>
          </p:cNvSpPr>
          <p:nvPr>
            <p:ph idx="1"/>
          </p:nvPr>
        </p:nvSpPr>
        <p:spPr/>
        <p:txBody>
          <a:bodyPr/>
          <a:lstStyle/>
          <a:p>
            <a:pPr marL="0" indent="0">
              <a:buNone/>
            </a:pPr>
            <a:endParaRPr lang="en-MY" dirty="0"/>
          </a:p>
        </p:txBody>
      </p:sp>
      <p:pic>
        <p:nvPicPr>
          <p:cNvPr id="5" name="Picture 4">
            <a:extLst>
              <a:ext uri="{FF2B5EF4-FFF2-40B4-BE49-F238E27FC236}">
                <a16:creationId xmlns:a16="http://schemas.microsoft.com/office/drawing/2014/main" id="{537D4B2F-09DC-B0B7-5C6D-8C050D8EFDB5}"/>
              </a:ext>
            </a:extLst>
          </p:cNvPr>
          <p:cNvPicPr>
            <a:picLocks noChangeAspect="1"/>
          </p:cNvPicPr>
          <p:nvPr/>
        </p:nvPicPr>
        <p:blipFill>
          <a:blip r:embed="rId2"/>
          <a:stretch>
            <a:fillRect/>
          </a:stretch>
        </p:blipFill>
        <p:spPr>
          <a:xfrm>
            <a:off x="1786268" y="1027906"/>
            <a:ext cx="8017215" cy="5661482"/>
          </a:xfrm>
          <a:prstGeom prst="rect">
            <a:avLst/>
          </a:prstGeom>
        </p:spPr>
      </p:pic>
    </p:spTree>
    <p:extLst>
      <p:ext uri="{BB962C8B-B14F-4D97-AF65-F5344CB8AC3E}">
        <p14:creationId xmlns:p14="http://schemas.microsoft.com/office/powerpoint/2010/main" val="106721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522569-3E1B-04EC-F83A-7FC63950762F}"/>
              </a:ext>
            </a:extLst>
          </p:cNvPr>
          <p:cNvSpPr txBox="1"/>
          <p:nvPr/>
        </p:nvSpPr>
        <p:spPr>
          <a:xfrm>
            <a:off x="491871" y="393405"/>
            <a:ext cx="6198941" cy="584775"/>
          </a:xfrm>
          <a:prstGeom prst="rect">
            <a:avLst/>
          </a:prstGeom>
          <a:noFill/>
        </p:spPr>
        <p:txBody>
          <a:bodyPr wrap="none" rtlCol="0">
            <a:spAutoFit/>
          </a:bodyPr>
          <a:lstStyle/>
          <a:p>
            <a:r>
              <a:rPr lang="en-US" sz="3200" dirty="0">
                <a:solidFill>
                  <a:schemeClr val="accent1">
                    <a:lumMod val="20000"/>
                    <a:lumOff val="80000"/>
                  </a:schemeClr>
                </a:solidFill>
              </a:rPr>
              <a:t>Machine Learning vs Deep Learning </a:t>
            </a:r>
            <a:endParaRPr lang="en-MY" sz="3200" dirty="0">
              <a:solidFill>
                <a:schemeClr val="accent1">
                  <a:lumMod val="20000"/>
                  <a:lumOff val="80000"/>
                </a:schemeClr>
              </a:solidFill>
            </a:endParaRPr>
          </a:p>
        </p:txBody>
      </p:sp>
      <p:grpSp>
        <p:nvGrpSpPr>
          <p:cNvPr id="2" name="Group 1">
            <a:extLst>
              <a:ext uri="{FF2B5EF4-FFF2-40B4-BE49-F238E27FC236}">
                <a16:creationId xmlns:a16="http://schemas.microsoft.com/office/drawing/2014/main" id="{443DE141-0902-6756-CE0A-FF585DD78303}"/>
              </a:ext>
            </a:extLst>
          </p:cNvPr>
          <p:cNvGrpSpPr/>
          <p:nvPr/>
        </p:nvGrpSpPr>
        <p:grpSpPr>
          <a:xfrm>
            <a:off x="1745857" y="1719474"/>
            <a:ext cx="7957466" cy="4399280"/>
            <a:chOff x="1772361" y="1106785"/>
            <a:chExt cx="7957466" cy="4399280"/>
          </a:xfrm>
        </p:grpSpPr>
        <p:sp>
          <p:nvSpPr>
            <p:cNvPr id="5" name="Rectangle: Rounded Corners 4">
              <a:extLst>
                <a:ext uri="{FF2B5EF4-FFF2-40B4-BE49-F238E27FC236}">
                  <a16:creationId xmlns:a16="http://schemas.microsoft.com/office/drawing/2014/main" id="{53B04297-7E35-9E88-F20C-FE806849BAAC}"/>
                </a:ext>
              </a:extLst>
            </p:cNvPr>
            <p:cNvSpPr/>
            <p:nvPr/>
          </p:nvSpPr>
          <p:spPr>
            <a:xfrm>
              <a:off x="1772361" y="1106785"/>
              <a:ext cx="7677839" cy="4399280"/>
            </a:xfrm>
            <a:prstGeom prst="roundRect">
              <a:avLst>
                <a:gd name="adj" fmla="val 13467"/>
              </a:avLst>
            </a:prstGeom>
            <a:solidFill>
              <a:srgbClr val="D8E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6" name="Picture 4" descr="History of artificial intelligence">
              <a:extLst>
                <a:ext uri="{FF2B5EF4-FFF2-40B4-BE49-F238E27FC236}">
                  <a16:creationId xmlns:a16="http://schemas.microsoft.com/office/drawing/2014/main" id="{9A29A145-3268-ACC4-FAC8-753D8469CE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345" t="21566" r="36202" b="36561"/>
            <a:stretch/>
          </p:blipFill>
          <p:spPr bwMode="auto">
            <a:xfrm>
              <a:off x="3098803" y="2285345"/>
              <a:ext cx="2042160" cy="2042161"/>
            </a:xfrm>
            <a:prstGeom prst="ellipse">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F5D6953-2CA1-5651-BA2D-C65B446B91C3}"/>
                </a:ext>
              </a:extLst>
            </p:cNvPr>
            <p:cNvSpPr txBox="1"/>
            <p:nvPr/>
          </p:nvSpPr>
          <p:spPr>
            <a:xfrm>
              <a:off x="2651862" y="1485190"/>
              <a:ext cx="277357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E8500"/>
                  </a:solidFill>
                  <a:effectLst/>
                  <a:uLnTx/>
                  <a:uFillTx/>
                  <a:latin typeface="Montserrat" panose="00000500000000000000" pitchFamily="2" charset="0"/>
                  <a:ea typeface="+mn-ea"/>
                  <a:cs typeface="+mn-cs"/>
                </a:rPr>
                <a:t>Machine Learning</a:t>
              </a:r>
              <a:endParaRPr kumimoji="0" lang="en-MY" sz="2400" b="1" i="0" u="none" strike="noStrike" kern="1200" cap="none" spc="0" normalizeH="0" baseline="0" noProof="0" dirty="0">
                <a:ln>
                  <a:noFill/>
                </a:ln>
                <a:solidFill>
                  <a:srgbClr val="4E8500"/>
                </a:solidFill>
                <a:effectLst/>
                <a:uLnTx/>
                <a:uFillTx/>
                <a:latin typeface="Montserrat" panose="00000500000000000000" pitchFamily="2" charset="0"/>
                <a:ea typeface="+mn-ea"/>
                <a:cs typeface="+mn-cs"/>
              </a:endParaRPr>
            </a:p>
          </p:txBody>
        </p:sp>
        <p:sp>
          <p:nvSpPr>
            <p:cNvPr id="8" name="Rectangle: Rounded Corners 7">
              <a:extLst>
                <a:ext uri="{FF2B5EF4-FFF2-40B4-BE49-F238E27FC236}">
                  <a16:creationId xmlns:a16="http://schemas.microsoft.com/office/drawing/2014/main" id="{01AA2F25-C9E5-01C1-02B8-840D07675360}"/>
                </a:ext>
              </a:extLst>
            </p:cNvPr>
            <p:cNvSpPr/>
            <p:nvPr/>
          </p:nvSpPr>
          <p:spPr>
            <a:xfrm>
              <a:off x="6081598" y="1391921"/>
              <a:ext cx="3550081" cy="3932348"/>
            </a:xfrm>
            <a:prstGeom prst="roundRect">
              <a:avLst/>
            </a:prstGeom>
            <a:solidFill>
              <a:srgbClr val="FEE3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9" name="Picture 4" descr="History of artificial intelligence">
              <a:extLst>
                <a:ext uri="{FF2B5EF4-FFF2-40B4-BE49-F238E27FC236}">
                  <a16:creationId xmlns:a16="http://schemas.microsoft.com/office/drawing/2014/main" id="{4B408250-B372-CAB4-4C0A-74D20FAA5D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352" t="21483" r="2744" b="37267"/>
            <a:stretch/>
          </p:blipFill>
          <p:spPr bwMode="auto">
            <a:xfrm>
              <a:off x="6834074" y="2285345"/>
              <a:ext cx="2042159" cy="2042161"/>
            </a:xfrm>
            <a:prstGeom prst="ellipse">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B479F7-4B13-06B9-426A-F0787C70768C}"/>
                </a:ext>
              </a:extLst>
            </p:cNvPr>
            <p:cNvSpPr txBox="1"/>
            <p:nvPr/>
          </p:nvSpPr>
          <p:spPr>
            <a:xfrm>
              <a:off x="2282137" y="4537169"/>
              <a:ext cx="374934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8500"/>
                  </a:solidFill>
                  <a:effectLst/>
                  <a:uLnTx/>
                  <a:uFillTx/>
                  <a:latin typeface="Montserrat" panose="00000500000000000000" pitchFamily="2" charset="0"/>
                  <a:ea typeface="+mn-ea"/>
                  <a:cs typeface="+mn-cs"/>
                </a:rPr>
                <a:t>Ability to learn based on patterns without explicit instructions</a:t>
              </a:r>
              <a:endParaRPr kumimoji="0" lang="en-MY" sz="1600" b="0" i="0" u="none" strike="noStrike" kern="1200" cap="none" spc="0" normalizeH="0" baseline="0" noProof="0" dirty="0">
                <a:ln>
                  <a:noFill/>
                </a:ln>
                <a:solidFill>
                  <a:srgbClr val="4E8500"/>
                </a:solidFill>
                <a:effectLst/>
                <a:uLnTx/>
                <a:uFillTx/>
                <a:latin typeface="Montserrat" panose="00000500000000000000" pitchFamily="2" charset="0"/>
                <a:ea typeface="+mn-ea"/>
                <a:cs typeface="+mn-cs"/>
              </a:endParaRPr>
            </a:p>
          </p:txBody>
        </p:sp>
        <p:sp>
          <p:nvSpPr>
            <p:cNvPr id="11" name="TextBox 10">
              <a:extLst>
                <a:ext uri="{FF2B5EF4-FFF2-40B4-BE49-F238E27FC236}">
                  <a16:creationId xmlns:a16="http://schemas.microsoft.com/office/drawing/2014/main" id="{36148E19-899F-0FA4-C249-4B449977E7D5}"/>
                </a:ext>
              </a:extLst>
            </p:cNvPr>
            <p:cNvSpPr txBox="1"/>
            <p:nvPr/>
          </p:nvSpPr>
          <p:spPr>
            <a:xfrm>
              <a:off x="6742402" y="1458331"/>
              <a:ext cx="220827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D8002"/>
                  </a:solidFill>
                  <a:effectLst/>
                  <a:uLnTx/>
                  <a:uFillTx/>
                  <a:latin typeface="Montserrat" panose="00000500000000000000" pitchFamily="2" charset="0"/>
                  <a:ea typeface="+mn-ea"/>
                  <a:cs typeface="+mn-cs"/>
                </a:rPr>
                <a:t>Deep Learning</a:t>
              </a:r>
              <a:endParaRPr kumimoji="0" lang="en-MY" sz="2400" b="1" i="0" u="none" strike="noStrike" kern="1200" cap="none" spc="0" normalizeH="0" baseline="0" noProof="0" dirty="0">
                <a:ln>
                  <a:noFill/>
                </a:ln>
                <a:solidFill>
                  <a:srgbClr val="FD8002"/>
                </a:solidFill>
                <a:effectLst/>
                <a:uLnTx/>
                <a:uFillTx/>
                <a:latin typeface="Montserrat" panose="00000500000000000000" pitchFamily="2" charset="0"/>
                <a:ea typeface="+mn-ea"/>
                <a:cs typeface="+mn-cs"/>
              </a:endParaRPr>
            </a:p>
          </p:txBody>
        </p:sp>
        <p:sp>
          <p:nvSpPr>
            <p:cNvPr id="12" name="TextBox 11">
              <a:extLst>
                <a:ext uri="{FF2B5EF4-FFF2-40B4-BE49-F238E27FC236}">
                  <a16:creationId xmlns:a16="http://schemas.microsoft.com/office/drawing/2014/main" id="{92BB547D-EC24-78A6-71B1-FD02094FC10F}"/>
                </a:ext>
              </a:extLst>
            </p:cNvPr>
            <p:cNvSpPr txBox="1"/>
            <p:nvPr/>
          </p:nvSpPr>
          <p:spPr>
            <a:xfrm>
              <a:off x="5980479" y="4537169"/>
              <a:ext cx="374934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D8002"/>
                  </a:solidFill>
                  <a:effectLst/>
                  <a:uLnTx/>
                  <a:uFillTx/>
                  <a:latin typeface="Montserrat" panose="00000500000000000000" pitchFamily="2" charset="0"/>
                  <a:ea typeface="+mn-ea"/>
                  <a:cs typeface="+mn-cs"/>
                </a:rPr>
                <a:t>Ability to learn based on artificial neural network </a:t>
              </a:r>
              <a:endParaRPr kumimoji="0" lang="en-MY" sz="1600" b="0" i="0" u="none" strike="noStrike" kern="1200" cap="none" spc="0" normalizeH="0" baseline="0" noProof="0" dirty="0">
                <a:ln>
                  <a:noFill/>
                </a:ln>
                <a:solidFill>
                  <a:srgbClr val="FD8002"/>
                </a:solidFill>
                <a:effectLst/>
                <a:uLnTx/>
                <a:uFillTx/>
                <a:latin typeface="Montserrat" panose="00000500000000000000" pitchFamily="2" charset="0"/>
                <a:ea typeface="+mn-ea"/>
                <a:cs typeface="+mn-cs"/>
              </a:endParaRPr>
            </a:p>
          </p:txBody>
        </p:sp>
      </p:grpSp>
    </p:spTree>
    <p:extLst>
      <p:ext uri="{BB962C8B-B14F-4D97-AF65-F5344CB8AC3E}">
        <p14:creationId xmlns:p14="http://schemas.microsoft.com/office/powerpoint/2010/main" val="3835496764"/>
      </p:ext>
    </p:extLst>
  </p:cSld>
  <p:clrMapOvr>
    <a:masterClrMapping/>
  </p:clrMapOvr>
</p:sld>
</file>

<file path=ppt/theme/theme1.xml><?xml version="1.0" encoding="utf-8"?>
<a:theme xmlns:a="http://schemas.openxmlformats.org/drawingml/2006/main" name="NAPSA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APSAC" id="{3D363899-5CEA-455F-BB0E-BE980506A0E9}" vid="{444D68EF-1A86-4104-B131-72DF49E3ED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Slide NAPSAC-31 Sesi 6" id="{CC3E9262-6967-4EF9-BEF1-735A4F7BF135}" vid="{C2AD4049-2671-4767-847B-6D5E63D4A8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2993</TotalTime>
  <Words>878</Words>
  <Application>Microsoft Office PowerPoint</Application>
  <PresentationFormat>Widescreen</PresentationFormat>
  <Paragraphs>97</Paragraphs>
  <Slides>28</Slides>
  <Notes>2</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aktiv-grotesk</vt:lpstr>
      <vt:lpstr>Aptos</vt:lpstr>
      <vt:lpstr>Arial</vt:lpstr>
      <vt:lpstr>Calibri</vt:lpstr>
      <vt:lpstr>Futura Ultra-Bold</vt:lpstr>
      <vt:lpstr>Glacial Indifference Bold Italics</vt:lpstr>
      <vt:lpstr>Google Sans</vt:lpstr>
      <vt:lpstr>Helios</vt:lpstr>
      <vt:lpstr>Inter</vt:lpstr>
      <vt:lpstr>League Spartan</vt:lpstr>
      <vt:lpstr>Montserrat</vt:lpstr>
      <vt:lpstr>Rockwell</vt:lpstr>
      <vt:lpstr>Source Sans Pro</vt:lpstr>
      <vt:lpstr>TT Hoves</vt:lpstr>
      <vt:lpstr>TT Hoves Bold</vt:lpstr>
      <vt:lpstr>NAPSAC</vt:lpstr>
      <vt:lpstr>Office Theme</vt:lpstr>
      <vt:lpstr>PowerPoint Presentation</vt:lpstr>
      <vt:lpstr>Technologies that will drive changes globally</vt:lpstr>
      <vt:lpstr>What are the key technologies that will impact Accounting?</vt:lpstr>
      <vt:lpstr>Why Artificial Intelligence is different from other technologies?</vt:lpstr>
      <vt:lpstr>PowerPoint Presentation</vt:lpstr>
      <vt:lpstr>PowerPoint Presentation</vt:lpstr>
      <vt:lpstr>Biological vs Artificial Neuron</vt:lpstr>
      <vt:lpstr>Human Neuron Vs Artificial Neuron</vt:lpstr>
      <vt:lpstr>PowerPoint Presentation</vt:lpstr>
      <vt:lpstr>PowerPoint Presentation</vt:lpstr>
      <vt:lpstr>PowerPoint Presentation</vt:lpstr>
      <vt:lpstr>Supervised Learning vs Unsupervised Learning</vt:lpstr>
      <vt:lpstr>Deep Learning</vt:lpstr>
      <vt:lpstr>How is AI going to  change the World?</vt:lpstr>
      <vt:lpstr>Impact of AI on Transportation</vt:lpstr>
      <vt:lpstr>AI and Content Creation </vt:lpstr>
      <vt:lpstr>Hotel Industry</vt:lpstr>
      <vt:lpstr>CONSTRUCTION WORKERS OR OTHER MANUAL LABOUR JOBS</vt:lpstr>
      <vt:lpstr>Impact of AI at Workplaces by 2030</vt:lpstr>
      <vt:lpstr>What will be the impact of AI on the Accounting Profession?</vt:lpstr>
      <vt:lpstr>AI in the Accounting Profession</vt:lpstr>
      <vt:lpstr>AI models in Accounting</vt:lpstr>
      <vt:lpstr>ChatCPA – AI model trained by CPAs </vt:lpstr>
      <vt:lpstr>Futrli is a Predictive Financial Analysis Tool</vt:lpstr>
      <vt:lpstr>PowerPoint Presentation</vt:lpstr>
      <vt:lpstr>PowerPoint Presentation</vt:lpstr>
      <vt:lpstr>New Digital Divide: Human vs Machine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Hasmida Sulaiman @ Hashim</dc:creator>
  <cp:lastModifiedBy>David Asirvatham</cp:lastModifiedBy>
  <cp:revision>32</cp:revision>
  <dcterms:created xsi:type="dcterms:W3CDTF">2023-06-06T01:42:52Z</dcterms:created>
  <dcterms:modified xsi:type="dcterms:W3CDTF">2024-08-04T15:14:39Z</dcterms:modified>
</cp:coreProperties>
</file>