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89" r:id="rId3"/>
    <p:sldId id="291" r:id="rId4"/>
    <p:sldId id="290" r:id="rId5"/>
    <p:sldId id="287" r:id="rId6"/>
    <p:sldId id="256" r:id="rId7"/>
    <p:sldId id="277" r:id="rId8"/>
    <p:sldId id="280" r:id="rId9"/>
    <p:sldId id="263" r:id="rId10"/>
    <p:sldId id="281" r:id="rId11"/>
    <p:sldId id="282" r:id="rId12"/>
    <p:sldId id="276" r:id="rId13"/>
    <p:sldId id="283" r:id="rId14"/>
    <p:sldId id="266" r:id="rId15"/>
    <p:sldId id="267" r:id="rId16"/>
    <p:sldId id="268" r:id="rId17"/>
    <p:sldId id="269" r:id="rId18"/>
    <p:sldId id="270" r:id="rId19"/>
    <p:sldId id="265" r:id="rId20"/>
    <p:sldId id="271" r:id="rId21"/>
    <p:sldId id="285" r:id="rId22"/>
    <p:sldId id="273" r:id="rId23"/>
    <p:sldId id="272" r:id="rId24"/>
    <p:sldId id="274" r:id="rId25"/>
    <p:sldId id="275" r:id="rId26"/>
    <p:sldId id="286" r:id="rId27"/>
    <p:sldId id="288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89" d="100"/>
          <a:sy n="89" d="100"/>
        </p:scale>
        <p:origin x="54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CFC6-9DD1-4060-9832-014AAA9E78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B72F7446-B4A4-46A7-A2B7-F1DF83A41B56}">
      <dgm:prSet phldrT="[Text]"/>
      <dgm:spPr/>
      <dgm:t>
        <a:bodyPr/>
        <a:lstStyle/>
        <a:p>
          <a:r>
            <a:rPr lang="en-US" dirty="0" smtClean="0"/>
            <a:t>Catalyzes commitment to and vigorous pursuit of a clear and compelling vision, simulating higher performance standards </a:t>
          </a:r>
          <a:endParaRPr lang="en-MY" dirty="0"/>
        </a:p>
      </dgm:t>
    </dgm:pt>
    <dgm:pt modelId="{2614FF76-37C4-42EA-9EB1-7ABE322DF8A4}" type="parTrans" cxnId="{E025613A-3492-497F-89C2-86E1ABB78241}">
      <dgm:prSet/>
      <dgm:spPr/>
      <dgm:t>
        <a:bodyPr/>
        <a:lstStyle/>
        <a:p>
          <a:endParaRPr lang="en-MY"/>
        </a:p>
      </dgm:t>
    </dgm:pt>
    <dgm:pt modelId="{7BA53A8B-A8E9-41AE-BEB4-5BF73FE54B17}" type="sibTrans" cxnId="{E025613A-3492-497F-89C2-86E1ABB78241}">
      <dgm:prSet/>
      <dgm:spPr/>
      <dgm:t>
        <a:bodyPr/>
        <a:lstStyle/>
        <a:p>
          <a:endParaRPr lang="en-MY"/>
        </a:p>
      </dgm:t>
    </dgm:pt>
    <dgm:pt modelId="{18E74635-8755-47D3-AB4B-03C4BF3A6910}">
      <dgm:prSet phldrT="[Text]"/>
      <dgm:spPr/>
      <dgm:t>
        <a:bodyPr/>
        <a:lstStyle/>
        <a:p>
          <a:r>
            <a:rPr lang="en-US" dirty="0" smtClean="0"/>
            <a:t>Level 4 : Effective Leader</a:t>
          </a:r>
          <a:endParaRPr lang="en-MY" dirty="0"/>
        </a:p>
      </dgm:t>
    </dgm:pt>
    <dgm:pt modelId="{7026DBD6-81C5-4827-9291-28078A6032DE}" type="sibTrans" cxnId="{A317FB9F-662F-415F-8672-03AAF14C56EC}">
      <dgm:prSet/>
      <dgm:spPr/>
      <dgm:t>
        <a:bodyPr/>
        <a:lstStyle/>
        <a:p>
          <a:endParaRPr lang="en-MY"/>
        </a:p>
      </dgm:t>
    </dgm:pt>
    <dgm:pt modelId="{80CDC489-3E21-403A-8975-EBFB02F5763A}" type="parTrans" cxnId="{A317FB9F-662F-415F-8672-03AAF14C56EC}">
      <dgm:prSet/>
      <dgm:spPr/>
      <dgm:t>
        <a:bodyPr/>
        <a:lstStyle/>
        <a:p>
          <a:endParaRPr lang="en-MY"/>
        </a:p>
      </dgm:t>
    </dgm:pt>
    <dgm:pt modelId="{A42C39BE-270E-4D4D-82EE-F92C12043502}" type="pres">
      <dgm:prSet presAssocID="{1426CFC6-9DD1-4060-9832-014AAA9E7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A385EE2-BB25-49F4-91FB-6DA2BC8B5175}" type="pres">
      <dgm:prSet presAssocID="{18E74635-8755-47D3-AB4B-03C4BF3A6910}" presName="parentLin" presStyleCnt="0"/>
      <dgm:spPr/>
    </dgm:pt>
    <dgm:pt modelId="{E19B2655-F296-4387-A5BD-B196AEBEDB58}" type="pres">
      <dgm:prSet presAssocID="{18E74635-8755-47D3-AB4B-03C4BF3A6910}" presName="parentLeftMargin" presStyleLbl="node1" presStyleIdx="0" presStyleCnt="1"/>
      <dgm:spPr/>
      <dgm:t>
        <a:bodyPr/>
        <a:lstStyle/>
        <a:p>
          <a:endParaRPr lang="en-MY"/>
        </a:p>
      </dgm:t>
    </dgm:pt>
    <dgm:pt modelId="{8C599568-B828-405E-948A-6C0E60E963D7}" type="pres">
      <dgm:prSet presAssocID="{18E74635-8755-47D3-AB4B-03C4BF3A69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6553B6C-749C-436E-9DD7-18070585A067}" type="pres">
      <dgm:prSet presAssocID="{18E74635-8755-47D3-AB4B-03C4BF3A6910}" presName="negativeSpace" presStyleCnt="0"/>
      <dgm:spPr/>
    </dgm:pt>
    <dgm:pt modelId="{3B88FB29-2CB9-4126-8338-2C5A2FE00BB7}" type="pres">
      <dgm:prSet presAssocID="{18E74635-8755-47D3-AB4B-03C4BF3A69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BD35FAC-9359-4338-BDD8-A36FE7869DC9}" type="presOf" srcId="{B72F7446-B4A4-46A7-A2B7-F1DF83A41B56}" destId="{3B88FB29-2CB9-4126-8338-2C5A2FE00BB7}" srcOrd="0" destOrd="0" presId="urn:microsoft.com/office/officeart/2005/8/layout/list1"/>
    <dgm:cxn modelId="{A317FB9F-662F-415F-8672-03AAF14C56EC}" srcId="{1426CFC6-9DD1-4060-9832-014AAA9E7808}" destId="{18E74635-8755-47D3-AB4B-03C4BF3A6910}" srcOrd="0" destOrd="0" parTransId="{80CDC489-3E21-403A-8975-EBFB02F5763A}" sibTransId="{7026DBD6-81C5-4827-9291-28078A6032DE}"/>
    <dgm:cxn modelId="{DBAF422B-68E3-4C46-B02B-235336CF2784}" type="presOf" srcId="{18E74635-8755-47D3-AB4B-03C4BF3A6910}" destId="{E19B2655-F296-4387-A5BD-B196AEBEDB58}" srcOrd="0" destOrd="0" presId="urn:microsoft.com/office/officeart/2005/8/layout/list1"/>
    <dgm:cxn modelId="{E025613A-3492-497F-89C2-86E1ABB78241}" srcId="{18E74635-8755-47D3-AB4B-03C4BF3A6910}" destId="{B72F7446-B4A4-46A7-A2B7-F1DF83A41B56}" srcOrd="0" destOrd="0" parTransId="{2614FF76-37C4-42EA-9EB1-7ABE322DF8A4}" sibTransId="{7BA53A8B-A8E9-41AE-BEB4-5BF73FE54B17}"/>
    <dgm:cxn modelId="{D8A9ADA3-93ED-4241-80CB-6B6D25BE7684}" type="presOf" srcId="{1426CFC6-9DD1-4060-9832-014AAA9E7808}" destId="{A42C39BE-270E-4D4D-82EE-F92C12043502}" srcOrd="0" destOrd="0" presId="urn:microsoft.com/office/officeart/2005/8/layout/list1"/>
    <dgm:cxn modelId="{98DE5A01-7F25-46D6-B33F-DEF06CD69A83}" type="presOf" srcId="{18E74635-8755-47D3-AB4B-03C4BF3A6910}" destId="{8C599568-B828-405E-948A-6C0E60E963D7}" srcOrd="1" destOrd="0" presId="urn:microsoft.com/office/officeart/2005/8/layout/list1"/>
    <dgm:cxn modelId="{27AAE8D8-851F-412D-808E-7B3A572C178C}" type="presParOf" srcId="{A42C39BE-270E-4D4D-82EE-F92C12043502}" destId="{EA385EE2-BB25-49F4-91FB-6DA2BC8B5175}" srcOrd="0" destOrd="0" presId="urn:microsoft.com/office/officeart/2005/8/layout/list1"/>
    <dgm:cxn modelId="{A4ED3828-322C-402F-9AF5-0692B95DBA84}" type="presParOf" srcId="{EA385EE2-BB25-49F4-91FB-6DA2BC8B5175}" destId="{E19B2655-F296-4387-A5BD-B196AEBEDB58}" srcOrd="0" destOrd="0" presId="urn:microsoft.com/office/officeart/2005/8/layout/list1"/>
    <dgm:cxn modelId="{CE389A66-5132-40DF-9D20-B64EA8A37A6D}" type="presParOf" srcId="{EA385EE2-BB25-49F4-91FB-6DA2BC8B5175}" destId="{8C599568-B828-405E-948A-6C0E60E963D7}" srcOrd="1" destOrd="0" presId="urn:microsoft.com/office/officeart/2005/8/layout/list1"/>
    <dgm:cxn modelId="{722D2F19-BF51-40EB-96DD-6B112BF6AD0F}" type="presParOf" srcId="{A42C39BE-270E-4D4D-82EE-F92C12043502}" destId="{A6553B6C-749C-436E-9DD7-18070585A067}" srcOrd="1" destOrd="0" presId="urn:microsoft.com/office/officeart/2005/8/layout/list1"/>
    <dgm:cxn modelId="{926FE8F2-E139-476C-A36E-5D939A58D060}" type="presParOf" srcId="{A42C39BE-270E-4D4D-82EE-F92C12043502}" destId="{3B88FB29-2CB9-4126-8338-2C5A2FE00BB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6CFC6-9DD1-4060-9832-014AAA9E78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B72F7446-B4A4-46A7-A2B7-F1DF83A41B56}">
      <dgm:prSet phldrT="[Text]"/>
      <dgm:spPr/>
      <dgm:t>
        <a:bodyPr/>
        <a:lstStyle/>
        <a:p>
          <a:r>
            <a:rPr lang="en-US" dirty="0" smtClean="0"/>
            <a:t>Builds</a:t>
          </a:r>
          <a:r>
            <a:rPr lang="en-US" baseline="0" dirty="0" smtClean="0"/>
            <a:t> enduring greatness through a paradoxical blend of personal humility and professional will.</a:t>
          </a:r>
          <a:endParaRPr lang="en-MY" dirty="0"/>
        </a:p>
      </dgm:t>
    </dgm:pt>
    <dgm:pt modelId="{2614FF76-37C4-42EA-9EB1-7ABE322DF8A4}" type="parTrans" cxnId="{E025613A-3492-497F-89C2-86E1ABB78241}">
      <dgm:prSet/>
      <dgm:spPr/>
      <dgm:t>
        <a:bodyPr/>
        <a:lstStyle/>
        <a:p>
          <a:endParaRPr lang="en-MY"/>
        </a:p>
      </dgm:t>
    </dgm:pt>
    <dgm:pt modelId="{7BA53A8B-A8E9-41AE-BEB4-5BF73FE54B17}" type="sibTrans" cxnId="{E025613A-3492-497F-89C2-86E1ABB78241}">
      <dgm:prSet/>
      <dgm:spPr/>
      <dgm:t>
        <a:bodyPr/>
        <a:lstStyle/>
        <a:p>
          <a:endParaRPr lang="en-MY"/>
        </a:p>
      </dgm:t>
    </dgm:pt>
    <dgm:pt modelId="{18E74635-8755-47D3-AB4B-03C4BF3A6910}">
      <dgm:prSet phldrT="[Text]"/>
      <dgm:spPr/>
      <dgm:t>
        <a:bodyPr/>
        <a:lstStyle/>
        <a:p>
          <a:r>
            <a:rPr lang="en-US" b="1" dirty="0" smtClean="0"/>
            <a:t>Level 5 : Level 5 Executive</a:t>
          </a:r>
          <a:endParaRPr lang="en-MY" b="1" dirty="0"/>
        </a:p>
      </dgm:t>
    </dgm:pt>
    <dgm:pt modelId="{7026DBD6-81C5-4827-9291-28078A6032DE}" type="sibTrans" cxnId="{A317FB9F-662F-415F-8672-03AAF14C56EC}">
      <dgm:prSet/>
      <dgm:spPr/>
      <dgm:t>
        <a:bodyPr/>
        <a:lstStyle/>
        <a:p>
          <a:endParaRPr lang="en-MY"/>
        </a:p>
      </dgm:t>
    </dgm:pt>
    <dgm:pt modelId="{80CDC489-3E21-403A-8975-EBFB02F5763A}" type="parTrans" cxnId="{A317FB9F-662F-415F-8672-03AAF14C56EC}">
      <dgm:prSet/>
      <dgm:spPr/>
      <dgm:t>
        <a:bodyPr/>
        <a:lstStyle/>
        <a:p>
          <a:endParaRPr lang="en-MY"/>
        </a:p>
      </dgm:t>
    </dgm:pt>
    <dgm:pt modelId="{A42C39BE-270E-4D4D-82EE-F92C12043502}" type="pres">
      <dgm:prSet presAssocID="{1426CFC6-9DD1-4060-9832-014AAA9E78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A385EE2-BB25-49F4-91FB-6DA2BC8B5175}" type="pres">
      <dgm:prSet presAssocID="{18E74635-8755-47D3-AB4B-03C4BF3A6910}" presName="parentLin" presStyleCnt="0"/>
      <dgm:spPr/>
    </dgm:pt>
    <dgm:pt modelId="{E19B2655-F296-4387-A5BD-B196AEBEDB58}" type="pres">
      <dgm:prSet presAssocID="{18E74635-8755-47D3-AB4B-03C4BF3A6910}" presName="parentLeftMargin" presStyleLbl="node1" presStyleIdx="0" presStyleCnt="1"/>
      <dgm:spPr/>
      <dgm:t>
        <a:bodyPr/>
        <a:lstStyle/>
        <a:p>
          <a:endParaRPr lang="en-MY"/>
        </a:p>
      </dgm:t>
    </dgm:pt>
    <dgm:pt modelId="{8C599568-B828-405E-948A-6C0E60E963D7}" type="pres">
      <dgm:prSet presAssocID="{18E74635-8755-47D3-AB4B-03C4BF3A69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6553B6C-749C-436E-9DD7-18070585A067}" type="pres">
      <dgm:prSet presAssocID="{18E74635-8755-47D3-AB4B-03C4BF3A6910}" presName="negativeSpace" presStyleCnt="0"/>
      <dgm:spPr/>
    </dgm:pt>
    <dgm:pt modelId="{3B88FB29-2CB9-4126-8338-2C5A2FE00BB7}" type="pres">
      <dgm:prSet presAssocID="{18E74635-8755-47D3-AB4B-03C4BF3A691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9BA223B-5738-4ECE-98CE-4C35F86C6F66}" type="presOf" srcId="{18E74635-8755-47D3-AB4B-03C4BF3A6910}" destId="{E19B2655-F296-4387-A5BD-B196AEBEDB58}" srcOrd="0" destOrd="0" presId="urn:microsoft.com/office/officeart/2005/8/layout/list1"/>
    <dgm:cxn modelId="{15500F61-E9EE-4599-A615-2CA9B78C794A}" type="presOf" srcId="{B72F7446-B4A4-46A7-A2B7-F1DF83A41B56}" destId="{3B88FB29-2CB9-4126-8338-2C5A2FE00BB7}" srcOrd="0" destOrd="0" presId="urn:microsoft.com/office/officeart/2005/8/layout/list1"/>
    <dgm:cxn modelId="{051B1081-816D-4F09-9CA9-B22108D033F6}" type="presOf" srcId="{18E74635-8755-47D3-AB4B-03C4BF3A6910}" destId="{8C599568-B828-405E-948A-6C0E60E963D7}" srcOrd="1" destOrd="0" presId="urn:microsoft.com/office/officeart/2005/8/layout/list1"/>
    <dgm:cxn modelId="{A317FB9F-662F-415F-8672-03AAF14C56EC}" srcId="{1426CFC6-9DD1-4060-9832-014AAA9E7808}" destId="{18E74635-8755-47D3-AB4B-03C4BF3A6910}" srcOrd="0" destOrd="0" parTransId="{80CDC489-3E21-403A-8975-EBFB02F5763A}" sibTransId="{7026DBD6-81C5-4827-9291-28078A6032DE}"/>
    <dgm:cxn modelId="{E025613A-3492-497F-89C2-86E1ABB78241}" srcId="{18E74635-8755-47D3-AB4B-03C4BF3A6910}" destId="{B72F7446-B4A4-46A7-A2B7-F1DF83A41B56}" srcOrd="0" destOrd="0" parTransId="{2614FF76-37C4-42EA-9EB1-7ABE322DF8A4}" sibTransId="{7BA53A8B-A8E9-41AE-BEB4-5BF73FE54B17}"/>
    <dgm:cxn modelId="{B02BA3F2-D4BB-4E8F-AB5A-4A162F297E9A}" type="presOf" srcId="{1426CFC6-9DD1-4060-9832-014AAA9E7808}" destId="{A42C39BE-270E-4D4D-82EE-F92C12043502}" srcOrd="0" destOrd="0" presId="urn:microsoft.com/office/officeart/2005/8/layout/list1"/>
    <dgm:cxn modelId="{1E31629A-BFF3-4D4A-A727-6C2636F43F97}" type="presParOf" srcId="{A42C39BE-270E-4D4D-82EE-F92C12043502}" destId="{EA385EE2-BB25-49F4-91FB-6DA2BC8B5175}" srcOrd="0" destOrd="0" presId="urn:microsoft.com/office/officeart/2005/8/layout/list1"/>
    <dgm:cxn modelId="{E365499C-46A4-4F37-A646-CAAAA8BEACD1}" type="presParOf" srcId="{EA385EE2-BB25-49F4-91FB-6DA2BC8B5175}" destId="{E19B2655-F296-4387-A5BD-B196AEBEDB58}" srcOrd="0" destOrd="0" presId="urn:microsoft.com/office/officeart/2005/8/layout/list1"/>
    <dgm:cxn modelId="{5A682F36-34ED-4896-908D-1B3A0823B2C3}" type="presParOf" srcId="{EA385EE2-BB25-49F4-91FB-6DA2BC8B5175}" destId="{8C599568-B828-405E-948A-6C0E60E963D7}" srcOrd="1" destOrd="0" presId="urn:microsoft.com/office/officeart/2005/8/layout/list1"/>
    <dgm:cxn modelId="{9EA6A786-4E7B-4FEB-AF03-219816D8F05E}" type="presParOf" srcId="{A42C39BE-270E-4D4D-82EE-F92C12043502}" destId="{A6553B6C-749C-436E-9DD7-18070585A067}" srcOrd="1" destOrd="0" presId="urn:microsoft.com/office/officeart/2005/8/layout/list1"/>
    <dgm:cxn modelId="{F0150EB8-5560-4BE4-AE1E-2D7FE5134BB2}" type="presParOf" srcId="{A42C39BE-270E-4D4D-82EE-F92C12043502}" destId="{3B88FB29-2CB9-4126-8338-2C5A2FE00BB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8FB29-2CB9-4126-8338-2C5A2FE00BB7}">
      <dsp:nvSpPr>
        <dsp:cNvPr id="0" name=""/>
        <dsp:cNvSpPr/>
      </dsp:nvSpPr>
      <dsp:spPr>
        <a:xfrm>
          <a:off x="0" y="977649"/>
          <a:ext cx="6096000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624840" rIns="47311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Catalyzes commitment to and vigorous pursuit of a clear and compelling vision, simulating higher performance standards </a:t>
          </a:r>
          <a:endParaRPr lang="en-MY" sz="3000" kern="1200" dirty="0"/>
        </a:p>
      </dsp:txBody>
      <dsp:txXfrm>
        <a:off x="0" y="977649"/>
        <a:ext cx="6096000" cy="2551500"/>
      </dsp:txXfrm>
    </dsp:sp>
    <dsp:sp modelId="{8C599568-B828-405E-948A-6C0E60E963D7}">
      <dsp:nvSpPr>
        <dsp:cNvPr id="0" name=""/>
        <dsp:cNvSpPr/>
      </dsp:nvSpPr>
      <dsp:spPr>
        <a:xfrm>
          <a:off x="304800" y="534849"/>
          <a:ext cx="426720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Level 4 : Effective Leader</a:t>
          </a:r>
          <a:endParaRPr lang="en-MY" sz="3000" kern="1200" dirty="0"/>
        </a:p>
      </dsp:txBody>
      <dsp:txXfrm>
        <a:off x="348031" y="578080"/>
        <a:ext cx="418073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8FB29-2CB9-4126-8338-2C5A2FE00BB7}">
      <dsp:nvSpPr>
        <dsp:cNvPr id="0" name=""/>
        <dsp:cNvSpPr/>
      </dsp:nvSpPr>
      <dsp:spPr>
        <a:xfrm>
          <a:off x="0" y="1047939"/>
          <a:ext cx="6096000" cy="2381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583184" rIns="47311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Builds</a:t>
          </a:r>
          <a:r>
            <a:rPr lang="en-US" sz="2800" kern="1200" baseline="0" dirty="0" smtClean="0"/>
            <a:t> enduring greatness through a paradoxical blend of personal humility and professional will.</a:t>
          </a:r>
          <a:endParaRPr lang="en-MY" sz="2800" kern="1200" dirty="0"/>
        </a:p>
      </dsp:txBody>
      <dsp:txXfrm>
        <a:off x="0" y="1047939"/>
        <a:ext cx="6096000" cy="2381400"/>
      </dsp:txXfrm>
    </dsp:sp>
    <dsp:sp modelId="{8C599568-B828-405E-948A-6C0E60E963D7}">
      <dsp:nvSpPr>
        <dsp:cNvPr id="0" name=""/>
        <dsp:cNvSpPr/>
      </dsp:nvSpPr>
      <dsp:spPr>
        <a:xfrm>
          <a:off x="304800" y="634659"/>
          <a:ext cx="42672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Level 5 : Level 5 Executive</a:t>
          </a:r>
          <a:endParaRPr lang="en-MY" sz="2800" b="1" kern="1200" dirty="0"/>
        </a:p>
      </dsp:txBody>
      <dsp:txXfrm>
        <a:off x="345149" y="675008"/>
        <a:ext cx="418650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6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4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5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4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9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9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4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1B3D-8078-42EC-A090-A09CF05A23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A707-1230-48DA-A2B9-F2F5F912AA6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1B3D-8078-42EC-A090-A09CF05A23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18/9/2019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A707-1230-48DA-A2B9-F2F5F912A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2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/>
        </p:nvSpPr>
        <p:spPr>
          <a:xfrm>
            <a:off x="-481380" y="1529641"/>
            <a:ext cx="6186949" cy="2998618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0 w 6293699"/>
              <a:gd name="connsiteY0" fmla="*/ 6473 h 2286000"/>
              <a:gd name="connsiteX1" fmla="*/ 6293699 w 6293699"/>
              <a:gd name="connsiteY1" fmla="*/ 0 h 2286000"/>
              <a:gd name="connsiteX2" fmla="*/ 4703469 w 6293699"/>
              <a:gd name="connsiteY2" fmla="*/ 2286000 h 2286000"/>
              <a:gd name="connsiteX3" fmla="*/ 556665 w 6293699"/>
              <a:gd name="connsiteY3" fmla="*/ 2286000 h 2286000"/>
              <a:gd name="connsiteX4" fmla="*/ 0 w 6293699"/>
              <a:gd name="connsiteY4" fmla="*/ 6473 h 2286000"/>
              <a:gd name="connsiteX0" fmla="*/ 12946 w 6306645"/>
              <a:gd name="connsiteY0" fmla="*/ 6473 h 2292473"/>
              <a:gd name="connsiteX1" fmla="*/ 6306645 w 6306645"/>
              <a:gd name="connsiteY1" fmla="*/ 0 h 2292473"/>
              <a:gd name="connsiteX2" fmla="*/ 4716415 w 6306645"/>
              <a:gd name="connsiteY2" fmla="*/ 2286000 h 2292473"/>
              <a:gd name="connsiteX3" fmla="*/ 0 w 6306645"/>
              <a:gd name="connsiteY3" fmla="*/ 2292473 h 2292473"/>
              <a:gd name="connsiteX4" fmla="*/ 12946 w 6306645"/>
              <a:gd name="connsiteY4" fmla="*/ 6473 h 2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645" h="2292473">
                <a:moveTo>
                  <a:pt x="12946" y="6473"/>
                </a:moveTo>
                <a:lnTo>
                  <a:pt x="6306645" y="0"/>
                </a:lnTo>
                <a:lnTo>
                  <a:pt x="4716415" y="2286000"/>
                </a:lnTo>
                <a:lnTo>
                  <a:pt x="0" y="2292473"/>
                </a:lnTo>
                <a:cubicBezTo>
                  <a:pt x="4315" y="1530473"/>
                  <a:pt x="8631" y="768473"/>
                  <a:pt x="12946" y="6473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/>
          <a:p>
            <a:endParaRPr lang="en-MY"/>
          </a:p>
        </p:txBody>
      </p:sp>
      <p:sp>
        <p:nvSpPr>
          <p:cNvPr id="6" name="TextBox 13"/>
          <p:cNvSpPr txBox="1"/>
          <p:nvPr/>
        </p:nvSpPr>
        <p:spPr>
          <a:xfrm>
            <a:off x="6039488" y="2575699"/>
            <a:ext cx="156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500" b="1" dirty="0">
                <a:solidFill>
                  <a:schemeClr val="bg1"/>
                </a:solidFill>
                <a:latin typeface="Raleway" panose="020B0003030101060003" pitchFamily="34" charset="0"/>
              </a:rPr>
              <a:t>Another Works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44824" y="2883575"/>
            <a:ext cx="1755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13" y="914400"/>
            <a:ext cx="7318550" cy="999925"/>
          </a:xfrm>
        </p:spPr>
        <p:txBody>
          <a:bodyPr>
            <a:noAutofit/>
          </a:bodyPr>
          <a:lstStyle/>
          <a:p>
            <a:r>
              <a:rPr lang="en-US" sz="6000" dirty="0"/>
              <a:t>2</a:t>
            </a:r>
            <a:r>
              <a:rPr lang="en-US" sz="6000" dirty="0" smtClean="0"/>
              <a:t>.0: LEADING</a:t>
            </a:r>
            <a:br>
              <a:rPr lang="en-US" sz="6000" dirty="0" smtClean="0"/>
            </a:br>
            <a:endParaRPr lang="en-MY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654" y="1644546"/>
            <a:ext cx="5081086" cy="31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15" y="47623"/>
            <a:ext cx="8246070" cy="76352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Leading</a:t>
            </a:r>
            <a:endParaRPr lang="en-MY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11" y="1724918"/>
            <a:ext cx="8246070" cy="32621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 of leadership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611" y="2220684"/>
            <a:ext cx="7930274" cy="1263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The ability to influence others towards achieving common goals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065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655" y="1509363"/>
            <a:ext cx="5246135" cy="9126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RULES TO LEADERSHIP</a:t>
            </a:r>
            <a:endParaRPr lang="en-MY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6" name="Picture 8" descr="Image result for 5 RULES TO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0638"/>
            <a:ext cx="9143999" cy="33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955" y="120410"/>
            <a:ext cx="8246070" cy="7635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Rule 1 :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Shape the future</a:t>
            </a:r>
            <a:endParaRPr lang="en-MY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41" y="1584079"/>
            <a:ext cx="8246070" cy="326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shape the future, be a strategist:</a:t>
            </a:r>
            <a:endParaRPr lang="en-US" sz="2400" dirty="0"/>
          </a:p>
          <a:p>
            <a:r>
              <a:rPr lang="en-US" sz="2400" dirty="0" smtClean="0"/>
              <a:t>Stay curious and develop a point of view about your own future</a:t>
            </a:r>
          </a:p>
          <a:p>
            <a:r>
              <a:rPr lang="en-US" sz="2400" dirty="0" smtClean="0"/>
              <a:t>Engage the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– no ‘one’ knows enough</a:t>
            </a:r>
          </a:p>
          <a:p>
            <a:r>
              <a:rPr lang="en-US" sz="2400" dirty="0" smtClean="0"/>
              <a:t>Create strategic traction within the </a:t>
            </a:r>
            <a:r>
              <a:rPr lang="en-US" sz="2400" dirty="0" err="1" smtClean="0"/>
              <a:t>organisation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5811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67" y="102371"/>
            <a:ext cx="8246070" cy="7635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Rule 2: 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Make things happen</a:t>
            </a:r>
            <a:endParaRPr lang="en-MY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04" y="1592258"/>
            <a:ext cx="8246070" cy="326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make things happen, be an executor: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Make change happen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Follow a decision protocol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Ensure accountability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Build teams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Ensure technical proficiency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0324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6" y="102370"/>
            <a:ext cx="8246070" cy="7635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Rule 3: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Engage Today’s Talent</a:t>
            </a:r>
            <a:endParaRPr lang="en-MY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533643"/>
            <a:ext cx="8246070" cy="32621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To engage today’s talent, be a talent manager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Communicate, communicate, communicate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Create aligned direction; connect the individual to the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Strengthen others; ensure people have competencies they need</a:t>
            </a:r>
          </a:p>
          <a:p>
            <a:pPr marL="514350" indent="-514350">
              <a:buAutoNum type="arabicPeriod"/>
            </a:pPr>
            <a:r>
              <a:rPr lang="en-US" dirty="0" smtClean="0"/>
              <a:t>Provide people with the resources to cope with demands</a:t>
            </a:r>
          </a:p>
          <a:p>
            <a:pPr marL="514350" indent="-514350">
              <a:buAutoNum type="arabicPeriod"/>
            </a:pPr>
            <a:r>
              <a:rPr lang="en-US" dirty="0" smtClean="0"/>
              <a:t>Create positive work environment-  practice spiritual disciplines at work</a:t>
            </a:r>
          </a:p>
          <a:p>
            <a:pPr marL="514350" indent="-514350">
              <a:buAutoNum type="arabicPeriod"/>
            </a:pPr>
            <a:r>
              <a:rPr lang="en-US" dirty="0" smtClean="0"/>
              <a:t>Have fun at work</a:t>
            </a:r>
          </a:p>
        </p:txBody>
      </p:sp>
    </p:spTree>
    <p:extLst>
      <p:ext uri="{BB962C8B-B14F-4D97-AF65-F5344CB8AC3E}">
        <p14:creationId xmlns:p14="http://schemas.microsoft.com/office/powerpoint/2010/main" val="18917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35" y="81822"/>
            <a:ext cx="8246070" cy="7635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Rule 4: 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Build the Next Generation</a:t>
            </a:r>
            <a:endParaRPr lang="en-MY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36" y="1533642"/>
            <a:ext cx="8246070" cy="326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build the next generation, be a human capital developer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Map the workforce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Help people manage their careers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Find and develop next generation talent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Encourage networks and relationships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6309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15" y="92096"/>
            <a:ext cx="8246070" cy="7635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Rule 5: 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Invest in Yourself</a:t>
            </a:r>
            <a:endParaRPr lang="en-MY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04" y="1463304"/>
            <a:ext cx="8246070" cy="3262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 invest in yourself, be a personally proficient: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Practice clear thinking: rise above details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Know yourself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Tolerate stress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Demonstrate learning agility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Tend to your own character and agility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Take care of yourself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Have personal energy and passion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387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08" y="106042"/>
            <a:ext cx="8246070" cy="76352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Leading</a:t>
            </a:r>
            <a:endParaRPr lang="en-MY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5743" y="1316540"/>
            <a:ext cx="2068286" cy="119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Strategist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Rule # 1:</a:t>
            </a:r>
          </a:p>
          <a:p>
            <a:pPr algn="ctr"/>
            <a:r>
              <a:rPr lang="en-US" dirty="0" smtClean="0"/>
              <a:t>Shape the future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6215743" y="3885779"/>
            <a:ext cx="2068286" cy="119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Executor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Rule # 2:</a:t>
            </a:r>
          </a:p>
          <a:p>
            <a:pPr algn="ctr"/>
            <a:r>
              <a:rPr lang="en-US" sz="1600" dirty="0" smtClean="0"/>
              <a:t>Make things happen</a:t>
            </a:r>
            <a:endParaRPr lang="en-MY" sz="16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16540"/>
            <a:ext cx="2068286" cy="119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Human Capital Developer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Rule # 4:</a:t>
            </a:r>
          </a:p>
          <a:p>
            <a:pPr algn="ctr"/>
            <a:r>
              <a:rPr lang="en-US" sz="1400" dirty="0" smtClean="0"/>
              <a:t>Build the next generation</a:t>
            </a:r>
            <a:endParaRPr lang="en-MY" sz="1400" dirty="0"/>
          </a:p>
        </p:txBody>
      </p:sp>
      <p:sp>
        <p:nvSpPr>
          <p:cNvPr id="7" name="Rectangle 6"/>
          <p:cNvSpPr/>
          <p:nvPr/>
        </p:nvSpPr>
        <p:spPr>
          <a:xfrm>
            <a:off x="914400" y="3885779"/>
            <a:ext cx="2068286" cy="119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Talent Manager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Rule #3:</a:t>
            </a:r>
          </a:p>
          <a:p>
            <a:pPr algn="ctr"/>
            <a:r>
              <a:rPr lang="en-US" sz="1600" dirty="0" smtClean="0"/>
              <a:t>Engage today’s  talent</a:t>
            </a:r>
            <a:endParaRPr lang="en-MY" sz="1600" dirty="0"/>
          </a:p>
        </p:txBody>
      </p:sp>
      <p:sp>
        <p:nvSpPr>
          <p:cNvPr id="8" name="Rectangle 7"/>
          <p:cNvSpPr/>
          <p:nvPr/>
        </p:nvSpPr>
        <p:spPr>
          <a:xfrm>
            <a:off x="3552605" y="2601054"/>
            <a:ext cx="2068286" cy="1197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Proficiency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Rule #5:</a:t>
            </a:r>
          </a:p>
          <a:p>
            <a:pPr algn="ctr"/>
            <a:r>
              <a:rPr lang="en-US" dirty="0" smtClean="0"/>
              <a:t>Invest in Yourself</a:t>
            </a:r>
            <a:endParaRPr lang="en-MY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86748" y="3885779"/>
            <a:ext cx="0" cy="11107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36182" y="1359872"/>
            <a:ext cx="0" cy="111076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15743" y="3182913"/>
            <a:ext cx="1193567" cy="1130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89119" y="3194220"/>
            <a:ext cx="1193567" cy="1130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27472" y="3015208"/>
            <a:ext cx="151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Organisation</a:t>
            </a:r>
            <a:endParaRPr lang="en-MY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689" y="4351970"/>
            <a:ext cx="151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Near term operational</a:t>
            </a:r>
            <a:endParaRPr lang="en-MY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644" y="2960878"/>
            <a:ext cx="151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Individual</a:t>
            </a:r>
            <a:endParaRPr lang="en-MY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8530" y="1484353"/>
            <a:ext cx="151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 term strategic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807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7" y="157987"/>
            <a:ext cx="8246070" cy="76352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Leading</a:t>
            </a:r>
            <a:endParaRPr lang="en-MY" sz="4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2699307"/>
              </p:ext>
            </p:extLst>
          </p:nvPr>
        </p:nvGraphicFramePr>
        <p:xfrm>
          <a:off x="1482904" y="9215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5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5"/>
          <a:stretch/>
        </p:blipFill>
        <p:spPr>
          <a:xfrm>
            <a:off x="0" y="250032"/>
            <a:ext cx="9144000" cy="40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/>
        </p:nvSpPr>
        <p:spPr>
          <a:xfrm>
            <a:off x="-481380" y="1529641"/>
            <a:ext cx="6186949" cy="2998618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0 w 6293699"/>
              <a:gd name="connsiteY0" fmla="*/ 6473 h 2286000"/>
              <a:gd name="connsiteX1" fmla="*/ 6293699 w 6293699"/>
              <a:gd name="connsiteY1" fmla="*/ 0 h 2286000"/>
              <a:gd name="connsiteX2" fmla="*/ 4703469 w 6293699"/>
              <a:gd name="connsiteY2" fmla="*/ 2286000 h 2286000"/>
              <a:gd name="connsiteX3" fmla="*/ 556665 w 6293699"/>
              <a:gd name="connsiteY3" fmla="*/ 2286000 h 2286000"/>
              <a:gd name="connsiteX4" fmla="*/ 0 w 6293699"/>
              <a:gd name="connsiteY4" fmla="*/ 6473 h 2286000"/>
              <a:gd name="connsiteX0" fmla="*/ 12946 w 6306645"/>
              <a:gd name="connsiteY0" fmla="*/ 6473 h 2292473"/>
              <a:gd name="connsiteX1" fmla="*/ 6306645 w 6306645"/>
              <a:gd name="connsiteY1" fmla="*/ 0 h 2292473"/>
              <a:gd name="connsiteX2" fmla="*/ 4716415 w 6306645"/>
              <a:gd name="connsiteY2" fmla="*/ 2286000 h 2292473"/>
              <a:gd name="connsiteX3" fmla="*/ 0 w 6306645"/>
              <a:gd name="connsiteY3" fmla="*/ 2292473 h 2292473"/>
              <a:gd name="connsiteX4" fmla="*/ 12946 w 6306645"/>
              <a:gd name="connsiteY4" fmla="*/ 6473 h 2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645" h="2292473">
                <a:moveTo>
                  <a:pt x="12946" y="6473"/>
                </a:moveTo>
                <a:lnTo>
                  <a:pt x="6306645" y="0"/>
                </a:lnTo>
                <a:lnTo>
                  <a:pt x="4716415" y="2286000"/>
                </a:lnTo>
                <a:lnTo>
                  <a:pt x="0" y="2292473"/>
                </a:lnTo>
                <a:cubicBezTo>
                  <a:pt x="4315" y="1530473"/>
                  <a:pt x="8631" y="768473"/>
                  <a:pt x="12946" y="6473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/>
          <a:p>
            <a:endParaRPr lang="en-MY"/>
          </a:p>
        </p:txBody>
      </p:sp>
      <p:sp>
        <p:nvSpPr>
          <p:cNvPr id="6" name="TextBox 13"/>
          <p:cNvSpPr txBox="1"/>
          <p:nvPr/>
        </p:nvSpPr>
        <p:spPr>
          <a:xfrm>
            <a:off x="6039488" y="2575699"/>
            <a:ext cx="156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500" b="1" dirty="0">
                <a:solidFill>
                  <a:schemeClr val="bg1"/>
                </a:solidFill>
                <a:latin typeface="Raleway" panose="020B0003030101060003" pitchFamily="34" charset="0"/>
              </a:rPr>
              <a:t>Another Works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44824" y="2883575"/>
            <a:ext cx="1755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756" y="968465"/>
            <a:ext cx="6461299" cy="725349"/>
          </a:xfrm>
        </p:spPr>
        <p:txBody>
          <a:bodyPr>
            <a:noAutofit/>
          </a:bodyPr>
          <a:lstStyle/>
          <a:p>
            <a:r>
              <a:rPr lang="en-US" sz="6000" dirty="0" smtClean="0"/>
              <a:t>3.0: SUSTAINING</a:t>
            </a:r>
            <a:br>
              <a:rPr lang="en-US" sz="6000" dirty="0" smtClean="0"/>
            </a:br>
            <a:endParaRPr lang="en-MY" sz="6000" dirty="0"/>
          </a:p>
        </p:txBody>
      </p:sp>
      <p:pic>
        <p:nvPicPr>
          <p:cNvPr id="3074" name="Picture 2" descr="Image result for sustaining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31" y="2090401"/>
            <a:ext cx="5055372" cy="28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Sustaining</a:t>
            </a:r>
            <a:endParaRPr lang="en-MY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3" y="1594234"/>
            <a:ext cx="8246070" cy="326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“Emotional intelligence is your ability to recognize and understand emotions in yourself and others, and your ability to use this awareness to manage your behavior and relationships.”</a:t>
            </a:r>
          </a:p>
          <a:p>
            <a:endParaRPr lang="en-US" dirty="0"/>
          </a:p>
          <a:p>
            <a:pPr algn="r">
              <a:buFontTx/>
              <a:buChar char="-"/>
            </a:pPr>
            <a:r>
              <a:rPr lang="en-US" sz="2000" dirty="0" smtClean="0"/>
              <a:t>Travis </a:t>
            </a:r>
            <a:r>
              <a:rPr lang="en-US" sz="2000" dirty="0" err="1" smtClean="0"/>
              <a:t>Bradberry</a:t>
            </a:r>
            <a:r>
              <a:rPr lang="en-US" sz="2000" dirty="0" smtClean="0"/>
              <a:t> and Jean Greaves</a:t>
            </a:r>
          </a:p>
          <a:p>
            <a:pPr marL="0" indent="0" algn="r">
              <a:buNone/>
            </a:pPr>
            <a:r>
              <a:rPr lang="en-US" sz="2000" dirty="0" smtClean="0"/>
              <a:t>Emotional Intelligence 2.0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4667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8" y="92211"/>
            <a:ext cx="8246070" cy="7635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Sustaining: Emotional Intelligence </a:t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latin typeface="Century Gothic" panose="020B0502020202020204" pitchFamily="34" charset="0"/>
              </a:rPr>
              <a:t>Domains and Competencies</a:t>
            </a:r>
            <a:endParaRPr lang="en-MY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95408"/>
              </p:ext>
            </p:extLst>
          </p:nvPr>
        </p:nvGraphicFramePr>
        <p:xfrm>
          <a:off x="463550" y="1646238"/>
          <a:ext cx="8245476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369"/>
                <a:gridCol w="2061369"/>
                <a:gridCol w="2061369"/>
                <a:gridCol w="20613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</a:t>
                      </a:r>
                      <a:r>
                        <a:rPr lang="en-US" baseline="0" dirty="0" smtClean="0"/>
                        <a:t> Awareness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Self- Management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Awareness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 Management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Emotional Self Awareness</a:t>
                      </a:r>
                      <a:endParaRPr lang="en-M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Self</a:t>
                      </a:r>
                      <a:r>
                        <a:rPr lang="en-US" baseline="0" dirty="0" smtClean="0"/>
                        <a:t> Control</a:t>
                      </a:r>
                      <a:endParaRPr lang="en-MY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Empathy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Influence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Adaptability</a:t>
                      </a:r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Coach</a:t>
                      </a:r>
                      <a:r>
                        <a:rPr lang="en-US" baseline="0" dirty="0" smtClean="0"/>
                        <a:t> and mentor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Achievement</a:t>
                      </a:r>
                      <a:r>
                        <a:rPr lang="en-US" baseline="0" dirty="0" smtClean="0"/>
                        <a:t> Orientation</a:t>
                      </a:r>
                      <a:endParaRPr lang="en-MY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Organisational</a:t>
                      </a:r>
                      <a:r>
                        <a:rPr lang="en-US" baseline="0" dirty="0" smtClean="0"/>
                        <a:t> awareness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Conflict Management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Positive Outlook </a:t>
                      </a:r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Teamwork</a:t>
                      </a:r>
                      <a:endParaRPr lang="en-MY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Inspirational</a:t>
                      </a:r>
                      <a:r>
                        <a:rPr lang="en-US" baseline="0" dirty="0" smtClean="0"/>
                        <a:t> Leadership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282575" y="1373746"/>
            <a:ext cx="2850197" cy="3769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14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67" y="157987"/>
            <a:ext cx="8246070" cy="76352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Sustaining</a:t>
            </a:r>
            <a:endParaRPr lang="en-MY" sz="4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2779969"/>
              </p:ext>
            </p:extLst>
          </p:nvPr>
        </p:nvGraphicFramePr>
        <p:xfrm>
          <a:off x="1462355" y="1074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72" y="171392"/>
            <a:ext cx="8246070" cy="76352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Sustaining</a:t>
            </a:r>
            <a:endParaRPr lang="en-MY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72" y="2297301"/>
            <a:ext cx="8246070" cy="3262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Sustainable leadership = EI + Will + Humility</a:t>
            </a:r>
            <a:endParaRPr lang="en-MY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09380" y="2145324"/>
            <a:ext cx="7960897" cy="9612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40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2201859"/>
            <a:ext cx="4295855" cy="881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Thank you </a:t>
            </a:r>
          </a:p>
          <a:p>
            <a:pPr marL="0" indent="0">
              <a:buNone/>
            </a:pPr>
            <a:r>
              <a:rPr lang="en-US" sz="4000" b="1" dirty="0" smtClean="0">
                <a:latin typeface="Century Gothic" panose="020B0502020202020204" pitchFamily="34" charset="0"/>
              </a:rPr>
              <a:t>for listening</a:t>
            </a:r>
            <a:endParaRPr lang="en-MY" sz="40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Image result for lis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36" y="1606061"/>
            <a:ext cx="5457065" cy="29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Uplifting  Inspiring Background Music For Videos and Presenta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675" y="45124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5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4347" y="1431429"/>
            <a:ext cx="159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Slido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5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Uplifting  Inspiring Background Music For Videos and Presenta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675" y="45124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425" y="3431458"/>
            <a:ext cx="8203575" cy="100289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SECRETS OF SUSTAINABLE LEADERSHIP</a:t>
            </a:r>
            <a:br>
              <a:rPr lang="en-US" sz="2400" dirty="0" smtClean="0">
                <a:latin typeface="Century Gothic" panose="020B0502020202020204" pitchFamily="34" charset="0"/>
              </a:rPr>
            </a:br>
            <a:r>
              <a:rPr lang="en-US" sz="2400" dirty="0" smtClean="0">
                <a:latin typeface="Brush Script MT" panose="03060802040406070304" pitchFamily="66" charset="0"/>
              </a:rPr>
              <a:t>by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DATO’ DR LUKMAN IBRAHIM</a:t>
            </a:r>
            <a:r>
              <a:rPr lang="en-US" sz="1600" dirty="0">
                <a:latin typeface="Century Gothic" panose="020B0502020202020204" pitchFamily="34" charset="0"/>
              </a:rPr>
              <a:t/>
            </a:r>
            <a:br>
              <a:rPr lang="en-US" sz="1600" dirty="0">
                <a:latin typeface="Century Gothic" panose="020B0502020202020204" pitchFamily="34" charset="0"/>
              </a:rPr>
            </a:b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C:\Users\nfarahin.ali\Downloads\logo naps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86" y="874958"/>
            <a:ext cx="1744704" cy="1348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8" descr="C:\Users\nfarahin.ali\Downloads\logo P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607831"/>
            <a:ext cx="648072" cy="4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7911" y="4320833"/>
            <a:ext cx="354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Session: 9am – 10.30am</a:t>
            </a:r>
            <a:endParaRPr lang="en-M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TABLE OF CONTENTS</a:t>
            </a:r>
            <a:endParaRPr lang="en-MY" b="1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71974" y="1762990"/>
            <a:ext cx="300038" cy="232173"/>
            <a:chOff x="5895975" y="3276601"/>
            <a:chExt cx="400050" cy="309563"/>
          </a:xfrm>
          <a:solidFill>
            <a:schemeClr val="accent3"/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003925" y="3276601"/>
              <a:ext cx="292100" cy="61913"/>
            </a:xfrm>
            <a:custGeom>
              <a:avLst/>
              <a:gdLst>
                <a:gd name="T0" fmla="*/ 4 w 76"/>
                <a:gd name="T1" fmla="*/ 0 h 16"/>
                <a:gd name="T2" fmla="*/ 72 w 76"/>
                <a:gd name="T3" fmla="*/ 0 h 16"/>
                <a:gd name="T4" fmla="*/ 76 w 76"/>
                <a:gd name="T5" fmla="*/ 4 h 16"/>
                <a:gd name="T6" fmla="*/ 76 w 76"/>
                <a:gd name="T7" fmla="*/ 12 h 16"/>
                <a:gd name="T8" fmla="*/ 72 w 76"/>
                <a:gd name="T9" fmla="*/ 16 h 16"/>
                <a:gd name="T10" fmla="*/ 4 w 76"/>
                <a:gd name="T11" fmla="*/ 16 h 16"/>
                <a:gd name="T12" fmla="*/ 0 w 76"/>
                <a:gd name="T13" fmla="*/ 12 h 16"/>
                <a:gd name="T14" fmla="*/ 0 w 76"/>
                <a:gd name="T15" fmla="*/ 4 h 16"/>
                <a:gd name="T16" fmla="*/ 4 w 7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">
                  <a:moveTo>
                    <a:pt x="4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4"/>
                    <a:pt x="74" y="16"/>
                    <a:pt x="7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003925" y="3400426"/>
              <a:ext cx="231775" cy="61913"/>
            </a:xfrm>
            <a:custGeom>
              <a:avLst/>
              <a:gdLst>
                <a:gd name="T0" fmla="*/ 4 w 60"/>
                <a:gd name="T1" fmla="*/ 0 h 16"/>
                <a:gd name="T2" fmla="*/ 56 w 60"/>
                <a:gd name="T3" fmla="*/ 0 h 16"/>
                <a:gd name="T4" fmla="*/ 60 w 60"/>
                <a:gd name="T5" fmla="*/ 4 h 16"/>
                <a:gd name="T6" fmla="*/ 60 w 60"/>
                <a:gd name="T7" fmla="*/ 12 h 16"/>
                <a:gd name="T8" fmla="*/ 56 w 60"/>
                <a:gd name="T9" fmla="*/ 16 h 16"/>
                <a:gd name="T10" fmla="*/ 4 w 60"/>
                <a:gd name="T11" fmla="*/ 16 h 16"/>
                <a:gd name="T12" fmla="*/ 0 w 60"/>
                <a:gd name="T13" fmla="*/ 12 h 16"/>
                <a:gd name="T14" fmla="*/ 0 w 60"/>
                <a:gd name="T15" fmla="*/ 4 h 16"/>
                <a:gd name="T16" fmla="*/ 4 w 6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6">
                  <a:moveTo>
                    <a:pt x="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2"/>
                    <a:pt x="60" y="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4"/>
                    <a:pt x="58" y="16"/>
                    <a:pt x="5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003925" y="3524251"/>
              <a:ext cx="277813" cy="61913"/>
            </a:xfrm>
            <a:custGeom>
              <a:avLst/>
              <a:gdLst>
                <a:gd name="T0" fmla="*/ 4 w 72"/>
                <a:gd name="T1" fmla="*/ 0 h 16"/>
                <a:gd name="T2" fmla="*/ 68 w 72"/>
                <a:gd name="T3" fmla="*/ 0 h 16"/>
                <a:gd name="T4" fmla="*/ 72 w 72"/>
                <a:gd name="T5" fmla="*/ 4 h 16"/>
                <a:gd name="T6" fmla="*/ 72 w 72"/>
                <a:gd name="T7" fmla="*/ 12 h 16"/>
                <a:gd name="T8" fmla="*/ 68 w 72"/>
                <a:gd name="T9" fmla="*/ 16 h 16"/>
                <a:gd name="T10" fmla="*/ 4 w 72"/>
                <a:gd name="T11" fmla="*/ 16 h 16"/>
                <a:gd name="T12" fmla="*/ 0 w 72"/>
                <a:gd name="T13" fmla="*/ 12 h 16"/>
                <a:gd name="T14" fmla="*/ 0 w 72"/>
                <a:gd name="T15" fmla="*/ 4 h 16"/>
                <a:gd name="T16" fmla="*/ 4 w 7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6">
                  <a:moveTo>
                    <a:pt x="4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2" y="2"/>
                    <a:pt x="72" y="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4"/>
                    <a:pt x="70" y="16"/>
                    <a:pt x="68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895975" y="3276601"/>
              <a:ext cx="60325" cy="6191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895975" y="3400426"/>
              <a:ext cx="60325" cy="6191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895975" y="3524251"/>
              <a:ext cx="60325" cy="61913"/>
            </a:xfrm>
            <a:custGeom>
              <a:avLst/>
              <a:gdLst>
                <a:gd name="T0" fmla="*/ 4 w 16"/>
                <a:gd name="T1" fmla="*/ 0 h 16"/>
                <a:gd name="T2" fmla="*/ 12 w 16"/>
                <a:gd name="T3" fmla="*/ 0 h 16"/>
                <a:gd name="T4" fmla="*/ 16 w 16"/>
                <a:gd name="T5" fmla="*/ 4 h 16"/>
                <a:gd name="T6" fmla="*/ 16 w 16"/>
                <a:gd name="T7" fmla="*/ 12 h 16"/>
                <a:gd name="T8" fmla="*/ 12 w 16"/>
                <a:gd name="T9" fmla="*/ 16 h 16"/>
                <a:gd name="T10" fmla="*/ 4 w 16"/>
                <a:gd name="T11" fmla="*/ 16 h 16"/>
                <a:gd name="T12" fmla="*/ 0 w 16"/>
                <a:gd name="T13" fmla="*/ 12 h 16"/>
                <a:gd name="T14" fmla="*/ 0 w 16"/>
                <a:gd name="T15" fmla="*/ 4 h 16"/>
                <a:gd name="T16" fmla="*/ 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/>
            </a:p>
          </p:txBody>
        </p:sp>
      </p:grpSp>
      <p:sp>
        <p:nvSpPr>
          <p:cNvPr id="5" name="Oval 4"/>
          <p:cNvSpPr/>
          <p:nvPr/>
        </p:nvSpPr>
        <p:spPr>
          <a:xfrm>
            <a:off x="2678993" y="1636064"/>
            <a:ext cx="486000" cy="48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801280" y="2561068"/>
            <a:ext cx="241427" cy="231796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000" b="1"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32993" y="2487965"/>
            <a:ext cx="378000" cy="378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/>
          </a:p>
        </p:txBody>
      </p:sp>
      <p:sp>
        <p:nvSpPr>
          <p:cNvPr id="8" name="TextBox 27"/>
          <p:cNvSpPr txBox="1"/>
          <p:nvPr/>
        </p:nvSpPr>
        <p:spPr>
          <a:xfrm>
            <a:off x="3191400" y="2512547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entury Gothic" panose="020B0502020202020204" pitchFamily="34" charset="0"/>
              </a:rPr>
              <a:t>1.0 Managing</a:t>
            </a:r>
            <a:endParaRPr lang="id-ID" sz="2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21993" y="2171586"/>
            <a:ext cx="0" cy="27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32993" y="3216049"/>
            <a:ext cx="378000" cy="378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/>
          </a:p>
        </p:txBody>
      </p:sp>
      <p:sp>
        <p:nvSpPr>
          <p:cNvPr id="11" name="TextBox 30"/>
          <p:cNvSpPr txBox="1"/>
          <p:nvPr/>
        </p:nvSpPr>
        <p:spPr>
          <a:xfrm>
            <a:off x="3214643" y="3254799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entury Gothic" panose="020B0502020202020204" pitchFamily="34" charset="0"/>
              </a:rPr>
              <a:t>2.0 Leading</a:t>
            </a:r>
            <a:endParaRPr lang="id-ID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21993" y="2899670"/>
            <a:ext cx="0" cy="27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32993" y="3954246"/>
            <a:ext cx="378000" cy="378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/>
          </a:p>
        </p:txBody>
      </p:sp>
      <p:sp>
        <p:nvSpPr>
          <p:cNvPr id="14" name="TextBox 33"/>
          <p:cNvSpPr txBox="1"/>
          <p:nvPr/>
        </p:nvSpPr>
        <p:spPr>
          <a:xfrm>
            <a:off x="3214643" y="3932507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entury Gothic" panose="020B0502020202020204" pitchFamily="34" charset="0"/>
              </a:rPr>
              <a:t>3.0 Sustaining</a:t>
            </a:r>
            <a:endParaRPr lang="id-ID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21993" y="3637866"/>
            <a:ext cx="0" cy="270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2801495" y="3296162"/>
            <a:ext cx="240996" cy="239138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000" b="1">
              <a:latin typeface="Century Gothic" panose="020B0502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17359" y="4071546"/>
            <a:ext cx="209269" cy="143401"/>
            <a:chOff x="9734551" y="1985963"/>
            <a:chExt cx="484188" cy="331788"/>
          </a:xfrm>
          <a:solidFill>
            <a:schemeClr val="accent3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9734551" y="1985963"/>
              <a:ext cx="484188" cy="211138"/>
            </a:xfrm>
            <a:custGeom>
              <a:avLst/>
              <a:gdLst>
                <a:gd name="T0" fmla="*/ 65 w 129"/>
                <a:gd name="T1" fmla="*/ 8 h 56"/>
                <a:gd name="T2" fmla="*/ 121 w 129"/>
                <a:gd name="T3" fmla="*/ 30 h 56"/>
                <a:gd name="T4" fmla="*/ 65 w 129"/>
                <a:gd name="T5" fmla="*/ 48 h 56"/>
                <a:gd name="T6" fmla="*/ 9 w 129"/>
                <a:gd name="T7" fmla="*/ 30 h 56"/>
                <a:gd name="T8" fmla="*/ 65 w 129"/>
                <a:gd name="T9" fmla="*/ 8 h 56"/>
                <a:gd name="T10" fmla="*/ 65 w 129"/>
                <a:gd name="T11" fmla="*/ 0 h 56"/>
                <a:gd name="T12" fmla="*/ 62 w 129"/>
                <a:gd name="T13" fmla="*/ 0 h 56"/>
                <a:gd name="T14" fmla="*/ 6 w 129"/>
                <a:gd name="T15" fmla="*/ 22 h 56"/>
                <a:gd name="T16" fmla="*/ 1 w 129"/>
                <a:gd name="T17" fmla="*/ 30 h 56"/>
                <a:gd name="T18" fmla="*/ 6 w 129"/>
                <a:gd name="T19" fmla="*/ 38 h 56"/>
                <a:gd name="T20" fmla="*/ 62 w 129"/>
                <a:gd name="T21" fmla="*/ 56 h 56"/>
                <a:gd name="T22" fmla="*/ 65 w 129"/>
                <a:gd name="T23" fmla="*/ 56 h 56"/>
                <a:gd name="T24" fmla="*/ 67 w 129"/>
                <a:gd name="T25" fmla="*/ 56 h 56"/>
                <a:gd name="T26" fmla="*/ 123 w 129"/>
                <a:gd name="T27" fmla="*/ 38 h 56"/>
                <a:gd name="T28" fmla="*/ 129 w 129"/>
                <a:gd name="T29" fmla="*/ 30 h 56"/>
                <a:gd name="T30" fmla="*/ 123 w 129"/>
                <a:gd name="T31" fmla="*/ 22 h 56"/>
                <a:gd name="T32" fmla="*/ 67 w 129"/>
                <a:gd name="T33" fmla="*/ 0 h 56"/>
                <a:gd name="T34" fmla="*/ 65 w 129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56">
                  <a:moveTo>
                    <a:pt x="65" y="8"/>
                  </a:moveTo>
                  <a:cubicBezTo>
                    <a:pt x="121" y="30"/>
                    <a:pt x="121" y="30"/>
                    <a:pt x="121" y="30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5" y="8"/>
                    <a:pt x="65" y="8"/>
                    <a:pt x="65" y="8"/>
                  </a:cubicBezTo>
                  <a:moveTo>
                    <a:pt x="65" y="0"/>
                  </a:moveTo>
                  <a:cubicBezTo>
                    <a:pt x="64" y="0"/>
                    <a:pt x="63" y="0"/>
                    <a:pt x="62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2" y="24"/>
                    <a:pt x="0" y="27"/>
                    <a:pt x="1" y="30"/>
                  </a:cubicBezTo>
                  <a:cubicBezTo>
                    <a:pt x="1" y="34"/>
                    <a:pt x="3" y="36"/>
                    <a:pt x="6" y="3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4" y="56"/>
                    <a:pt x="65" y="56"/>
                  </a:cubicBezTo>
                  <a:cubicBezTo>
                    <a:pt x="65" y="56"/>
                    <a:pt x="66" y="56"/>
                    <a:pt x="67" y="56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6" y="36"/>
                    <a:pt x="128" y="34"/>
                    <a:pt x="129" y="30"/>
                  </a:cubicBezTo>
                  <a:cubicBezTo>
                    <a:pt x="129" y="27"/>
                    <a:pt x="127" y="24"/>
                    <a:pt x="123" y="2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0"/>
                    <a:pt x="65" y="0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 b="1">
                <a:latin typeface="Century Gothic" panose="020B0502020202020204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734551" y="2147888"/>
              <a:ext cx="484188" cy="109538"/>
            </a:xfrm>
            <a:custGeom>
              <a:avLst/>
              <a:gdLst>
                <a:gd name="T0" fmla="*/ 65 w 129"/>
                <a:gd name="T1" fmla="*/ 29 h 29"/>
                <a:gd name="T2" fmla="*/ 63 w 129"/>
                <a:gd name="T3" fmla="*/ 29 h 29"/>
                <a:gd name="T4" fmla="*/ 3 w 129"/>
                <a:gd name="T5" fmla="*/ 9 h 29"/>
                <a:gd name="T6" fmla="*/ 1 w 129"/>
                <a:gd name="T7" fmla="*/ 4 h 29"/>
                <a:gd name="T8" fmla="*/ 6 w 129"/>
                <a:gd name="T9" fmla="*/ 1 h 29"/>
                <a:gd name="T10" fmla="*/ 65 w 129"/>
                <a:gd name="T11" fmla="*/ 21 h 29"/>
                <a:gd name="T12" fmla="*/ 123 w 129"/>
                <a:gd name="T13" fmla="*/ 1 h 29"/>
                <a:gd name="T14" fmla="*/ 128 w 129"/>
                <a:gd name="T15" fmla="*/ 4 h 29"/>
                <a:gd name="T16" fmla="*/ 126 w 129"/>
                <a:gd name="T17" fmla="*/ 9 h 29"/>
                <a:gd name="T18" fmla="*/ 66 w 129"/>
                <a:gd name="T19" fmla="*/ 29 h 29"/>
                <a:gd name="T20" fmla="*/ 65 w 129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9">
                  <a:moveTo>
                    <a:pt x="65" y="29"/>
                  </a:moveTo>
                  <a:cubicBezTo>
                    <a:pt x="64" y="29"/>
                    <a:pt x="64" y="29"/>
                    <a:pt x="63" y="2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0"/>
                    <a:pt x="128" y="2"/>
                    <a:pt x="128" y="4"/>
                  </a:cubicBezTo>
                  <a:cubicBezTo>
                    <a:pt x="129" y="6"/>
                    <a:pt x="128" y="8"/>
                    <a:pt x="126" y="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 b="1">
                <a:latin typeface="Century Gothic" panose="020B0502020202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9734551" y="2208213"/>
              <a:ext cx="484188" cy="109538"/>
            </a:xfrm>
            <a:custGeom>
              <a:avLst/>
              <a:gdLst>
                <a:gd name="T0" fmla="*/ 65 w 129"/>
                <a:gd name="T1" fmla="*/ 29 h 29"/>
                <a:gd name="T2" fmla="*/ 63 w 129"/>
                <a:gd name="T3" fmla="*/ 29 h 29"/>
                <a:gd name="T4" fmla="*/ 3 w 129"/>
                <a:gd name="T5" fmla="*/ 9 h 29"/>
                <a:gd name="T6" fmla="*/ 1 w 129"/>
                <a:gd name="T7" fmla="*/ 4 h 29"/>
                <a:gd name="T8" fmla="*/ 6 w 129"/>
                <a:gd name="T9" fmla="*/ 1 h 29"/>
                <a:gd name="T10" fmla="*/ 65 w 129"/>
                <a:gd name="T11" fmla="*/ 21 h 29"/>
                <a:gd name="T12" fmla="*/ 123 w 129"/>
                <a:gd name="T13" fmla="*/ 1 h 29"/>
                <a:gd name="T14" fmla="*/ 128 w 129"/>
                <a:gd name="T15" fmla="*/ 4 h 29"/>
                <a:gd name="T16" fmla="*/ 126 w 129"/>
                <a:gd name="T17" fmla="*/ 9 h 29"/>
                <a:gd name="T18" fmla="*/ 66 w 129"/>
                <a:gd name="T19" fmla="*/ 29 h 29"/>
                <a:gd name="T20" fmla="*/ 65 w 129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29">
                  <a:moveTo>
                    <a:pt x="65" y="29"/>
                  </a:moveTo>
                  <a:cubicBezTo>
                    <a:pt x="64" y="29"/>
                    <a:pt x="64" y="29"/>
                    <a:pt x="63" y="2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0"/>
                    <a:pt x="128" y="2"/>
                    <a:pt x="128" y="4"/>
                  </a:cubicBezTo>
                  <a:cubicBezTo>
                    <a:pt x="129" y="6"/>
                    <a:pt x="128" y="8"/>
                    <a:pt x="126" y="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000" b="1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93" y="1822407"/>
            <a:ext cx="4535456" cy="302363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/>
        </p:nvSpPr>
        <p:spPr>
          <a:xfrm>
            <a:off x="-481380" y="1529641"/>
            <a:ext cx="6186949" cy="2998618"/>
          </a:xfrm>
          <a:custGeom>
            <a:avLst/>
            <a:gdLst>
              <a:gd name="connsiteX0" fmla="*/ 0 w 4146804"/>
              <a:gd name="connsiteY0" fmla="*/ 0 h 2286000"/>
              <a:gd name="connsiteX1" fmla="*/ 4146804 w 4146804"/>
              <a:gd name="connsiteY1" fmla="*/ 0 h 2286000"/>
              <a:gd name="connsiteX2" fmla="*/ 4146804 w 4146804"/>
              <a:gd name="connsiteY2" fmla="*/ 2286000 h 2286000"/>
              <a:gd name="connsiteX3" fmla="*/ 0 w 4146804"/>
              <a:gd name="connsiteY3" fmla="*/ 2286000 h 2286000"/>
              <a:gd name="connsiteX4" fmla="*/ 0 w 4146804"/>
              <a:gd name="connsiteY4" fmla="*/ 0 h 2286000"/>
              <a:gd name="connsiteX0" fmla="*/ 0 w 5681887"/>
              <a:gd name="connsiteY0" fmla="*/ 0 h 2286000"/>
              <a:gd name="connsiteX1" fmla="*/ 5681887 w 5681887"/>
              <a:gd name="connsiteY1" fmla="*/ 5542 h 2286000"/>
              <a:gd name="connsiteX2" fmla="*/ 4146804 w 5681887"/>
              <a:gd name="connsiteY2" fmla="*/ 2286000 h 2286000"/>
              <a:gd name="connsiteX3" fmla="*/ 0 w 5681887"/>
              <a:gd name="connsiteY3" fmla="*/ 2286000 h 2286000"/>
              <a:gd name="connsiteX4" fmla="*/ 0 w 5681887"/>
              <a:gd name="connsiteY4" fmla="*/ 0 h 2286000"/>
              <a:gd name="connsiteX0" fmla="*/ 0 w 5759473"/>
              <a:gd name="connsiteY0" fmla="*/ 0 h 2286000"/>
              <a:gd name="connsiteX1" fmla="*/ 5759473 w 5759473"/>
              <a:gd name="connsiteY1" fmla="*/ 0 h 2286000"/>
              <a:gd name="connsiteX2" fmla="*/ 4146804 w 5759473"/>
              <a:gd name="connsiteY2" fmla="*/ 2286000 h 2286000"/>
              <a:gd name="connsiteX3" fmla="*/ 0 w 5759473"/>
              <a:gd name="connsiteY3" fmla="*/ 2286000 h 2286000"/>
              <a:gd name="connsiteX4" fmla="*/ 0 w 5759473"/>
              <a:gd name="connsiteY4" fmla="*/ 0 h 2286000"/>
              <a:gd name="connsiteX0" fmla="*/ 0 w 5737034"/>
              <a:gd name="connsiteY0" fmla="*/ 0 h 2286000"/>
              <a:gd name="connsiteX1" fmla="*/ 5737034 w 5737034"/>
              <a:gd name="connsiteY1" fmla="*/ 0 h 2286000"/>
              <a:gd name="connsiteX2" fmla="*/ 4146804 w 5737034"/>
              <a:gd name="connsiteY2" fmla="*/ 2286000 h 2286000"/>
              <a:gd name="connsiteX3" fmla="*/ 0 w 5737034"/>
              <a:gd name="connsiteY3" fmla="*/ 2286000 h 2286000"/>
              <a:gd name="connsiteX4" fmla="*/ 0 w 5737034"/>
              <a:gd name="connsiteY4" fmla="*/ 0 h 2286000"/>
              <a:gd name="connsiteX0" fmla="*/ 0 w 6293699"/>
              <a:gd name="connsiteY0" fmla="*/ 6473 h 2286000"/>
              <a:gd name="connsiteX1" fmla="*/ 6293699 w 6293699"/>
              <a:gd name="connsiteY1" fmla="*/ 0 h 2286000"/>
              <a:gd name="connsiteX2" fmla="*/ 4703469 w 6293699"/>
              <a:gd name="connsiteY2" fmla="*/ 2286000 h 2286000"/>
              <a:gd name="connsiteX3" fmla="*/ 556665 w 6293699"/>
              <a:gd name="connsiteY3" fmla="*/ 2286000 h 2286000"/>
              <a:gd name="connsiteX4" fmla="*/ 0 w 6293699"/>
              <a:gd name="connsiteY4" fmla="*/ 6473 h 2286000"/>
              <a:gd name="connsiteX0" fmla="*/ 12946 w 6306645"/>
              <a:gd name="connsiteY0" fmla="*/ 6473 h 2292473"/>
              <a:gd name="connsiteX1" fmla="*/ 6306645 w 6306645"/>
              <a:gd name="connsiteY1" fmla="*/ 0 h 2292473"/>
              <a:gd name="connsiteX2" fmla="*/ 4716415 w 6306645"/>
              <a:gd name="connsiteY2" fmla="*/ 2286000 h 2292473"/>
              <a:gd name="connsiteX3" fmla="*/ 0 w 6306645"/>
              <a:gd name="connsiteY3" fmla="*/ 2292473 h 2292473"/>
              <a:gd name="connsiteX4" fmla="*/ 12946 w 6306645"/>
              <a:gd name="connsiteY4" fmla="*/ 6473 h 2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645" h="2292473">
                <a:moveTo>
                  <a:pt x="12946" y="6473"/>
                </a:moveTo>
                <a:lnTo>
                  <a:pt x="6306645" y="0"/>
                </a:lnTo>
                <a:lnTo>
                  <a:pt x="4716415" y="2286000"/>
                </a:lnTo>
                <a:lnTo>
                  <a:pt x="0" y="2292473"/>
                </a:lnTo>
                <a:cubicBezTo>
                  <a:pt x="4315" y="1530473"/>
                  <a:pt x="8631" y="768473"/>
                  <a:pt x="12946" y="6473"/>
                </a:cubicBez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/>
          <a:p>
            <a:endParaRPr lang="en-MY"/>
          </a:p>
        </p:txBody>
      </p:sp>
      <p:sp>
        <p:nvSpPr>
          <p:cNvPr id="6" name="TextBox 13"/>
          <p:cNvSpPr txBox="1"/>
          <p:nvPr/>
        </p:nvSpPr>
        <p:spPr>
          <a:xfrm>
            <a:off x="6039488" y="2575699"/>
            <a:ext cx="156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500" b="1" dirty="0">
                <a:solidFill>
                  <a:schemeClr val="bg1"/>
                </a:solidFill>
                <a:latin typeface="Raleway" panose="020B0003030101060003" pitchFamily="34" charset="0"/>
              </a:rPr>
              <a:t>Another Works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44824" y="2883575"/>
            <a:ext cx="1755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37" y="935831"/>
            <a:ext cx="8068644" cy="816553"/>
          </a:xfrm>
        </p:spPr>
        <p:txBody>
          <a:bodyPr>
            <a:noAutofit/>
          </a:bodyPr>
          <a:lstStyle/>
          <a:p>
            <a:r>
              <a:rPr lang="en-US" sz="4800" dirty="0" smtClean="0"/>
              <a:t>1.0: MANAGING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MY" sz="6000" dirty="0"/>
          </a:p>
        </p:txBody>
      </p:sp>
    </p:spTree>
    <p:extLst>
      <p:ext uri="{BB962C8B-B14F-4D97-AF65-F5344CB8AC3E}">
        <p14:creationId xmlns:p14="http://schemas.microsoft.com/office/powerpoint/2010/main" val="2988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Managing</a:t>
            </a:r>
            <a:endParaRPr lang="en-MY" sz="4800" b="1" dirty="0">
              <a:latin typeface="Century Gothic" panose="020B0502020202020204" pitchFamily="34" charset="0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1538748" y="4439581"/>
            <a:ext cx="60960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5"/>
          <p:cNvSpPr/>
          <p:nvPr/>
        </p:nvSpPr>
        <p:spPr>
          <a:xfrm>
            <a:off x="1538748" y="3077806"/>
            <a:ext cx="60960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6"/>
          <p:cNvSpPr/>
          <p:nvPr/>
        </p:nvSpPr>
        <p:spPr>
          <a:xfrm>
            <a:off x="1538748" y="1716031"/>
            <a:ext cx="609600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123707" y="1269591"/>
            <a:ext cx="4511040" cy="446439"/>
          </a:xfrm>
          <a:custGeom>
            <a:avLst/>
            <a:gdLst>
              <a:gd name="connsiteX0" fmla="*/ 0 w 4511040"/>
              <a:gd name="connsiteY0" fmla="*/ 0 h 446439"/>
              <a:gd name="connsiteX1" fmla="*/ 4511040 w 4511040"/>
              <a:gd name="connsiteY1" fmla="*/ 0 h 446439"/>
              <a:gd name="connsiteX2" fmla="*/ 4511040 w 4511040"/>
              <a:gd name="connsiteY2" fmla="*/ 446439 h 446439"/>
              <a:gd name="connsiteX3" fmla="*/ 0 w 4511040"/>
              <a:gd name="connsiteY3" fmla="*/ 446439 h 446439"/>
              <a:gd name="connsiteX4" fmla="*/ 0 w 4511040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040" h="446439">
                <a:moveTo>
                  <a:pt x="0" y="0"/>
                </a:moveTo>
                <a:lnTo>
                  <a:pt x="4511040" y="0"/>
                </a:lnTo>
                <a:lnTo>
                  <a:pt x="4511040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15" tIns="43815" rIns="43815" bIns="43815" numCol="1" spcCol="1270" anchor="b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/>
              <a:t>Competent Manager</a:t>
            </a:r>
            <a:endParaRPr lang="en-MY" sz="23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1538748" y="1269591"/>
            <a:ext cx="1584960" cy="446439"/>
          </a:xfrm>
          <a:custGeom>
            <a:avLst/>
            <a:gdLst>
              <a:gd name="connsiteX0" fmla="*/ 74421 w 1584960"/>
              <a:gd name="connsiteY0" fmla="*/ 0 h 446439"/>
              <a:gd name="connsiteX1" fmla="*/ 1510539 w 1584960"/>
              <a:gd name="connsiteY1" fmla="*/ 0 h 446439"/>
              <a:gd name="connsiteX2" fmla="*/ 1584960 w 1584960"/>
              <a:gd name="connsiteY2" fmla="*/ 74421 h 446439"/>
              <a:gd name="connsiteX3" fmla="*/ 1584960 w 1584960"/>
              <a:gd name="connsiteY3" fmla="*/ 446439 h 446439"/>
              <a:gd name="connsiteX4" fmla="*/ 1584960 w 1584960"/>
              <a:gd name="connsiteY4" fmla="*/ 446439 h 446439"/>
              <a:gd name="connsiteX5" fmla="*/ 0 w 1584960"/>
              <a:gd name="connsiteY5" fmla="*/ 446439 h 446439"/>
              <a:gd name="connsiteX6" fmla="*/ 0 w 1584960"/>
              <a:gd name="connsiteY6" fmla="*/ 446439 h 446439"/>
              <a:gd name="connsiteX7" fmla="*/ 0 w 1584960"/>
              <a:gd name="connsiteY7" fmla="*/ 74421 h 446439"/>
              <a:gd name="connsiteX8" fmla="*/ 74421 w 1584960"/>
              <a:gd name="connsiteY8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446439">
                <a:moveTo>
                  <a:pt x="74421" y="0"/>
                </a:moveTo>
                <a:lnTo>
                  <a:pt x="1510539" y="0"/>
                </a:lnTo>
                <a:cubicBezTo>
                  <a:pt x="1551641" y="0"/>
                  <a:pt x="1584960" y="33319"/>
                  <a:pt x="1584960" y="74421"/>
                </a:cubicBezTo>
                <a:lnTo>
                  <a:pt x="1584960" y="446439"/>
                </a:lnTo>
                <a:lnTo>
                  <a:pt x="1584960" y="446439"/>
                </a:lnTo>
                <a:lnTo>
                  <a:pt x="0" y="446439"/>
                </a:lnTo>
                <a:lnTo>
                  <a:pt x="0" y="446439"/>
                </a:lnTo>
                <a:lnTo>
                  <a:pt x="0" y="74421"/>
                </a:lnTo>
                <a:cubicBezTo>
                  <a:pt x="0" y="33319"/>
                  <a:pt x="33319" y="0"/>
                  <a:pt x="7442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12" tIns="65612" rIns="65612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/>
              <a:t>Level 3</a:t>
            </a:r>
            <a:endParaRPr lang="en-MY" sz="23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1538748" y="1716031"/>
            <a:ext cx="6096000" cy="893013"/>
          </a:xfrm>
          <a:custGeom>
            <a:avLst/>
            <a:gdLst>
              <a:gd name="connsiteX0" fmla="*/ 0 w 6096000"/>
              <a:gd name="connsiteY0" fmla="*/ 0 h 893013"/>
              <a:gd name="connsiteX1" fmla="*/ 6096000 w 6096000"/>
              <a:gd name="connsiteY1" fmla="*/ 0 h 893013"/>
              <a:gd name="connsiteX2" fmla="*/ 6096000 w 6096000"/>
              <a:gd name="connsiteY2" fmla="*/ 893013 h 893013"/>
              <a:gd name="connsiteX3" fmla="*/ 0 w 6096000"/>
              <a:gd name="connsiteY3" fmla="*/ 893013 h 893013"/>
              <a:gd name="connsiteX4" fmla="*/ 0 w 6096000"/>
              <a:gd name="connsiteY4" fmla="*/ 0 h 8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893013">
                <a:moveTo>
                  <a:pt x="0" y="0"/>
                </a:moveTo>
                <a:lnTo>
                  <a:pt x="6096000" y="0"/>
                </a:lnTo>
                <a:lnTo>
                  <a:pt x="6096000" y="893013"/>
                </a:lnTo>
                <a:lnTo>
                  <a:pt x="0" y="893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15" tIns="43815" rIns="43815" bIns="43815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Organizes people and resources toward the effective and efficient pursuit of predetermined objectives</a:t>
            </a:r>
            <a:endParaRPr lang="en-MY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123707" y="2631366"/>
            <a:ext cx="4511040" cy="446439"/>
          </a:xfrm>
          <a:custGeom>
            <a:avLst/>
            <a:gdLst>
              <a:gd name="connsiteX0" fmla="*/ 0 w 4511040"/>
              <a:gd name="connsiteY0" fmla="*/ 0 h 446439"/>
              <a:gd name="connsiteX1" fmla="*/ 4511040 w 4511040"/>
              <a:gd name="connsiteY1" fmla="*/ 0 h 446439"/>
              <a:gd name="connsiteX2" fmla="*/ 4511040 w 4511040"/>
              <a:gd name="connsiteY2" fmla="*/ 446439 h 446439"/>
              <a:gd name="connsiteX3" fmla="*/ 0 w 4511040"/>
              <a:gd name="connsiteY3" fmla="*/ 446439 h 446439"/>
              <a:gd name="connsiteX4" fmla="*/ 0 w 4511040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040" h="446439">
                <a:moveTo>
                  <a:pt x="0" y="0"/>
                </a:moveTo>
                <a:lnTo>
                  <a:pt x="4511040" y="0"/>
                </a:lnTo>
                <a:lnTo>
                  <a:pt x="4511040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15" tIns="43815" rIns="43815" bIns="43815" numCol="1" spcCol="1270" anchor="b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/>
              <a:t>Contributing Team Member</a:t>
            </a:r>
            <a:endParaRPr lang="en-MY" sz="23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1538748" y="2631366"/>
            <a:ext cx="1584960" cy="446439"/>
          </a:xfrm>
          <a:custGeom>
            <a:avLst/>
            <a:gdLst>
              <a:gd name="connsiteX0" fmla="*/ 74421 w 1584960"/>
              <a:gd name="connsiteY0" fmla="*/ 0 h 446439"/>
              <a:gd name="connsiteX1" fmla="*/ 1510539 w 1584960"/>
              <a:gd name="connsiteY1" fmla="*/ 0 h 446439"/>
              <a:gd name="connsiteX2" fmla="*/ 1584960 w 1584960"/>
              <a:gd name="connsiteY2" fmla="*/ 74421 h 446439"/>
              <a:gd name="connsiteX3" fmla="*/ 1584960 w 1584960"/>
              <a:gd name="connsiteY3" fmla="*/ 446439 h 446439"/>
              <a:gd name="connsiteX4" fmla="*/ 1584960 w 1584960"/>
              <a:gd name="connsiteY4" fmla="*/ 446439 h 446439"/>
              <a:gd name="connsiteX5" fmla="*/ 0 w 1584960"/>
              <a:gd name="connsiteY5" fmla="*/ 446439 h 446439"/>
              <a:gd name="connsiteX6" fmla="*/ 0 w 1584960"/>
              <a:gd name="connsiteY6" fmla="*/ 446439 h 446439"/>
              <a:gd name="connsiteX7" fmla="*/ 0 w 1584960"/>
              <a:gd name="connsiteY7" fmla="*/ 74421 h 446439"/>
              <a:gd name="connsiteX8" fmla="*/ 74421 w 1584960"/>
              <a:gd name="connsiteY8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446439">
                <a:moveTo>
                  <a:pt x="74421" y="0"/>
                </a:moveTo>
                <a:lnTo>
                  <a:pt x="1510539" y="0"/>
                </a:lnTo>
                <a:cubicBezTo>
                  <a:pt x="1551641" y="0"/>
                  <a:pt x="1584960" y="33319"/>
                  <a:pt x="1584960" y="74421"/>
                </a:cubicBezTo>
                <a:lnTo>
                  <a:pt x="1584960" y="446439"/>
                </a:lnTo>
                <a:lnTo>
                  <a:pt x="1584960" y="446439"/>
                </a:lnTo>
                <a:lnTo>
                  <a:pt x="0" y="446439"/>
                </a:lnTo>
                <a:lnTo>
                  <a:pt x="0" y="446439"/>
                </a:lnTo>
                <a:lnTo>
                  <a:pt x="0" y="74421"/>
                </a:lnTo>
                <a:cubicBezTo>
                  <a:pt x="0" y="33319"/>
                  <a:pt x="33319" y="0"/>
                  <a:pt x="7442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12" tIns="65612" rIns="65612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/>
              <a:t>Level 2</a:t>
            </a:r>
            <a:endParaRPr lang="en-MY" sz="23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1538748" y="3077806"/>
            <a:ext cx="6096000" cy="893013"/>
          </a:xfrm>
          <a:custGeom>
            <a:avLst/>
            <a:gdLst>
              <a:gd name="connsiteX0" fmla="*/ 0 w 6096000"/>
              <a:gd name="connsiteY0" fmla="*/ 0 h 893013"/>
              <a:gd name="connsiteX1" fmla="*/ 6096000 w 6096000"/>
              <a:gd name="connsiteY1" fmla="*/ 0 h 893013"/>
              <a:gd name="connsiteX2" fmla="*/ 6096000 w 6096000"/>
              <a:gd name="connsiteY2" fmla="*/ 893013 h 893013"/>
              <a:gd name="connsiteX3" fmla="*/ 0 w 6096000"/>
              <a:gd name="connsiteY3" fmla="*/ 893013 h 893013"/>
              <a:gd name="connsiteX4" fmla="*/ 0 w 6096000"/>
              <a:gd name="connsiteY4" fmla="*/ 0 h 8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893013">
                <a:moveTo>
                  <a:pt x="0" y="0"/>
                </a:moveTo>
                <a:lnTo>
                  <a:pt x="6096000" y="0"/>
                </a:lnTo>
                <a:lnTo>
                  <a:pt x="6096000" y="893013"/>
                </a:lnTo>
                <a:lnTo>
                  <a:pt x="0" y="893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15" tIns="43815" rIns="43815" bIns="43815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Contributes individual capabilities to the achievement of group objectives and works effectively with others in a group setting</a:t>
            </a:r>
            <a:endParaRPr lang="en-MY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123707" y="3993141"/>
            <a:ext cx="4511040" cy="446439"/>
          </a:xfrm>
          <a:custGeom>
            <a:avLst/>
            <a:gdLst>
              <a:gd name="connsiteX0" fmla="*/ 0 w 4511040"/>
              <a:gd name="connsiteY0" fmla="*/ 0 h 446439"/>
              <a:gd name="connsiteX1" fmla="*/ 4511040 w 4511040"/>
              <a:gd name="connsiteY1" fmla="*/ 0 h 446439"/>
              <a:gd name="connsiteX2" fmla="*/ 4511040 w 4511040"/>
              <a:gd name="connsiteY2" fmla="*/ 446439 h 446439"/>
              <a:gd name="connsiteX3" fmla="*/ 0 w 4511040"/>
              <a:gd name="connsiteY3" fmla="*/ 446439 h 446439"/>
              <a:gd name="connsiteX4" fmla="*/ 0 w 4511040"/>
              <a:gd name="connsiteY4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040" h="446439">
                <a:moveTo>
                  <a:pt x="0" y="0"/>
                </a:moveTo>
                <a:lnTo>
                  <a:pt x="4511040" y="0"/>
                </a:lnTo>
                <a:lnTo>
                  <a:pt x="4511040" y="446439"/>
                </a:lnTo>
                <a:lnTo>
                  <a:pt x="0" y="4464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15" tIns="43815" rIns="43815" bIns="43815" numCol="1" spcCol="1270" anchor="b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/>
              <a:t>Highly Capable Individual</a:t>
            </a:r>
            <a:endParaRPr lang="en-MY" sz="23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1538748" y="3993141"/>
            <a:ext cx="1584960" cy="446439"/>
          </a:xfrm>
          <a:custGeom>
            <a:avLst/>
            <a:gdLst>
              <a:gd name="connsiteX0" fmla="*/ 74421 w 1584960"/>
              <a:gd name="connsiteY0" fmla="*/ 0 h 446439"/>
              <a:gd name="connsiteX1" fmla="*/ 1510539 w 1584960"/>
              <a:gd name="connsiteY1" fmla="*/ 0 h 446439"/>
              <a:gd name="connsiteX2" fmla="*/ 1584960 w 1584960"/>
              <a:gd name="connsiteY2" fmla="*/ 74421 h 446439"/>
              <a:gd name="connsiteX3" fmla="*/ 1584960 w 1584960"/>
              <a:gd name="connsiteY3" fmla="*/ 446439 h 446439"/>
              <a:gd name="connsiteX4" fmla="*/ 1584960 w 1584960"/>
              <a:gd name="connsiteY4" fmla="*/ 446439 h 446439"/>
              <a:gd name="connsiteX5" fmla="*/ 0 w 1584960"/>
              <a:gd name="connsiteY5" fmla="*/ 446439 h 446439"/>
              <a:gd name="connsiteX6" fmla="*/ 0 w 1584960"/>
              <a:gd name="connsiteY6" fmla="*/ 446439 h 446439"/>
              <a:gd name="connsiteX7" fmla="*/ 0 w 1584960"/>
              <a:gd name="connsiteY7" fmla="*/ 74421 h 446439"/>
              <a:gd name="connsiteX8" fmla="*/ 74421 w 1584960"/>
              <a:gd name="connsiteY8" fmla="*/ 0 h 44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446439">
                <a:moveTo>
                  <a:pt x="74421" y="0"/>
                </a:moveTo>
                <a:lnTo>
                  <a:pt x="1510539" y="0"/>
                </a:lnTo>
                <a:cubicBezTo>
                  <a:pt x="1551641" y="0"/>
                  <a:pt x="1584960" y="33319"/>
                  <a:pt x="1584960" y="74421"/>
                </a:cubicBezTo>
                <a:lnTo>
                  <a:pt x="1584960" y="446439"/>
                </a:lnTo>
                <a:lnTo>
                  <a:pt x="1584960" y="446439"/>
                </a:lnTo>
                <a:lnTo>
                  <a:pt x="0" y="446439"/>
                </a:lnTo>
                <a:lnTo>
                  <a:pt x="0" y="446439"/>
                </a:lnTo>
                <a:lnTo>
                  <a:pt x="0" y="74421"/>
                </a:lnTo>
                <a:cubicBezTo>
                  <a:pt x="0" y="33319"/>
                  <a:pt x="33319" y="0"/>
                  <a:pt x="74421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12" tIns="65612" rIns="65612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kern="1200" dirty="0" smtClean="0"/>
              <a:t>Level 1</a:t>
            </a:r>
            <a:endParaRPr lang="en-MY" sz="2300" b="1" kern="1200" dirty="0"/>
          </a:p>
        </p:txBody>
      </p:sp>
      <p:sp>
        <p:nvSpPr>
          <p:cNvPr id="18" name="Freeform 17"/>
          <p:cNvSpPr/>
          <p:nvPr/>
        </p:nvSpPr>
        <p:spPr>
          <a:xfrm>
            <a:off x="1538748" y="4439581"/>
            <a:ext cx="6096000" cy="893013"/>
          </a:xfrm>
          <a:custGeom>
            <a:avLst/>
            <a:gdLst>
              <a:gd name="connsiteX0" fmla="*/ 0 w 6096000"/>
              <a:gd name="connsiteY0" fmla="*/ 0 h 893013"/>
              <a:gd name="connsiteX1" fmla="*/ 6096000 w 6096000"/>
              <a:gd name="connsiteY1" fmla="*/ 0 h 893013"/>
              <a:gd name="connsiteX2" fmla="*/ 6096000 w 6096000"/>
              <a:gd name="connsiteY2" fmla="*/ 893013 h 893013"/>
              <a:gd name="connsiteX3" fmla="*/ 0 w 6096000"/>
              <a:gd name="connsiteY3" fmla="*/ 893013 h 893013"/>
              <a:gd name="connsiteX4" fmla="*/ 0 w 6096000"/>
              <a:gd name="connsiteY4" fmla="*/ 0 h 89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893013">
                <a:moveTo>
                  <a:pt x="0" y="0"/>
                </a:moveTo>
                <a:lnTo>
                  <a:pt x="6096000" y="0"/>
                </a:lnTo>
                <a:lnTo>
                  <a:pt x="6096000" y="893013"/>
                </a:lnTo>
                <a:lnTo>
                  <a:pt x="0" y="8930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815" tIns="43815" rIns="43815" bIns="43815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kern="1200" dirty="0" smtClean="0"/>
              <a:t>Makes productive contributions through talent, knowledge, skills, and good work habits</a:t>
            </a:r>
            <a:endParaRPr lang="en-MY" sz="1800" kern="1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38748" y="1371600"/>
            <a:ext cx="0" cy="302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53069" y="1553752"/>
            <a:ext cx="6596380" cy="717359"/>
          </a:xfrm>
          <a:custGeom>
            <a:avLst/>
            <a:gdLst>
              <a:gd name="connsiteX0" fmla="*/ 0 w 6596380"/>
              <a:gd name="connsiteY0" fmla="*/ 71736 h 717359"/>
              <a:gd name="connsiteX1" fmla="*/ 71736 w 6596380"/>
              <a:gd name="connsiteY1" fmla="*/ 0 h 717359"/>
              <a:gd name="connsiteX2" fmla="*/ 6524644 w 6596380"/>
              <a:gd name="connsiteY2" fmla="*/ 0 h 717359"/>
              <a:gd name="connsiteX3" fmla="*/ 6596380 w 6596380"/>
              <a:gd name="connsiteY3" fmla="*/ 71736 h 717359"/>
              <a:gd name="connsiteX4" fmla="*/ 6596380 w 6596380"/>
              <a:gd name="connsiteY4" fmla="*/ 645623 h 717359"/>
              <a:gd name="connsiteX5" fmla="*/ 6524644 w 6596380"/>
              <a:gd name="connsiteY5" fmla="*/ 717359 h 717359"/>
              <a:gd name="connsiteX6" fmla="*/ 71736 w 6596380"/>
              <a:gd name="connsiteY6" fmla="*/ 717359 h 717359"/>
              <a:gd name="connsiteX7" fmla="*/ 0 w 6596380"/>
              <a:gd name="connsiteY7" fmla="*/ 645623 h 717359"/>
              <a:gd name="connsiteX8" fmla="*/ 0 w 6596380"/>
              <a:gd name="connsiteY8" fmla="*/ 71736 h 71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6380" h="717359">
                <a:moveTo>
                  <a:pt x="0" y="71736"/>
                </a:moveTo>
                <a:cubicBezTo>
                  <a:pt x="0" y="32117"/>
                  <a:pt x="32117" y="0"/>
                  <a:pt x="71736" y="0"/>
                </a:cubicBezTo>
                <a:lnTo>
                  <a:pt x="6524644" y="0"/>
                </a:lnTo>
                <a:cubicBezTo>
                  <a:pt x="6564263" y="0"/>
                  <a:pt x="6596380" y="32117"/>
                  <a:pt x="6596380" y="71736"/>
                </a:cubicBezTo>
                <a:lnTo>
                  <a:pt x="6596380" y="645623"/>
                </a:lnTo>
                <a:cubicBezTo>
                  <a:pt x="6596380" y="685242"/>
                  <a:pt x="6564263" y="717359"/>
                  <a:pt x="6524644" y="717359"/>
                </a:cubicBezTo>
                <a:lnTo>
                  <a:pt x="71736" y="717359"/>
                </a:lnTo>
                <a:cubicBezTo>
                  <a:pt x="32117" y="717359"/>
                  <a:pt x="0" y="685242"/>
                  <a:pt x="0" y="645623"/>
                </a:cubicBezTo>
                <a:lnTo>
                  <a:pt x="0" y="717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01" tIns="93401" rIns="886084" bIns="9340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Planning</a:t>
            </a:r>
            <a:r>
              <a:rPr lang="en-US" sz="1900" kern="1200" dirty="0" smtClean="0"/>
              <a:t> – Determining causes of action</a:t>
            </a:r>
            <a:endParaRPr lang="en-MY" sz="1900" kern="1200" dirty="0"/>
          </a:p>
        </p:txBody>
      </p:sp>
      <p:sp>
        <p:nvSpPr>
          <p:cNvPr id="8" name="Freeform 7"/>
          <p:cNvSpPr/>
          <p:nvPr/>
        </p:nvSpPr>
        <p:spPr>
          <a:xfrm>
            <a:off x="1205515" y="2401540"/>
            <a:ext cx="6596380" cy="717359"/>
          </a:xfrm>
          <a:custGeom>
            <a:avLst/>
            <a:gdLst>
              <a:gd name="connsiteX0" fmla="*/ 0 w 6596380"/>
              <a:gd name="connsiteY0" fmla="*/ 71736 h 717359"/>
              <a:gd name="connsiteX1" fmla="*/ 71736 w 6596380"/>
              <a:gd name="connsiteY1" fmla="*/ 0 h 717359"/>
              <a:gd name="connsiteX2" fmla="*/ 6524644 w 6596380"/>
              <a:gd name="connsiteY2" fmla="*/ 0 h 717359"/>
              <a:gd name="connsiteX3" fmla="*/ 6596380 w 6596380"/>
              <a:gd name="connsiteY3" fmla="*/ 71736 h 717359"/>
              <a:gd name="connsiteX4" fmla="*/ 6596380 w 6596380"/>
              <a:gd name="connsiteY4" fmla="*/ 645623 h 717359"/>
              <a:gd name="connsiteX5" fmla="*/ 6524644 w 6596380"/>
              <a:gd name="connsiteY5" fmla="*/ 717359 h 717359"/>
              <a:gd name="connsiteX6" fmla="*/ 71736 w 6596380"/>
              <a:gd name="connsiteY6" fmla="*/ 717359 h 717359"/>
              <a:gd name="connsiteX7" fmla="*/ 0 w 6596380"/>
              <a:gd name="connsiteY7" fmla="*/ 645623 h 717359"/>
              <a:gd name="connsiteX8" fmla="*/ 0 w 6596380"/>
              <a:gd name="connsiteY8" fmla="*/ 71736 h 71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6380" h="717359">
                <a:moveTo>
                  <a:pt x="0" y="71736"/>
                </a:moveTo>
                <a:cubicBezTo>
                  <a:pt x="0" y="32117"/>
                  <a:pt x="32117" y="0"/>
                  <a:pt x="71736" y="0"/>
                </a:cubicBezTo>
                <a:lnTo>
                  <a:pt x="6524644" y="0"/>
                </a:lnTo>
                <a:cubicBezTo>
                  <a:pt x="6564263" y="0"/>
                  <a:pt x="6596380" y="32117"/>
                  <a:pt x="6596380" y="71736"/>
                </a:cubicBezTo>
                <a:lnTo>
                  <a:pt x="6596380" y="645623"/>
                </a:lnTo>
                <a:cubicBezTo>
                  <a:pt x="6596380" y="685242"/>
                  <a:pt x="6564263" y="717359"/>
                  <a:pt x="6524644" y="717359"/>
                </a:cubicBezTo>
                <a:lnTo>
                  <a:pt x="71736" y="717359"/>
                </a:lnTo>
                <a:cubicBezTo>
                  <a:pt x="32117" y="717359"/>
                  <a:pt x="0" y="685242"/>
                  <a:pt x="0" y="645623"/>
                </a:cubicBezTo>
                <a:lnTo>
                  <a:pt x="0" y="717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01" tIns="93401" rIns="1112132" bIns="9340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Organizing</a:t>
            </a:r>
            <a:r>
              <a:rPr lang="en-US" sz="1900" kern="1200" dirty="0" smtClean="0"/>
              <a:t> – Coordinating activities and resources</a:t>
            </a:r>
            <a:endParaRPr lang="en-MY" sz="1900" kern="1200" dirty="0"/>
          </a:p>
        </p:txBody>
      </p:sp>
      <p:sp>
        <p:nvSpPr>
          <p:cNvPr id="9" name="Freeform 8"/>
          <p:cNvSpPr/>
          <p:nvPr/>
        </p:nvSpPr>
        <p:spPr>
          <a:xfrm>
            <a:off x="1749717" y="3249329"/>
            <a:ext cx="6596380" cy="717359"/>
          </a:xfrm>
          <a:custGeom>
            <a:avLst/>
            <a:gdLst>
              <a:gd name="connsiteX0" fmla="*/ 0 w 6596380"/>
              <a:gd name="connsiteY0" fmla="*/ 71736 h 717359"/>
              <a:gd name="connsiteX1" fmla="*/ 71736 w 6596380"/>
              <a:gd name="connsiteY1" fmla="*/ 0 h 717359"/>
              <a:gd name="connsiteX2" fmla="*/ 6524644 w 6596380"/>
              <a:gd name="connsiteY2" fmla="*/ 0 h 717359"/>
              <a:gd name="connsiteX3" fmla="*/ 6596380 w 6596380"/>
              <a:gd name="connsiteY3" fmla="*/ 71736 h 717359"/>
              <a:gd name="connsiteX4" fmla="*/ 6596380 w 6596380"/>
              <a:gd name="connsiteY4" fmla="*/ 645623 h 717359"/>
              <a:gd name="connsiteX5" fmla="*/ 6524644 w 6596380"/>
              <a:gd name="connsiteY5" fmla="*/ 717359 h 717359"/>
              <a:gd name="connsiteX6" fmla="*/ 71736 w 6596380"/>
              <a:gd name="connsiteY6" fmla="*/ 717359 h 717359"/>
              <a:gd name="connsiteX7" fmla="*/ 0 w 6596380"/>
              <a:gd name="connsiteY7" fmla="*/ 645623 h 717359"/>
              <a:gd name="connsiteX8" fmla="*/ 0 w 6596380"/>
              <a:gd name="connsiteY8" fmla="*/ 71736 h 71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6380" h="717359">
                <a:moveTo>
                  <a:pt x="0" y="71736"/>
                </a:moveTo>
                <a:cubicBezTo>
                  <a:pt x="0" y="32117"/>
                  <a:pt x="32117" y="0"/>
                  <a:pt x="71736" y="0"/>
                </a:cubicBezTo>
                <a:lnTo>
                  <a:pt x="6524644" y="0"/>
                </a:lnTo>
                <a:cubicBezTo>
                  <a:pt x="6564263" y="0"/>
                  <a:pt x="6596380" y="32117"/>
                  <a:pt x="6596380" y="71736"/>
                </a:cubicBezTo>
                <a:lnTo>
                  <a:pt x="6596380" y="645623"/>
                </a:lnTo>
                <a:cubicBezTo>
                  <a:pt x="6596380" y="685242"/>
                  <a:pt x="6564263" y="717359"/>
                  <a:pt x="6524644" y="717359"/>
                </a:cubicBezTo>
                <a:lnTo>
                  <a:pt x="71736" y="717359"/>
                </a:lnTo>
                <a:cubicBezTo>
                  <a:pt x="32117" y="717359"/>
                  <a:pt x="0" y="685242"/>
                  <a:pt x="0" y="645623"/>
                </a:cubicBezTo>
                <a:lnTo>
                  <a:pt x="0" y="717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01" tIns="93401" rIns="1103887" bIns="9340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Leading</a:t>
            </a:r>
            <a:r>
              <a:rPr lang="en-US" sz="1900" kern="1200" dirty="0" smtClean="0"/>
              <a:t> – Managing, motivating and directing people</a:t>
            </a:r>
            <a:endParaRPr lang="en-MY" sz="1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302163" y="4097117"/>
            <a:ext cx="6596380" cy="717359"/>
          </a:xfrm>
          <a:custGeom>
            <a:avLst/>
            <a:gdLst>
              <a:gd name="connsiteX0" fmla="*/ 0 w 6596380"/>
              <a:gd name="connsiteY0" fmla="*/ 71736 h 717359"/>
              <a:gd name="connsiteX1" fmla="*/ 71736 w 6596380"/>
              <a:gd name="connsiteY1" fmla="*/ 0 h 717359"/>
              <a:gd name="connsiteX2" fmla="*/ 6524644 w 6596380"/>
              <a:gd name="connsiteY2" fmla="*/ 0 h 717359"/>
              <a:gd name="connsiteX3" fmla="*/ 6596380 w 6596380"/>
              <a:gd name="connsiteY3" fmla="*/ 71736 h 717359"/>
              <a:gd name="connsiteX4" fmla="*/ 6596380 w 6596380"/>
              <a:gd name="connsiteY4" fmla="*/ 645623 h 717359"/>
              <a:gd name="connsiteX5" fmla="*/ 6524644 w 6596380"/>
              <a:gd name="connsiteY5" fmla="*/ 717359 h 717359"/>
              <a:gd name="connsiteX6" fmla="*/ 71736 w 6596380"/>
              <a:gd name="connsiteY6" fmla="*/ 717359 h 717359"/>
              <a:gd name="connsiteX7" fmla="*/ 0 w 6596380"/>
              <a:gd name="connsiteY7" fmla="*/ 645623 h 717359"/>
              <a:gd name="connsiteX8" fmla="*/ 0 w 6596380"/>
              <a:gd name="connsiteY8" fmla="*/ 71736 h 71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6380" h="717359">
                <a:moveTo>
                  <a:pt x="0" y="71736"/>
                </a:moveTo>
                <a:cubicBezTo>
                  <a:pt x="0" y="32117"/>
                  <a:pt x="32117" y="0"/>
                  <a:pt x="71736" y="0"/>
                </a:cubicBezTo>
                <a:lnTo>
                  <a:pt x="6524644" y="0"/>
                </a:lnTo>
                <a:cubicBezTo>
                  <a:pt x="6564263" y="0"/>
                  <a:pt x="6596380" y="32117"/>
                  <a:pt x="6596380" y="71736"/>
                </a:cubicBezTo>
                <a:lnTo>
                  <a:pt x="6596380" y="645623"/>
                </a:lnTo>
                <a:cubicBezTo>
                  <a:pt x="6596380" y="685242"/>
                  <a:pt x="6564263" y="717359"/>
                  <a:pt x="6524644" y="717359"/>
                </a:cubicBezTo>
                <a:lnTo>
                  <a:pt x="71736" y="717359"/>
                </a:lnTo>
                <a:cubicBezTo>
                  <a:pt x="32117" y="717359"/>
                  <a:pt x="0" y="685242"/>
                  <a:pt x="0" y="645623"/>
                </a:cubicBezTo>
                <a:lnTo>
                  <a:pt x="0" y="717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01" tIns="93401" rIns="1112132" bIns="9340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 smtClean="0"/>
              <a:t>Controlling </a:t>
            </a:r>
            <a:r>
              <a:rPr lang="en-US" sz="1900" kern="1200" dirty="0" smtClean="0"/>
              <a:t>– Monitoring and evaluating activities</a:t>
            </a:r>
            <a:endParaRPr lang="en-MY" sz="1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6783165" y="2103184"/>
            <a:ext cx="466283" cy="466283"/>
          </a:xfrm>
          <a:custGeom>
            <a:avLst/>
            <a:gdLst>
              <a:gd name="connsiteX0" fmla="*/ 0 w 466283"/>
              <a:gd name="connsiteY0" fmla="*/ 256456 h 466283"/>
              <a:gd name="connsiteX1" fmla="*/ 104914 w 466283"/>
              <a:gd name="connsiteY1" fmla="*/ 256456 h 466283"/>
              <a:gd name="connsiteX2" fmla="*/ 104914 w 466283"/>
              <a:gd name="connsiteY2" fmla="*/ 0 h 466283"/>
              <a:gd name="connsiteX3" fmla="*/ 361369 w 466283"/>
              <a:gd name="connsiteY3" fmla="*/ 0 h 466283"/>
              <a:gd name="connsiteX4" fmla="*/ 361369 w 466283"/>
              <a:gd name="connsiteY4" fmla="*/ 256456 h 466283"/>
              <a:gd name="connsiteX5" fmla="*/ 466283 w 466283"/>
              <a:gd name="connsiteY5" fmla="*/ 256456 h 466283"/>
              <a:gd name="connsiteX6" fmla="*/ 233142 w 466283"/>
              <a:gd name="connsiteY6" fmla="*/ 466283 h 466283"/>
              <a:gd name="connsiteX7" fmla="*/ 0 w 466283"/>
              <a:gd name="connsiteY7" fmla="*/ 256456 h 46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283" h="466283">
                <a:moveTo>
                  <a:pt x="0" y="256456"/>
                </a:moveTo>
                <a:lnTo>
                  <a:pt x="104914" y="256456"/>
                </a:lnTo>
                <a:lnTo>
                  <a:pt x="104914" y="0"/>
                </a:lnTo>
                <a:lnTo>
                  <a:pt x="361369" y="0"/>
                </a:lnTo>
                <a:lnTo>
                  <a:pt x="361369" y="256456"/>
                </a:lnTo>
                <a:lnTo>
                  <a:pt x="466283" y="256456"/>
                </a:lnTo>
                <a:lnTo>
                  <a:pt x="233142" y="466283"/>
                </a:lnTo>
                <a:lnTo>
                  <a:pt x="0" y="256456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584" tIns="26670" rIns="131584" bIns="1420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MY" sz="2100" kern="1200"/>
          </a:p>
        </p:txBody>
      </p:sp>
      <p:sp>
        <p:nvSpPr>
          <p:cNvPr id="12" name="Freeform 11"/>
          <p:cNvSpPr/>
          <p:nvPr/>
        </p:nvSpPr>
        <p:spPr>
          <a:xfrm>
            <a:off x="7335612" y="2950972"/>
            <a:ext cx="466283" cy="466283"/>
          </a:xfrm>
          <a:custGeom>
            <a:avLst/>
            <a:gdLst>
              <a:gd name="connsiteX0" fmla="*/ 0 w 466283"/>
              <a:gd name="connsiteY0" fmla="*/ 256456 h 466283"/>
              <a:gd name="connsiteX1" fmla="*/ 104914 w 466283"/>
              <a:gd name="connsiteY1" fmla="*/ 256456 h 466283"/>
              <a:gd name="connsiteX2" fmla="*/ 104914 w 466283"/>
              <a:gd name="connsiteY2" fmla="*/ 0 h 466283"/>
              <a:gd name="connsiteX3" fmla="*/ 361369 w 466283"/>
              <a:gd name="connsiteY3" fmla="*/ 0 h 466283"/>
              <a:gd name="connsiteX4" fmla="*/ 361369 w 466283"/>
              <a:gd name="connsiteY4" fmla="*/ 256456 h 466283"/>
              <a:gd name="connsiteX5" fmla="*/ 466283 w 466283"/>
              <a:gd name="connsiteY5" fmla="*/ 256456 h 466283"/>
              <a:gd name="connsiteX6" fmla="*/ 233142 w 466283"/>
              <a:gd name="connsiteY6" fmla="*/ 466283 h 466283"/>
              <a:gd name="connsiteX7" fmla="*/ 0 w 466283"/>
              <a:gd name="connsiteY7" fmla="*/ 256456 h 46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283" h="466283">
                <a:moveTo>
                  <a:pt x="0" y="256456"/>
                </a:moveTo>
                <a:lnTo>
                  <a:pt x="104914" y="256456"/>
                </a:lnTo>
                <a:lnTo>
                  <a:pt x="104914" y="0"/>
                </a:lnTo>
                <a:lnTo>
                  <a:pt x="361369" y="0"/>
                </a:lnTo>
                <a:lnTo>
                  <a:pt x="361369" y="256456"/>
                </a:lnTo>
                <a:lnTo>
                  <a:pt x="466283" y="256456"/>
                </a:lnTo>
                <a:lnTo>
                  <a:pt x="233142" y="466283"/>
                </a:lnTo>
                <a:lnTo>
                  <a:pt x="0" y="256456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lnRef>
          <a:fillRef idx="1"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fillRef>
          <a:effectRef idx="0"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584" tIns="26670" rIns="131584" bIns="1420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MY" sz="2100" kern="1200"/>
          </a:p>
        </p:txBody>
      </p:sp>
      <p:sp>
        <p:nvSpPr>
          <p:cNvPr id="13" name="Freeform 12"/>
          <p:cNvSpPr/>
          <p:nvPr/>
        </p:nvSpPr>
        <p:spPr>
          <a:xfrm>
            <a:off x="7879813" y="3798761"/>
            <a:ext cx="466283" cy="466283"/>
          </a:xfrm>
          <a:custGeom>
            <a:avLst/>
            <a:gdLst>
              <a:gd name="connsiteX0" fmla="*/ 0 w 466283"/>
              <a:gd name="connsiteY0" fmla="*/ 256456 h 466283"/>
              <a:gd name="connsiteX1" fmla="*/ 104914 w 466283"/>
              <a:gd name="connsiteY1" fmla="*/ 256456 h 466283"/>
              <a:gd name="connsiteX2" fmla="*/ 104914 w 466283"/>
              <a:gd name="connsiteY2" fmla="*/ 0 h 466283"/>
              <a:gd name="connsiteX3" fmla="*/ 361369 w 466283"/>
              <a:gd name="connsiteY3" fmla="*/ 0 h 466283"/>
              <a:gd name="connsiteX4" fmla="*/ 361369 w 466283"/>
              <a:gd name="connsiteY4" fmla="*/ 256456 h 466283"/>
              <a:gd name="connsiteX5" fmla="*/ 466283 w 466283"/>
              <a:gd name="connsiteY5" fmla="*/ 256456 h 466283"/>
              <a:gd name="connsiteX6" fmla="*/ 233142 w 466283"/>
              <a:gd name="connsiteY6" fmla="*/ 466283 h 466283"/>
              <a:gd name="connsiteX7" fmla="*/ 0 w 466283"/>
              <a:gd name="connsiteY7" fmla="*/ 256456 h 46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283" h="466283">
                <a:moveTo>
                  <a:pt x="0" y="256456"/>
                </a:moveTo>
                <a:lnTo>
                  <a:pt x="104914" y="256456"/>
                </a:lnTo>
                <a:lnTo>
                  <a:pt x="104914" y="0"/>
                </a:lnTo>
                <a:lnTo>
                  <a:pt x="361369" y="0"/>
                </a:lnTo>
                <a:lnTo>
                  <a:pt x="361369" y="256456"/>
                </a:lnTo>
                <a:lnTo>
                  <a:pt x="466283" y="256456"/>
                </a:lnTo>
                <a:lnTo>
                  <a:pt x="233142" y="466283"/>
                </a:lnTo>
                <a:lnTo>
                  <a:pt x="0" y="256456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584" tIns="26670" rIns="131584" bIns="14207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MY" sz="2100" kern="12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7930" y="174290"/>
            <a:ext cx="8246070" cy="763526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4 Elements of Management</a:t>
            </a:r>
            <a:endParaRPr lang="en-MY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(16:9)</PresentationFormat>
  <Paragraphs>125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Brush Script MT</vt:lpstr>
      <vt:lpstr>Calibri</vt:lpstr>
      <vt:lpstr>Calibri Light</vt:lpstr>
      <vt:lpstr>Century Gothic</vt:lpstr>
      <vt:lpstr>Raleway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SECRETS OF SUSTAINABLE LEADERSHIP by DATO’ DR LUKMAN IBRAHIM </vt:lpstr>
      <vt:lpstr>TABLE OF CONTENTS</vt:lpstr>
      <vt:lpstr>1.0: MANAGING </vt:lpstr>
      <vt:lpstr>Managing</vt:lpstr>
      <vt:lpstr>4 Elements of Management</vt:lpstr>
      <vt:lpstr>2.0: LEADING </vt:lpstr>
      <vt:lpstr>Leading</vt:lpstr>
      <vt:lpstr>PowerPoint Presentation</vt:lpstr>
      <vt:lpstr>Rule 1 :  Shape the future</vt:lpstr>
      <vt:lpstr>Rule 2:  Make things happen</vt:lpstr>
      <vt:lpstr>Rule 3:  Engage Today’s Talent</vt:lpstr>
      <vt:lpstr>Rule 4:  Build the Next Generation</vt:lpstr>
      <vt:lpstr>Rule 5:  Invest in Yourself</vt:lpstr>
      <vt:lpstr>Leading</vt:lpstr>
      <vt:lpstr>Leading</vt:lpstr>
      <vt:lpstr>3.0: SUSTAINING </vt:lpstr>
      <vt:lpstr>Sustaining</vt:lpstr>
      <vt:lpstr>Sustaining: Emotional Intelligence  Domains and Competencies</vt:lpstr>
      <vt:lpstr>Sustaining</vt:lpstr>
      <vt:lpstr>Sustaining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2019-09-18T02:19:10Z</dcterms:modified>
</cp:coreProperties>
</file>