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147483454" r:id="rId5"/>
    <p:sldId id="2147481238" r:id="rId6"/>
    <p:sldId id="2147483455" r:id="rId7"/>
    <p:sldId id="2147483456" r:id="rId8"/>
    <p:sldId id="2147483457" r:id="rId9"/>
    <p:sldId id="2147483458" r:id="rId10"/>
    <p:sldId id="2147483461" r:id="rId11"/>
    <p:sldId id="2147483460" r:id="rId12"/>
    <p:sldId id="2147483462" r:id="rId13"/>
    <p:sldId id="2147483463" r:id="rId14"/>
    <p:sldId id="2147483459" r:id="rId15"/>
    <p:sldId id="2147483464" r:id="rId16"/>
    <p:sldId id="2147376515" r:id="rId17"/>
    <p:sldId id="2147376514" r:id="rId18"/>
    <p:sldId id="274" r:id="rId19"/>
    <p:sldId id="441" r:id="rId20"/>
    <p:sldId id="4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65B3D-E1CA-4DA4-8440-59CDE54C2D85}" v="3" dt="2025-08-17T08:04:24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5310" autoAdjust="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idah Hassan" userId="680ee76e-8927-4fb0-b2c4-c72d7f7f3413" providerId="ADAL" clId="{89F65B3D-E1CA-4DA4-8440-59CDE54C2D85}"/>
    <pc:docChg chg="addSld delSld modSld delMainMaster">
      <pc:chgData name="Zaidah Hassan" userId="680ee76e-8927-4fb0-b2c4-c72d7f7f3413" providerId="ADAL" clId="{89F65B3D-E1CA-4DA4-8440-59CDE54C2D85}" dt="2025-08-17T08:43:46.319" v="9" actId="122"/>
      <pc:docMkLst>
        <pc:docMk/>
      </pc:docMkLst>
      <pc:sldChg chg="add">
        <pc:chgData name="Zaidah Hassan" userId="680ee76e-8927-4fb0-b2c4-c72d7f7f3413" providerId="ADAL" clId="{89F65B3D-E1CA-4DA4-8440-59CDE54C2D85}" dt="2025-08-17T08:04:24.165" v="5"/>
        <pc:sldMkLst>
          <pc:docMk/>
          <pc:sldMk cId="3387226296" sldId="2147376514"/>
        </pc:sldMkLst>
      </pc:sldChg>
      <pc:sldChg chg="add">
        <pc:chgData name="Zaidah Hassan" userId="680ee76e-8927-4fb0-b2c4-c72d7f7f3413" providerId="ADAL" clId="{89F65B3D-E1CA-4DA4-8440-59CDE54C2D85}" dt="2025-08-17T08:04:06.769" v="4"/>
        <pc:sldMkLst>
          <pc:docMk/>
          <pc:sldMk cId="2963200354" sldId="2147376515"/>
        </pc:sldMkLst>
      </pc:sldChg>
      <pc:sldChg chg="modSp add mod">
        <pc:chgData name="Zaidah Hassan" userId="680ee76e-8927-4fb0-b2c4-c72d7f7f3413" providerId="ADAL" clId="{89F65B3D-E1CA-4DA4-8440-59CDE54C2D85}" dt="2025-08-17T08:43:46.319" v="9" actId="122"/>
        <pc:sldMkLst>
          <pc:docMk/>
          <pc:sldMk cId="368921714" sldId="2147481238"/>
        </pc:sldMkLst>
        <pc:spChg chg="mod">
          <ac:chgData name="Zaidah Hassan" userId="680ee76e-8927-4fb0-b2c4-c72d7f7f3413" providerId="ADAL" clId="{89F65B3D-E1CA-4DA4-8440-59CDE54C2D85}" dt="2025-08-17T08:43:46.319" v="9" actId="122"/>
          <ac:spMkLst>
            <pc:docMk/>
            <pc:sldMk cId="368921714" sldId="2147481238"/>
            <ac:spMk id="2" creationId="{BAADB183-97A2-2CC9-B310-27DEC26CE15E}"/>
          </ac:spMkLst>
        </pc:spChg>
      </pc:sldChg>
      <pc:sldChg chg="del">
        <pc:chgData name="Zaidah Hassan" userId="680ee76e-8927-4fb0-b2c4-c72d7f7f3413" providerId="ADAL" clId="{89F65B3D-E1CA-4DA4-8440-59CDE54C2D85}" dt="2025-08-17T07:47:18.292" v="0" actId="2696"/>
        <pc:sldMkLst>
          <pc:docMk/>
          <pc:sldMk cId="1582309620" sldId="2147481238"/>
        </pc:sldMkLst>
      </pc:sldChg>
      <pc:sldChg chg="new del">
        <pc:chgData name="Zaidah Hassan" userId="680ee76e-8927-4fb0-b2c4-c72d7f7f3413" providerId="ADAL" clId="{89F65B3D-E1CA-4DA4-8440-59CDE54C2D85}" dt="2025-08-17T07:47:25.918" v="3" actId="47"/>
        <pc:sldMkLst>
          <pc:docMk/>
          <pc:sldMk cId="687384176" sldId="2147483465"/>
        </pc:sldMkLst>
      </pc:sldChg>
      <pc:sldMasterChg chg="del delSldLayout">
        <pc:chgData name="Zaidah Hassan" userId="680ee76e-8927-4fb0-b2c4-c72d7f7f3413" providerId="ADAL" clId="{89F65B3D-E1CA-4DA4-8440-59CDE54C2D85}" dt="2025-08-17T07:47:18.292" v="0" actId="2696"/>
        <pc:sldMasterMkLst>
          <pc:docMk/>
          <pc:sldMasterMk cId="2545957498" sldId="2147483660"/>
        </pc:sldMasterMkLst>
        <pc:sldLayoutChg chg="del">
          <pc:chgData name="Zaidah Hassan" userId="680ee76e-8927-4fb0-b2c4-c72d7f7f3413" providerId="ADAL" clId="{89F65B3D-E1CA-4DA4-8440-59CDE54C2D85}" dt="2025-08-17T07:47:18.292" v="0" actId="2696"/>
          <pc:sldLayoutMkLst>
            <pc:docMk/>
            <pc:sldMasterMk cId="2545957498" sldId="2147483660"/>
            <pc:sldLayoutMk cId="3158923692" sldId="2147483661"/>
          </pc:sldLayoutMkLst>
        </pc:sldLayoutChg>
        <pc:sldLayoutChg chg="del">
          <pc:chgData name="Zaidah Hassan" userId="680ee76e-8927-4fb0-b2c4-c72d7f7f3413" providerId="ADAL" clId="{89F65B3D-E1CA-4DA4-8440-59CDE54C2D85}" dt="2025-08-17T07:47:18.292" v="0" actId="2696"/>
          <pc:sldLayoutMkLst>
            <pc:docMk/>
            <pc:sldMasterMk cId="2545957498" sldId="2147483660"/>
            <pc:sldLayoutMk cId="1370679262" sldId="2147483662"/>
          </pc:sldLayoutMkLst>
        </pc:sldLayoutChg>
        <pc:sldLayoutChg chg="del">
          <pc:chgData name="Zaidah Hassan" userId="680ee76e-8927-4fb0-b2c4-c72d7f7f3413" providerId="ADAL" clId="{89F65B3D-E1CA-4DA4-8440-59CDE54C2D85}" dt="2025-08-17T07:47:18.292" v="0" actId="2696"/>
          <pc:sldLayoutMkLst>
            <pc:docMk/>
            <pc:sldMasterMk cId="2545957498" sldId="2147483660"/>
            <pc:sldLayoutMk cId="2764211342" sldId="2147483663"/>
          </pc:sldLayoutMkLst>
        </pc:sldLayoutChg>
        <pc:sldLayoutChg chg="del">
          <pc:chgData name="Zaidah Hassan" userId="680ee76e-8927-4fb0-b2c4-c72d7f7f3413" providerId="ADAL" clId="{89F65B3D-E1CA-4DA4-8440-59CDE54C2D85}" dt="2025-08-17T07:47:18.292" v="0" actId="2696"/>
          <pc:sldLayoutMkLst>
            <pc:docMk/>
            <pc:sldMasterMk cId="2545957498" sldId="2147483660"/>
            <pc:sldLayoutMk cId="2554834362" sldId="2147483664"/>
          </pc:sldLayoutMkLst>
        </pc:sldLayoutChg>
        <pc:sldLayoutChg chg="del">
          <pc:chgData name="Zaidah Hassan" userId="680ee76e-8927-4fb0-b2c4-c72d7f7f3413" providerId="ADAL" clId="{89F65B3D-E1CA-4DA4-8440-59CDE54C2D85}" dt="2025-08-17T07:47:18.292" v="0" actId="2696"/>
          <pc:sldLayoutMkLst>
            <pc:docMk/>
            <pc:sldMasterMk cId="2545957498" sldId="2147483660"/>
            <pc:sldLayoutMk cId="384381186" sldId="2147483665"/>
          </pc:sldLayoutMkLst>
        </pc:sldLayoutChg>
        <pc:sldLayoutChg chg="del">
          <pc:chgData name="Zaidah Hassan" userId="680ee76e-8927-4fb0-b2c4-c72d7f7f3413" providerId="ADAL" clId="{89F65B3D-E1CA-4DA4-8440-59CDE54C2D85}" dt="2025-08-17T07:47:18.292" v="0" actId="2696"/>
          <pc:sldLayoutMkLst>
            <pc:docMk/>
            <pc:sldMasterMk cId="2545957498" sldId="2147483660"/>
            <pc:sldLayoutMk cId="1021868176" sldId="2147483666"/>
          </pc:sldLayoutMkLst>
        </pc:sldLayoutChg>
        <pc:sldLayoutChg chg="del">
          <pc:chgData name="Zaidah Hassan" userId="680ee76e-8927-4fb0-b2c4-c72d7f7f3413" providerId="ADAL" clId="{89F65B3D-E1CA-4DA4-8440-59CDE54C2D85}" dt="2025-08-17T07:47:18.292" v="0" actId="2696"/>
          <pc:sldLayoutMkLst>
            <pc:docMk/>
            <pc:sldMasterMk cId="2545957498" sldId="2147483660"/>
            <pc:sldLayoutMk cId="65346294" sldId="2147483667"/>
          </pc:sldLayoutMkLst>
        </pc:sldLayoutChg>
        <pc:sldLayoutChg chg="del">
          <pc:chgData name="Zaidah Hassan" userId="680ee76e-8927-4fb0-b2c4-c72d7f7f3413" providerId="ADAL" clId="{89F65B3D-E1CA-4DA4-8440-59CDE54C2D85}" dt="2025-08-17T07:47:18.292" v="0" actId="2696"/>
          <pc:sldLayoutMkLst>
            <pc:docMk/>
            <pc:sldMasterMk cId="2545957498" sldId="2147483660"/>
            <pc:sldLayoutMk cId="4076250663" sldId="2147483668"/>
          </pc:sldLayoutMkLst>
        </pc:sldLayoutChg>
        <pc:sldLayoutChg chg="del">
          <pc:chgData name="Zaidah Hassan" userId="680ee76e-8927-4fb0-b2c4-c72d7f7f3413" providerId="ADAL" clId="{89F65B3D-E1CA-4DA4-8440-59CDE54C2D85}" dt="2025-08-17T07:47:18.292" v="0" actId="2696"/>
          <pc:sldLayoutMkLst>
            <pc:docMk/>
            <pc:sldMasterMk cId="2545957498" sldId="2147483660"/>
            <pc:sldLayoutMk cId="2218166186" sldId="2147483669"/>
          </pc:sldLayoutMkLst>
        </pc:sldLayoutChg>
        <pc:sldLayoutChg chg="del">
          <pc:chgData name="Zaidah Hassan" userId="680ee76e-8927-4fb0-b2c4-c72d7f7f3413" providerId="ADAL" clId="{89F65B3D-E1CA-4DA4-8440-59CDE54C2D85}" dt="2025-08-17T07:47:18.292" v="0" actId="2696"/>
          <pc:sldLayoutMkLst>
            <pc:docMk/>
            <pc:sldMasterMk cId="2545957498" sldId="2147483660"/>
            <pc:sldLayoutMk cId="1627873270" sldId="2147483670"/>
          </pc:sldLayoutMkLst>
        </pc:sldLayoutChg>
        <pc:sldLayoutChg chg="del">
          <pc:chgData name="Zaidah Hassan" userId="680ee76e-8927-4fb0-b2c4-c72d7f7f3413" providerId="ADAL" clId="{89F65B3D-E1CA-4DA4-8440-59CDE54C2D85}" dt="2025-08-17T07:47:18.292" v="0" actId="2696"/>
          <pc:sldLayoutMkLst>
            <pc:docMk/>
            <pc:sldMasterMk cId="2545957498" sldId="2147483660"/>
            <pc:sldLayoutMk cId="2387650923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pcgovmy.sharepoint.com/sites/TeamCompetitiveness/Shared%20Documents/General/2.%20WCR/00.%20Administrative/STAR%20bil.%205&amp;#x3a;2025/Gr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pcgovmy.sharepoint.com/sites/TeamCompetitiveness/Shared%20Documents/General/2.%20WCR/00.%20Administrative/STAR%20bil.%205&amp;#x3a;2025/Gra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pcgovmy.sharepoint.com/sites/TeamCompetitiveness/Shared%20Documents/General/2.%20WCR/00.%20Administrative/STAR%20bil.%205&amp;#x3a;2025/Gra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1B5D-49D1-9A1B-46DCCF00AF7A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1B5D-49D1-9A1B-46DCCF00AF7A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1B5D-49D1-9A1B-46DCCF00AF7A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1B5D-49D1-9A1B-46DCCF00AF7A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1B5D-49D1-9A1B-46DCCF00AF7A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1B5D-49D1-9A1B-46DCCF00AF7A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1B5D-49D1-9A1B-46DCCF00AF7A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1B5D-49D1-9A1B-46DCCF00AF7A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5D-49D1-9A1B-46DCCF00AF7A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5D-49D1-9A1B-46DCCF00AF7A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5D-49D1-9A1B-46DCCF00AF7A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5D-49D1-9A1B-46DCCF00AF7A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B5D-49D1-9A1B-46DCCF00AF7A}"/>
              </c:ext>
            </c:extLst>
          </c:dPt>
          <c:dPt>
            <c:idx val="30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B5D-49D1-9A1B-46DCCF00AF7A}"/>
              </c:ext>
            </c:extLst>
          </c:dPt>
          <c:dLbls>
            <c:dLbl>
              <c:idx val="5"/>
              <c:layout>
                <c:manualLayout>
                  <c:x val="-2.6048727418536307E-2"/>
                  <c:y val="3.9406135696254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B5D-49D1-9A1B-46DCCF00AF7A}"/>
                </c:ext>
              </c:extLst>
            </c:dLbl>
            <c:dLbl>
              <c:idx val="7"/>
              <c:layout>
                <c:manualLayout>
                  <c:x val="-2.6048727418536307E-2"/>
                  <c:y val="3.3953900709219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B5D-49D1-9A1B-46DCCF00AF7A}"/>
                </c:ext>
              </c:extLst>
            </c:dLbl>
            <c:dLbl>
              <c:idx val="9"/>
              <c:layout>
                <c:manualLayout>
                  <c:x val="-1.6268229013578977E-2"/>
                  <c:y val="3.9406135696254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B5D-49D1-9A1B-46DCCF00AF7A}"/>
                </c:ext>
              </c:extLst>
            </c:dLbl>
            <c:dLbl>
              <c:idx val="11"/>
              <c:layout>
                <c:manualLayout>
                  <c:x val="-3.0938976621014927E-2"/>
                  <c:y val="3.6680018202737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B5D-49D1-9A1B-46DCCF00AF7A}"/>
                </c:ext>
              </c:extLst>
            </c:dLbl>
            <c:dLbl>
              <c:idx val="17"/>
              <c:layout>
                <c:manualLayout>
                  <c:x val="-4.3979641160957997E-2"/>
                  <c:y val="2.5775548228667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5D-49D1-9A1B-46DCCF00AF7A}"/>
                </c:ext>
              </c:extLst>
            </c:dLbl>
            <c:dLbl>
              <c:idx val="20"/>
              <c:layout>
                <c:manualLayout>
                  <c:x val="-5.0499973430929532E-2"/>
                  <c:y val="1.4871078254597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5D-49D1-9A1B-46DCCF00AF7A}"/>
                </c:ext>
              </c:extLst>
            </c:dLbl>
            <c:dLbl>
              <c:idx val="22"/>
              <c:layout>
                <c:manualLayout>
                  <c:x val="-2.9308893553522043E-2"/>
                  <c:y val="4.2132253189772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5D-49D1-9A1B-46DCCF00AF7A}"/>
                </c:ext>
              </c:extLst>
            </c:dLbl>
            <c:dLbl>
              <c:idx val="24"/>
              <c:layout>
                <c:manualLayout>
                  <c:x val="-2.4418644351043396E-2"/>
                  <c:y val="3.1227783215702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B5D-49D1-9A1B-46DCCF00AF7A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B5D-49D1-9A1B-46DCCF00AF7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5D-49D1-9A1B-46DCCF00AF7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B5D-49D1-9A1B-46DCCF00AF7A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B5D-49D1-9A1B-46DCCF00AF7A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B5D-49D1-9A1B-46DCCF00A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Sheet1!$H$231:$H$261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Sheet1!$J$231:$J$261</c:f>
              <c:numCache>
                <c:formatCode>General</c:formatCode>
                <c:ptCount val="31"/>
                <c:pt idx="0">
                  <c:v>26</c:v>
                </c:pt>
                <c:pt idx="1">
                  <c:v>28</c:v>
                </c:pt>
                <c:pt idx="2">
                  <c:v>24</c:v>
                </c:pt>
                <c:pt idx="3">
                  <c:v>21</c:v>
                </c:pt>
                <c:pt idx="4">
                  <c:v>16</c:v>
                </c:pt>
                <c:pt idx="5">
                  <c:v>26</c:v>
                </c:pt>
                <c:pt idx="6">
                  <c:v>22</c:v>
                </c:pt>
                <c:pt idx="7">
                  <c:v>23</c:v>
                </c:pt>
                <c:pt idx="8">
                  <c:v>19</c:v>
                </c:pt>
                <c:pt idx="9">
                  <c:v>18</c:v>
                </c:pt>
                <c:pt idx="10">
                  <c:v>10</c:v>
                </c:pt>
                <c:pt idx="11">
                  <c:v>16</c:v>
                </c:pt>
                <c:pt idx="12">
                  <c:v>14</c:v>
                </c:pt>
                <c:pt idx="13">
                  <c:v>15</c:v>
                </c:pt>
                <c:pt idx="14">
                  <c:v>12</c:v>
                </c:pt>
                <c:pt idx="15">
                  <c:v>14</c:v>
                </c:pt>
                <c:pt idx="16">
                  <c:v>19</c:v>
                </c:pt>
                <c:pt idx="17">
                  <c:v>24</c:v>
                </c:pt>
                <c:pt idx="18">
                  <c:v>22</c:v>
                </c:pt>
                <c:pt idx="19">
                  <c:v>22</c:v>
                </c:pt>
                <c:pt idx="20">
                  <c:v>27</c:v>
                </c:pt>
                <c:pt idx="21">
                  <c:v>25</c:v>
                </c:pt>
                <c:pt idx="22">
                  <c:v>32</c:v>
                </c:pt>
                <c:pt idx="23">
                  <c:v>27</c:v>
                </c:pt>
                <c:pt idx="24">
                  <c:v>34</c:v>
                </c:pt>
                <c:pt idx="25">
                  <c:v>23</c:v>
                </c:pt>
                <c:pt idx="26">
                  <c:v>20</c:v>
                </c:pt>
                <c:pt idx="27">
                  <c:v>18</c:v>
                </c:pt>
                <c:pt idx="28">
                  <c:v>16</c:v>
                </c:pt>
                <c:pt idx="29">
                  <c:v>14</c:v>
                </c:pt>
                <c:pt idx="3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B5D-49D1-9A1B-46DCCF00AF7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4858224"/>
        <c:axId val="428245615"/>
      </c:lineChart>
      <c:catAx>
        <c:axId val="59485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28245615"/>
        <c:crosses val="max"/>
        <c:auto val="1"/>
        <c:lblAlgn val="ctr"/>
        <c:lblOffset val="100"/>
        <c:noMultiLvlLbl val="0"/>
      </c:catAx>
      <c:valAx>
        <c:axId val="428245615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9485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400"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45790710181285E-2"/>
          <c:y val="5.7531490203990898E-2"/>
          <c:w val="0.97149031409909226"/>
          <c:h val="0.44362028466252051"/>
        </c:manualLayout>
      </c:layout>
      <c:lineChart>
        <c:grouping val="standard"/>
        <c:varyColors val="0"/>
        <c:ser>
          <c:idx val="0"/>
          <c:order val="0"/>
          <c:tx>
            <c:strRef>
              <c:f>'SF 2'!$C$3</c:f>
              <c:strCache>
                <c:ptCount val="1"/>
                <c:pt idx="0">
                  <c:v>2024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2.0092224133301969E-2"/>
                  <c:y val="-3.6228678773124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E0-46D5-BC98-2C4F41609FDD}"/>
                </c:ext>
              </c:extLst>
            </c:dLbl>
            <c:dLbl>
              <c:idx val="17"/>
              <c:layout>
                <c:manualLayout>
                  <c:x val="-7.6704774694458643E-3"/>
                  <c:y val="-3.1429377430472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E0-46D5-BC98-2C4F41609FDD}"/>
                </c:ext>
              </c:extLst>
            </c:dLbl>
            <c:dLbl>
              <c:idx val="18"/>
              <c:layout>
                <c:manualLayout>
                  <c:x val="-1.2639176134988196E-2"/>
                  <c:y val="-4.8226932129754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E0-46D5-BC98-2C4F41609F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'SF 2'!$B$4:$B$23</c:f>
              <c:strCache>
                <c:ptCount val="20"/>
                <c:pt idx="0">
                  <c:v>Ekonomi Domestik</c:v>
                </c:pt>
                <c:pt idx="1">
                  <c:v>Perdagangan Antarabangsa</c:v>
                </c:pt>
                <c:pt idx="2">
                  <c:v>Pelaburan Antarabangsa</c:v>
                </c:pt>
                <c:pt idx="3">
                  <c:v>Pekerjaan</c:v>
                </c:pt>
                <c:pt idx="4">
                  <c:v>Harga</c:v>
                </c:pt>
                <c:pt idx="5">
                  <c:v>Kewangan Awam</c:v>
                </c:pt>
                <c:pt idx="6">
                  <c:v>Dasar Percukaian</c:v>
                </c:pt>
                <c:pt idx="7">
                  <c:v>Kerangka Institusi</c:v>
                </c:pt>
                <c:pt idx="8">
                  <c:v>Perundangan Perniagaan</c:v>
                </c:pt>
                <c:pt idx="9">
                  <c:v>Kerangka Masyarakat</c:v>
                </c:pt>
                <c:pt idx="10">
                  <c:v>Produktiviti dan Kecekapan</c:v>
                </c:pt>
                <c:pt idx="11">
                  <c:v>Pasaran Buruh</c:v>
                </c:pt>
                <c:pt idx="12">
                  <c:v>Kewangan</c:v>
                </c:pt>
                <c:pt idx="13">
                  <c:v>Amalan Pengurusan</c:v>
                </c:pt>
                <c:pt idx="14">
                  <c:v>Sikap dan Nilai</c:v>
                </c:pt>
                <c:pt idx="15">
                  <c:v>Infrastruktur Asas</c:v>
                </c:pt>
                <c:pt idx="16">
                  <c:v>Infrastruktur Teknologi</c:v>
                </c:pt>
                <c:pt idx="17">
                  <c:v>Infrastruktur Saintifik</c:v>
                </c:pt>
                <c:pt idx="18">
                  <c:v>Kesihatan dan Persekitaran</c:v>
                </c:pt>
                <c:pt idx="19">
                  <c:v>Pendidikan</c:v>
                </c:pt>
              </c:strCache>
            </c:strRef>
          </c:cat>
          <c:val>
            <c:numRef>
              <c:f>'SF 2'!$C$4:$C$23</c:f>
              <c:numCache>
                <c:formatCode>General</c:formatCode>
                <c:ptCount val="20"/>
                <c:pt idx="0">
                  <c:v>35</c:v>
                </c:pt>
                <c:pt idx="1">
                  <c:v>17</c:v>
                </c:pt>
                <c:pt idx="2">
                  <c:v>28</c:v>
                </c:pt>
                <c:pt idx="3">
                  <c:v>18</c:v>
                </c:pt>
                <c:pt idx="4">
                  <c:v>2</c:v>
                </c:pt>
                <c:pt idx="5">
                  <c:v>35</c:v>
                </c:pt>
                <c:pt idx="6">
                  <c:v>11</c:v>
                </c:pt>
                <c:pt idx="7">
                  <c:v>31</c:v>
                </c:pt>
                <c:pt idx="8">
                  <c:v>50</c:v>
                </c:pt>
                <c:pt idx="9">
                  <c:v>42</c:v>
                </c:pt>
                <c:pt idx="10">
                  <c:v>53</c:v>
                </c:pt>
                <c:pt idx="11">
                  <c:v>34</c:v>
                </c:pt>
                <c:pt idx="12">
                  <c:v>36</c:v>
                </c:pt>
                <c:pt idx="13">
                  <c:v>42</c:v>
                </c:pt>
                <c:pt idx="14">
                  <c:v>40</c:v>
                </c:pt>
                <c:pt idx="15">
                  <c:v>10</c:v>
                </c:pt>
                <c:pt idx="16">
                  <c:v>29</c:v>
                </c:pt>
                <c:pt idx="17">
                  <c:v>31</c:v>
                </c:pt>
                <c:pt idx="18">
                  <c:v>42</c:v>
                </c:pt>
                <c:pt idx="19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E0-46D5-BC98-2C4F41609FDD}"/>
            </c:ext>
          </c:extLst>
        </c:ser>
        <c:ser>
          <c:idx val="1"/>
          <c:order val="1"/>
          <c:tx>
            <c:strRef>
              <c:f>'SF 2'!$D$3</c:f>
              <c:strCache>
                <c:ptCount val="1"/>
                <c:pt idx="0">
                  <c:v>2025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0228863346604387E-2"/>
                  <c:y val="-5.2912297302735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E0-46D5-BC98-2C4F41609FDD}"/>
                </c:ext>
              </c:extLst>
            </c:dLbl>
            <c:dLbl>
              <c:idx val="8"/>
              <c:layout>
                <c:manualLayout>
                  <c:x val="-1.7744514013833222E-2"/>
                  <c:y val="-5.2912297302735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E0-46D5-BC98-2C4F41609FDD}"/>
                </c:ext>
              </c:extLst>
            </c:dLbl>
            <c:dLbl>
              <c:idx val="14"/>
              <c:layout>
                <c:manualLayout>
                  <c:x val="-3.1408435344075135E-2"/>
                  <c:y val="-4.8112995960084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E0-46D5-BC98-2C4F41609FDD}"/>
                </c:ext>
              </c:extLst>
            </c:dLbl>
            <c:dLbl>
              <c:idx val="15"/>
              <c:layout>
                <c:manualLayout>
                  <c:x val="-1.6502339347447503E-2"/>
                  <c:y val="8.3867790962839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E0-46D5-BC98-2C4F41609FDD}"/>
                </c:ext>
              </c:extLst>
            </c:dLbl>
            <c:dLbl>
              <c:idx val="17"/>
              <c:layout>
                <c:manualLayout>
                  <c:x val="-3.6377134009617562E-2"/>
                  <c:y val="4.3073729550299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E0-46D5-BC98-2C4F41609FDD}"/>
                </c:ext>
              </c:extLst>
            </c:dLbl>
            <c:dLbl>
              <c:idx val="18"/>
              <c:layout>
                <c:manualLayout>
                  <c:x val="-2.768191134491816E-2"/>
                  <c:y val="3.1075476193670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E0-46D5-BC98-2C4F41609F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'SF 2'!$B$4:$B$23</c:f>
              <c:strCache>
                <c:ptCount val="20"/>
                <c:pt idx="0">
                  <c:v>Ekonomi Domestik</c:v>
                </c:pt>
                <c:pt idx="1">
                  <c:v>Perdagangan Antarabangsa</c:v>
                </c:pt>
                <c:pt idx="2">
                  <c:v>Pelaburan Antarabangsa</c:v>
                </c:pt>
                <c:pt idx="3">
                  <c:v>Pekerjaan</c:v>
                </c:pt>
                <c:pt idx="4">
                  <c:v>Harga</c:v>
                </c:pt>
                <c:pt idx="5">
                  <c:v>Kewangan Awam</c:v>
                </c:pt>
                <c:pt idx="6">
                  <c:v>Dasar Percukaian</c:v>
                </c:pt>
                <c:pt idx="7">
                  <c:v>Kerangka Institusi</c:v>
                </c:pt>
                <c:pt idx="8">
                  <c:v>Perundangan Perniagaan</c:v>
                </c:pt>
                <c:pt idx="9">
                  <c:v>Kerangka Masyarakat</c:v>
                </c:pt>
                <c:pt idx="10">
                  <c:v>Produktiviti dan Kecekapan</c:v>
                </c:pt>
                <c:pt idx="11">
                  <c:v>Pasaran Buruh</c:v>
                </c:pt>
                <c:pt idx="12">
                  <c:v>Kewangan</c:v>
                </c:pt>
                <c:pt idx="13">
                  <c:v>Amalan Pengurusan</c:v>
                </c:pt>
                <c:pt idx="14">
                  <c:v>Sikap dan Nilai</c:v>
                </c:pt>
                <c:pt idx="15">
                  <c:v>Infrastruktur Asas</c:v>
                </c:pt>
                <c:pt idx="16">
                  <c:v>Infrastruktur Teknologi</c:v>
                </c:pt>
                <c:pt idx="17">
                  <c:v>Infrastruktur Saintifik</c:v>
                </c:pt>
                <c:pt idx="18">
                  <c:v>Kesihatan dan Persekitaran</c:v>
                </c:pt>
                <c:pt idx="19">
                  <c:v>Pendidikan</c:v>
                </c:pt>
              </c:strCache>
            </c:strRef>
          </c:cat>
          <c:val>
            <c:numRef>
              <c:f>'SF 2'!$D$4:$D$23</c:f>
              <c:numCache>
                <c:formatCode>General</c:formatCode>
                <c:ptCount val="20"/>
                <c:pt idx="0">
                  <c:v>15</c:v>
                </c:pt>
                <c:pt idx="1">
                  <c:v>6</c:v>
                </c:pt>
                <c:pt idx="2">
                  <c:v>26</c:v>
                </c:pt>
                <c:pt idx="3">
                  <c:v>10</c:v>
                </c:pt>
                <c:pt idx="4">
                  <c:v>1</c:v>
                </c:pt>
                <c:pt idx="5">
                  <c:v>27</c:v>
                </c:pt>
                <c:pt idx="6">
                  <c:v>11</c:v>
                </c:pt>
                <c:pt idx="7">
                  <c:v>20</c:v>
                </c:pt>
                <c:pt idx="8">
                  <c:v>46</c:v>
                </c:pt>
                <c:pt idx="9">
                  <c:v>38</c:v>
                </c:pt>
                <c:pt idx="10">
                  <c:v>34</c:v>
                </c:pt>
                <c:pt idx="11">
                  <c:v>23</c:v>
                </c:pt>
                <c:pt idx="12">
                  <c:v>26</c:v>
                </c:pt>
                <c:pt idx="13">
                  <c:v>42</c:v>
                </c:pt>
                <c:pt idx="14">
                  <c:v>39</c:v>
                </c:pt>
                <c:pt idx="15">
                  <c:v>13</c:v>
                </c:pt>
                <c:pt idx="16">
                  <c:v>25</c:v>
                </c:pt>
                <c:pt idx="17">
                  <c:v>35</c:v>
                </c:pt>
                <c:pt idx="18">
                  <c:v>50</c:v>
                </c:pt>
                <c:pt idx="19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7E0-46D5-BC98-2C4F41609FD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1773823"/>
        <c:axId val="1091773343"/>
      </c:lineChart>
      <c:catAx>
        <c:axId val="1091773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 Arial"/>
                <a:ea typeface="+mn-ea"/>
                <a:cs typeface="+mn-cs"/>
              </a:defRPr>
            </a:pPr>
            <a:endParaRPr lang="en-US"/>
          </a:p>
        </c:txPr>
        <c:crossAx val="1091773343"/>
        <c:crosses val="max"/>
        <c:auto val="1"/>
        <c:lblAlgn val="ctr"/>
        <c:lblOffset val="100"/>
        <c:noMultiLvlLbl val="0"/>
      </c:catAx>
      <c:valAx>
        <c:axId val="109177334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9177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6085779791693"/>
          <c:y val="2.7580210636208531E-2"/>
          <c:w val="0.85178552293611076"/>
          <c:h val="0.47466213748409253"/>
        </c:manualLayout>
      </c:layout>
      <c:lineChart>
        <c:grouping val="standard"/>
        <c:varyColors val="0"/>
        <c:ser>
          <c:idx val="0"/>
          <c:order val="0"/>
          <c:tx>
            <c:strRef>
              <c:f>'SF 2'!$C$3</c:f>
              <c:strCache>
                <c:ptCount val="1"/>
                <c:pt idx="0">
                  <c:v>2024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'SF 2'!$B$52:$B$55</c:f>
              <c:strCache>
                <c:ptCount val="4"/>
                <c:pt idx="0">
                  <c:v>Prestasi Ekonomi</c:v>
                </c:pt>
                <c:pt idx="1">
                  <c:v>Kecekapan Kerajaan</c:v>
                </c:pt>
                <c:pt idx="2">
                  <c:v>Kecekapan Perniagaan</c:v>
                </c:pt>
                <c:pt idx="3">
                  <c:v>Infrastruktur</c:v>
                </c:pt>
              </c:strCache>
            </c:strRef>
          </c:cat>
          <c:val>
            <c:numRef>
              <c:f>'SF 2'!$C$52:$C$55</c:f>
              <c:numCache>
                <c:formatCode>General</c:formatCode>
                <c:ptCount val="4"/>
                <c:pt idx="0">
                  <c:v>8</c:v>
                </c:pt>
                <c:pt idx="1">
                  <c:v>33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E4-482A-92A0-63E4087111DF}"/>
            </c:ext>
          </c:extLst>
        </c:ser>
        <c:ser>
          <c:idx val="1"/>
          <c:order val="1"/>
          <c:tx>
            <c:strRef>
              <c:f>'SF 2'!$D$3</c:f>
              <c:strCache>
                <c:ptCount val="1"/>
                <c:pt idx="0">
                  <c:v>2025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'SF 2'!$B$52:$B$55</c:f>
              <c:strCache>
                <c:ptCount val="4"/>
                <c:pt idx="0">
                  <c:v>Prestasi Ekonomi</c:v>
                </c:pt>
                <c:pt idx="1">
                  <c:v>Kecekapan Kerajaan</c:v>
                </c:pt>
                <c:pt idx="2">
                  <c:v>Kecekapan Perniagaan</c:v>
                </c:pt>
                <c:pt idx="3">
                  <c:v>Infrastruktur</c:v>
                </c:pt>
              </c:strCache>
            </c:strRef>
          </c:cat>
          <c:val>
            <c:numRef>
              <c:f>'SF 2'!$D$52:$D$55</c:f>
              <c:numCache>
                <c:formatCode>General</c:formatCode>
                <c:ptCount val="4"/>
                <c:pt idx="0">
                  <c:v>4</c:v>
                </c:pt>
                <c:pt idx="1">
                  <c:v>25</c:v>
                </c:pt>
                <c:pt idx="2">
                  <c:v>32</c:v>
                </c:pt>
                <c:pt idx="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E4-482A-92A0-63E4087111D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1773823"/>
        <c:axId val="1091773343"/>
      </c:lineChart>
      <c:catAx>
        <c:axId val="1091773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 Arial"/>
                <a:ea typeface="+mn-ea"/>
                <a:cs typeface="+mn-cs"/>
              </a:defRPr>
            </a:pPr>
            <a:endParaRPr lang="en-US"/>
          </a:p>
        </c:txPr>
        <c:crossAx val="1091773343"/>
        <c:crosses val="max"/>
        <c:auto val="1"/>
        <c:lblAlgn val="ctr"/>
        <c:lblOffset val="100"/>
        <c:noMultiLvlLbl val="0"/>
      </c:catAx>
      <c:valAx>
        <c:axId val="109177334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9177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4820-F6CA-4666-BA40-4AF39A123C20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B800-CC74-4B74-88DF-25C2037A5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170 HD</a:t>
            </a:r>
          </a:p>
          <a:p>
            <a:r>
              <a:rPr lang="en-US"/>
              <a:t>92 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AFECE-52DB-460B-880D-383636F54E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9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4D10-4002-7782-4092-276545963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8C23A-37D9-6235-113A-499FD8C4A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19774-D6AE-FE16-C232-F93504B4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85FE-7040-0878-1747-F47CEF31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9340B-A1F2-69DE-C3DF-954D1F82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3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56A7-5612-5766-A833-AFC2FD73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68CA6-8175-BFE4-E13B-93EA7CC8A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B53F2-BF47-10E8-CF41-4CC82B08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A36F2-87EF-8107-67DB-1CDA3C3B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98E69-49EB-5B0C-270F-6BB1975E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9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A9329-C2D1-8AE5-4031-5D31ACD4B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4F45D-91AC-CAAC-F389-BA1BA903B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7A5B-9545-40ED-BE91-23771EFC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33078-4A72-8C6F-546D-3CD11513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A6676-6A48-BFEF-9CF9-48623935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2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E836-EA21-D625-1DE6-D77B6AC7A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22363-5CC3-AFB4-B193-3E72E96E8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1BAEF-528C-60AA-C664-064A52CA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FA-3872-41F4-AC9C-691B5A12DACA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0F49C-D51C-2E6B-E442-9A87CD0D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38385-3EF4-BF39-3DF0-0278C059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147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20D6-62F8-7549-A5FA-D629269A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8A7C-E3F3-3CB2-0706-8F80CE797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E007B-2333-A63B-B131-241B346C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8B63-DF26-4C0F-9465-9C7BA5D04B75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C133A-3A27-D010-782C-12EE8838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68F2E-0CAB-490E-04A5-4CF5633B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879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8B94-0160-0E54-844C-86FC201B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2A713-ED27-1759-4A35-806E0C1F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3AAD-0801-A5B9-EE08-985D28A4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8521-B03A-48C9-B32D-FF2B92E54EC7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1FD3-5E33-DFE5-3F4C-AE4641BB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59C8-B12C-078E-B1F2-1C7FF18F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8966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1DFF-B5A3-D9F2-DA71-4CCCEA68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E9A75-5514-20F9-B58D-E4A3AAC5E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F2B65-654A-00DE-4485-7EDF69CE8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590B1-D42C-3B5F-305B-100FA550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22F1-F425-4218-A087-E241B2E775ED}" type="datetime1">
              <a:rPr lang="en-MY" smtClean="0"/>
              <a:t>17/8/2025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D1E70-0F8B-E060-8329-5603E4F2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50896-AB13-A9DA-C9BA-8CD9C3F0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0744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E5BA-FA71-25CC-2086-A9587B77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DB2E9-5373-93B3-C436-DAA4ADF8F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1FBF5-E0F8-352A-4275-DF01BA202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E0262-D299-7751-1E43-C98E1FB88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D6CF6-FFD3-0B2B-F2C3-616D891AC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5A575-E6B9-7EDA-B258-783E6EA9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8284-3151-4F2A-A0DD-A56065D24836}" type="datetime1">
              <a:rPr lang="en-MY" smtClean="0"/>
              <a:t>17/8/2025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465A2-8046-A689-813E-6BEFC65F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06F43-DE6D-1166-4373-FE487FC0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337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5AE3-5E48-4AFF-2C97-003DEA4D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44FA4-7417-7264-EC45-5C0E8EA5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38F3-5414-46F3-AFE8-BB11D7E555EE}" type="datetime1">
              <a:rPr lang="en-MY" smtClean="0"/>
              <a:t>17/8/2025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4A2B3-8BBC-5305-1CA8-274958D2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0F93D-4B94-47B2-19B7-BCA80CF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117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CAA05-664B-B40E-FD7D-377E7D37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BE39-5BED-49AB-AEEF-FE13C04B7C56}" type="datetime1">
              <a:rPr lang="en-MY" smtClean="0"/>
              <a:t>17/8/2025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E8448-4A65-27D4-E4FF-198C52F2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80603-9D1D-A4EB-4FB8-55B04796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2336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EF72-830E-3F5A-02BB-D0D50420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AADD-2581-EA50-E826-D4BF718FF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D87F6-DE84-C5ED-3A60-42B553705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9A5D5-6DA0-E3A3-31D6-E810685F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B8AD-9024-471C-AF05-FF64DA105022}" type="datetime1">
              <a:rPr lang="en-MY" smtClean="0"/>
              <a:t>17/8/2025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384AB-AFB7-C1EF-E13E-E3058D9F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510E1-052C-AEC4-05A1-7DD26038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936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C1D5-A979-82C3-FA6A-97E9629C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BA98-5882-BF5D-8E39-81E7D788D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19ABF-6A2A-4EAF-62DD-3D7A6F65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0C194-A595-B66D-FADD-55794491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91BDD-B316-C377-F65F-628F2BD4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53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3F37-F54B-48B8-A726-7EB19BF3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B4E5A-94AB-4695-6880-B59F64F10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FC67D-5BC9-8F7A-4AE9-34031A40C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63A97-BEE6-B52A-8717-F598656E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A2E-48DA-4D6A-ABFB-13B484BB0EAA}" type="datetime1">
              <a:rPr lang="en-MY" smtClean="0"/>
              <a:t>17/8/2025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8D0A4-3DA7-86CB-8913-9ADE2617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EB75D-6BF5-5C15-F0CC-E14BC491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9688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6F9D2-6C98-FDB0-2DD0-A8919377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44F4B-F515-04A1-CA9D-E92C06B74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6D3AC-E191-8DC8-A393-29F50B34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4B4-66CC-46BC-9E21-D601189B9483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03215-A17B-F796-EBB8-368A2009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BF775-7A82-AF7C-A9C8-89AFC024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1596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C1C15-58AE-6964-ECB4-60071EA83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41290-F694-9F41-5AD4-504D0D867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2CDAD-E7E7-0F1A-4C71-E0F2E4EA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3B08-37C4-4574-ABFD-133EA0C964E6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54562-57E5-17D9-6ABB-72E4B949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CBFF-57C2-4D6A-45DA-953B107E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321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C006-8498-DCE4-4C6A-D8560028A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17F72-2752-DEDD-F481-DB97BF6D6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FF7C5-0F25-A225-603B-B5C86D66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7292-47B1-4E53-97EE-A90CDC7A8483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F7B2-E2E8-4BB0-F15E-9EE237D8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6A655-BE7B-69B5-C428-023FA50C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3481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0D98-A936-8B80-DB1D-B8A1F70D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B46B-B337-3669-406D-D826831F4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20978-6350-CCD4-9C21-C82CB5E7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237C-AF9D-4872-A0EC-E01EE9051891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90F5D-363C-5021-B734-9CF8EFE9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623C3-3DC8-0A24-9AF6-FB0249C6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928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CEB2-BE62-ABA5-19D3-4A605C45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1355-EEBE-7249-3785-FCD1F1BEF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AEBDE-A87B-F2EE-D63D-11A1FA8B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FC8A-88EB-4F71-BDF8-DF3221FD9385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8B33B-DA24-86DF-48DC-BB0B0EC1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88A68-28D5-31AA-7F2E-E06CA6A8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7371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66BF-62E3-FADC-6A43-715F772C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9F23A-FB34-59BF-C0CE-C056EAB0E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3DF16-1341-6808-2A56-45511E67A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78AE-A77F-49EE-5BAC-C3B551BC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C495-1A4D-4BC4-B945-1E52AAB2C035}" type="datetime1">
              <a:rPr lang="en-MY" smtClean="0"/>
              <a:t>17/8/2025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713FA-EDB1-96C7-5077-5C958376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62336-19F4-DAF8-45C5-269A263D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0916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60A5-9C1E-958D-86DF-CF7A08E7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DCDC4-5FBC-7ADB-9453-3367DEE36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B7BCA-EABE-2900-1C51-7FCE081BC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BD79F-98F7-59D7-5944-C676B7661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DC64D-DE06-DB32-5587-879BAA0F8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880CC-5F1E-0F12-E7EE-31A3ACE2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9458-7F4C-41E0-8C9E-8C8CAC731DC3}" type="datetime1">
              <a:rPr lang="en-MY" smtClean="0"/>
              <a:t>17/8/2025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3A2F8A-1F50-32B7-E108-159CF30F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D51A9-BFC4-B8C1-2C3E-9480DE69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2138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1380-ED30-725B-7451-A6F5F938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AB477-7699-8406-FC42-4B38C53F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6AF5-3407-4EB1-B6BB-331248637214}" type="datetime1">
              <a:rPr lang="en-MY" smtClean="0"/>
              <a:t>17/8/2025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A3082-76B9-00A6-9E29-CC0ABE3B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9FBE2-284B-13D5-E06A-CA8E2447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4707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C0799-5EF8-7D11-C6F8-832C06F7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CC4A-0E52-40DE-83FB-7DC433E49751}" type="datetime1">
              <a:rPr lang="en-MY" smtClean="0"/>
              <a:t>17/8/2025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FE602-11C7-84EA-BCD7-73AE9E65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851E9-7D97-7404-BD61-FD048A70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2D9E9-EB48-FEE3-105C-758ECE18DAD1}"/>
              </a:ext>
            </a:extLst>
          </p:cNvPr>
          <p:cNvCxnSpPr/>
          <p:nvPr userDrawn="1"/>
        </p:nvCxnSpPr>
        <p:spPr>
          <a:xfrm>
            <a:off x="0" y="935011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9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80B3-8179-48E5-5B6B-9009013C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186D1-ABDC-5E4E-9D71-CF4157A4E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6447C-CCAE-DA13-6483-23E76AAB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A17D6-9C50-BDF8-A384-2E725825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E1143-829E-27AB-C5B0-68D60D2B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24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9DEFF-6CE2-6DC9-514A-F947CCC2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09B8-3660-4358-70BA-E817F5462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A74E7-C8E8-972D-42E2-FB84CFD0A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9C8C-784C-F2A3-4C7E-D9D9051E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E09A-B830-476C-B7CB-36A85FB7F4B1}" type="datetime1">
              <a:rPr lang="en-MY" smtClean="0"/>
              <a:t>17/8/2025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9E9B5-BEBD-D870-4729-D4D64787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AC41A-0922-1196-F2DC-71E11D4C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8623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C6C7-D1CE-C2B4-2143-6848EAEC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2B2A4-FDDB-E877-3D5E-D1B8AAAD5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ECC86-C620-4FF1-00EA-AA3D78983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DD563-0756-8DF6-63ED-200C18B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C6A-6717-4C26-B0B0-71339EE24D55}" type="datetime1">
              <a:rPr lang="en-MY" smtClean="0"/>
              <a:t>17/8/2025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05368-5CDD-B636-DFAB-A4D342FF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CE19D-CD6D-91A4-085E-A5B14398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3321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9710-DB63-E7D9-4EB5-7452EC2B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C87A3-3DAD-725E-AED1-6D648D519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360EE-FFBD-2A7E-3921-B49DAD36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A4ED-7AFF-44AC-92D2-60216EC5A7C9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C185-172B-68A6-C0B7-3BFD8983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D31AA-F3E5-5654-E0E6-B9316E9A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2587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CA6FA-E379-78D0-681E-784C2D806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BA092-AA48-97A9-F470-647B706FE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DA16-81E4-7EC1-AA59-95FF14A0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EC0-B45C-467D-9350-58DEF10F16E9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AAB1-0871-210E-B8F0-B4F6E244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F9B3-69E4-B6A0-8C53-4D416BBF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066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DE41-3229-B8DC-8774-F4963195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6D94E-ED60-1B27-DFDE-A821D6AF9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D32B5-72C3-0055-5BBE-63D1077D4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EFBD4-25C3-08AC-AD0C-49D19C6A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47ADE-DB02-4662-D54A-E21F5567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332D7-D511-B52A-C2B5-28422288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5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A3BC-D312-E382-9354-2047B4E9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8F03C-E66D-15D8-3102-C5FEBA5BC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687FE-ED80-CDFA-7ED9-7FA8AD99B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1351B-266E-85FD-8488-A3963CF3E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11DB1-AD8F-81BB-807B-4FD1E6426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536AF-2058-3AC8-1A61-B3C724D4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5D18E-4709-2D79-D9AE-7E237C5D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6E93AA-B2EB-05EC-24A6-33BF2916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0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BE25-1460-0D94-EEB4-C49779AE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F020A-0CEA-63E7-2110-584A03D1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C4C28-73BA-E3AC-F59C-9EC4EBCF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F74EC-4C9B-3546-E45D-D5BECEF4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4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90281-C249-BFF7-E5B7-4AAE8C609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12F26-8BC6-C9C6-6B06-BF576C3E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EF32C-A370-DF97-0A73-02C54891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7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1126-A524-B7B4-055E-183EC14D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068B2-4008-68E8-0585-C476D2CEE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282B6-C15B-5464-CBCA-DAB7322B5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E092E-DE04-715E-8174-13029889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BDBA9-C8EB-7A6B-7326-DA2857B7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EE512-8E06-B568-00B1-85F227DC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7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5F3F-A752-3DE4-9B35-169A4BB9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5754D-18EE-8FBC-103A-1E1346BFB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91A3D-61F0-EC5C-FA9B-CBBBC2699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79B01-4882-3400-5759-C427A05E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21051-14D7-42FA-2A3D-AC7C1E9B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E6611-74E5-7E56-A1B1-7032BA7E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51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C6554-6D45-3E1E-65EA-C89F1F78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AE06A-C438-0DDE-E98F-7F75C3806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0EE16-115B-4977-C9F3-E7BFB33EF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94CDC-8B9C-4DD6-B6A4-315774D98754}" type="datetimeFigureOut">
              <a:rPr lang="en-GB" smtClean="0"/>
              <a:t>17/08/2025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A5C41-E830-1559-0805-564A30C03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388A-9FBC-D680-2D70-B90CB3A17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06AC6-38CB-47A9-BE29-468965277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2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BBD98-D2DD-7197-2DFC-7544EA19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246B0-1E85-A80C-E47B-2789442DA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A239C-804C-6BE9-5DA0-0AD65B737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2E67E3-C444-47F0-A56E-6B73B99FDA52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F900D-0FF7-38E8-4FD4-F459FF804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248DE-B321-BD5D-3690-9C6FA5E6F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B07205-A35D-4CC3-9D08-70C7F16074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92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DE160-F3EA-3664-7701-2A64F105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10D31-897B-7DDC-0046-CA371F116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B0668-84EB-11A3-176E-E93F0241F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4DBA-3055-4919-9F1D-ADAE1FC770BC}" type="datetime1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E7D45-0997-9B68-E0DB-D7FE3E0A1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DD87-1520-E856-7CF2-4987504B6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4BA6-FF44-436F-99BB-3C2684DEDF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43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MPCProductivity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38B8E9B7-A607-AA30-C23F-56A2BA531EDB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4074"/>
            </a:stretch>
          </a:blipFill>
        </p:spPr>
        <p:txBody>
          <a:bodyPr/>
          <a:lstStyle/>
          <a:p>
            <a:endParaRPr lang="en-MY" sz="120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71FBD8-BC96-3794-0497-CB58B8EC0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3812"/>
            <a:ext cx="9144000" cy="1592688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kern="0" dirty="0">
                <a:latin typeface=" Arial"/>
                <a:cs typeface="Arial" panose="020B0604020202020204" pitchFamily="34" charset="0"/>
              </a:rPr>
              <a:t>Dr. Mazrina Mohamed Ibramsah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kern="0" dirty="0" err="1">
                <a:latin typeface=" Arial"/>
                <a:cs typeface="Arial" panose="020B0604020202020204" pitchFamily="34" charset="0"/>
              </a:rPr>
              <a:t>Timbalan</a:t>
            </a:r>
            <a:r>
              <a:rPr lang="en-US" sz="1800" b="1" kern="0" dirty="0">
                <a:latin typeface=" Arial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latin typeface=" Arial"/>
                <a:cs typeface="Arial" panose="020B0604020202020204" pitchFamily="34" charset="0"/>
              </a:rPr>
              <a:t>Ketua</a:t>
            </a:r>
            <a:r>
              <a:rPr lang="en-US" sz="1800" b="1" kern="0" dirty="0">
                <a:latin typeface=" Arial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latin typeface=" Arial"/>
                <a:cs typeface="Arial" panose="020B0604020202020204" pitchFamily="34" charset="0"/>
              </a:rPr>
              <a:t>Pengarah</a:t>
            </a:r>
            <a:endParaRPr lang="en-US" sz="1800" b="1" kern="0" dirty="0">
              <a:latin typeface=" Arial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kern="0" dirty="0" err="1">
                <a:latin typeface=" Arial"/>
                <a:cs typeface="Arial" panose="020B0604020202020204" pitchFamily="34" charset="0"/>
              </a:rPr>
              <a:t>Perbadanan</a:t>
            </a:r>
            <a:r>
              <a:rPr lang="en-US" sz="1800" b="1" kern="0" dirty="0">
                <a:latin typeface=" Arial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latin typeface=" Arial"/>
                <a:cs typeface="Arial" panose="020B0604020202020204" pitchFamily="34" charset="0"/>
              </a:rPr>
              <a:t>Produktiviti</a:t>
            </a:r>
            <a:r>
              <a:rPr lang="en-US" sz="1800" b="1" kern="0" dirty="0">
                <a:latin typeface=" Arial"/>
                <a:cs typeface="Arial" panose="020B0604020202020204" pitchFamily="34" charset="0"/>
              </a:rPr>
              <a:t> Malaysia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kern="0" dirty="0">
              <a:latin typeface=" Arial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kern="0" dirty="0">
                <a:latin typeface=" Arial"/>
                <a:cs typeface="Arial" panose="020B0604020202020204" pitchFamily="34" charset="0"/>
              </a:rPr>
              <a:t>19 </a:t>
            </a:r>
            <a:r>
              <a:rPr lang="en-US" sz="1800" b="1" kern="0" dirty="0" err="1">
                <a:latin typeface=" Arial"/>
                <a:cs typeface="Arial" panose="020B0604020202020204" pitchFamily="34" charset="0"/>
              </a:rPr>
              <a:t>Ogos</a:t>
            </a:r>
            <a:r>
              <a:rPr lang="en-US" sz="1800" b="1" kern="0" dirty="0">
                <a:latin typeface=" Arial"/>
                <a:cs typeface="Arial" panose="020B0604020202020204" pitchFamily="34" charset="0"/>
              </a:rPr>
              <a:t> 2025</a:t>
            </a:r>
            <a:endParaRPr lang="en-US" sz="1800" b="1" kern="0" dirty="0">
              <a:solidFill>
                <a:schemeClr val="tx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A120A-FFC2-E9DE-DA18-5224E1F9C68A}"/>
              </a:ext>
            </a:extLst>
          </p:cNvPr>
          <p:cNvSpPr txBox="1"/>
          <p:nvPr/>
        </p:nvSpPr>
        <p:spPr>
          <a:xfrm>
            <a:off x="899316" y="719009"/>
            <a:ext cx="103933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 dirty="0">
                <a:latin typeface=" Arial"/>
              </a:rPr>
              <a:t>PERSIDANGAN SAGA AGENSI KERAJAAN (SeGAC 2025)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99F35DA-DF50-0C12-AD48-E19345E66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29" y="2212145"/>
            <a:ext cx="119454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322"/>
            <a:r>
              <a:rPr lang="en-MY" sz="3200" b="1" kern="0" dirty="0">
                <a:solidFill>
                  <a:prstClr val="black"/>
                </a:solidFill>
                <a:latin typeface=" Arial"/>
                <a:ea typeface="Tahoma" panose="020B0604030504040204" pitchFamily="34" charset="0"/>
                <a:cs typeface="Arial" panose="020B0604020202020204" pitchFamily="34" charset="0"/>
              </a:rPr>
              <a:t>REFORMASI EKONOMI MADANI: </a:t>
            </a:r>
          </a:p>
          <a:p>
            <a:pPr algn="ctr" defTabSz="1219322"/>
            <a:r>
              <a:rPr lang="en-MY" sz="3200" b="1" kern="0" dirty="0">
                <a:solidFill>
                  <a:prstClr val="black"/>
                </a:solidFill>
                <a:latin typeface=" Arial"/>
                <a:ea typeface="Tahoma" panose="020B0604030504040204" pitchFamily="34" charset="0"/>
                <a:cs typeface="Arial" panose="020B0604020202020204" pitchFamily="34" charset="0"/>
              </a:rPr>
              <a:t>HALATUJU DAN STRATEGI DAYA SAING MALAYSIA</a:t>
            </a:r>
            <a:endParaRPr lang="en-MY" sz="2800" b="1" i="1" kern="0" dirty="0">
              <a:solidFill>
                <a:prstClr val="black"/>
              </a:solidFill>
              <a:latin typeface=" Arial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8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7CA8F-BFE0-2C09-0294-B772D149D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31D34B-3C4B-8614-0F34-BB96C04E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0" y="176063"/>
            <a:ext cx="11556000" cy="720000"/>
          </a:xfrm>
        </p:spPr>
        <p:txBody>
          <a:bodyPr>
            <a:noAutofit/>
          </a:bodyPr>
          <a:lstStyle/>
          <a:p>
            <a:r>
              <a:rPr lang="sv-SE" sz="2800" b="1" dirty="0">
                <a:latin typeface=" Arial"/>
              </a:rPr>
              <a:t>Kerangka Agenda Daya Saing Negara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56C006E-5D78-BF9A-9094-7F43A502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044" y="6292284"/>
            <a:ext cx="427594" cy="365125"/>
          </a:xfrm>
        </p:spPr>
        <p:txBody>
          <a:bodyPr/>
          <a:lstStyle/>
          <a:p>
            <a:fld id="{3BB07205-A35D-4CC3-9D08-70C7F1607428}" type="slidenum">
              <a:rPr lang="en-MY" sz="1400" b="1" smtClean="0">
                <a:latin typeface=" Arial"/>
              </a:rPr>
              <a:t>10</a:t>
            </a:fld>
            <a:endParaRPr lang="en-MY" sz="1400" b="1">
              <a:latin typeface=" 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A1500D49-6677-120E-12FB-61D05DA8A7B5}"/>
              </a:ext>
            </a:extLst>
          </p:cNvPr>
          <p:cNvSpPr/>
          <p:nvPr/>
        </p:nvSpPr>
        <p:spPr>
          <a:xfrm>
            <a:off x="1" y="101395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7DFBD-D32E-0506-ABEB-E280E3C8A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511" y="1149158"/>
            <a:ext cx="5666978" cy="55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B9C1E-18A8-D82E-2B2A-ECD093974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C9A8AF-F792-5C39-1A8A-5875294D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0" y="176063"/>
            <a:ext cx="11556000" cy="720000"/>
          </a:xfrm>
        </p:spPr>
        <p:txBody>
          <a:bodyPr>
            <a:noAutofit/>
          </a:bodyPr>
          <a:lstStyle/>
          <a:p>
            <a:r>
              <a:rPr lang="en-US" sz="2200" b="1" dirty="0" err="1">
                <a:latin typeface=" Arial"/>
              </a:rPr>
              <a:t>Penambahbaikan</a:t>
            </a:r>
            <a:r>
              <a:rPr lang="en-US" sz="2200" b="1" dirty="0">
                <a:latin typeface=" Arial"/>
              </a:rPr>
              <a:t> Daya Saing Negara </a:t>
            </a:r>
            <a:r>
              <a:rPr lang="en-US" sz="2200" b="1" dirty="0" err="1">
                <a:latin typeface=" Arial"/>
              </a:rPr>
              <a:t>dilaksana</a:t>
            </a:r>
            <a:r>
              <a:rPr lang="en-US" sz="2200" b="1" dirty="0">
                <a:latin typeface=" Arial"/>
              </a:rPr>
              <a:t> </a:t>
            </a:r>
            <a:r>
              <a:rPr lang="en-US" sz="2200" b="1" dirty="0" err="1">
                <a:latin typeface=" Arial"/>
              </a:rPr>
              <a:t>melalui</a:t>
            </a:r>
            <a:r>
              <a:rPr lang="en-US" sz="2200" b="1" dirty="0">
                <a:latin typeface=" Arial"/>
              </a:rPr>
              <a:t> </a:t>
            </a:r>
            <a:r>
              <a:rPr lang="en-US" sz="2200" b="1" dirty="0" err="1">
                <a:latin typeface=" Arial"/>
              </a:rPr>
              <a:t>pendekatan</a:t>
            </a:r>
            <a:r>
              <a:rPr lang="en-US" sz="2200" b="1" dirty="0">
                <a:latin typeface=" Arial"/>
              </a:rPr>
              <a:t> “Hub” &amp; “Spoke”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3C1D7E0-B39C-0E21-4180-4E627683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044" y="6292284"/>
            <a:ext cx="427594" cy="365125"/>
          </a:xfrm>
        </p:spPr>
        <p:txBody>
          <a:bodyPr/>
          <a:lstStyle/>
          <a:p>
            <a:fld id="{3BB07205-A35D-4CC3-9D08-70C7F1607428}" type="slidenum">
              <a:rPr lang="en-MY" sz="1400" b="1" smtClean="0">
                <a:latin typeface=" Arial"/>
              </a:rPr>
              <a:t>11</a:t>
            </a:fld>
            <a:endParaRPr lang="en-MY" sz="1400" b="1">
              <a:latin typeface=" 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F0DED71E-7ABE-0AD7-6FBC-A4900F8341B1}"/>
              </a:ext>
            </a:extLst>
          </p:cNvPr>
          <p:cNvSpPr/>
          <p:nvPr/>
        </p:nvSpPr>
        <p:spPr>
          <a:xfrm>
            <a:off x="1" y="101395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50C1E-7E47-F912-A3B1-6C31C33B9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336" y="1489515"/>
            <a:ext cx="4293998" cy="4034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bject 10">
            <a:extLst>
              <a:ext uri="{FF2B5EF4-FFF2-40B4-BE49-F238E27FC236}">
                <a16:creationId xmlns:a16="http://schemas.microsoft.com/office/drawing/2014/main" id="{2F1AEBD1-4591-EB2B-F442-31E4DDDAF60C}"/>
              </a:ext>
            </a:extLst>
          </p:cNvPr>
          <p:cNvSpPr txBox="1"/>
          <p:nvPr/>
        </p:nvSpPr>
        <p:spPr>
          <a:xfrm>
            <a:off x="550042" y="1697283"/>
            <a:ext cx="3132000" cy="1087028"/>
          </a:xfrm>
          <a:prstGeom prst="rect">
            <a:avLst/>
          </a:prstGeom>
          <a:ln w="12700">
            <a:solidFill>
              <a:srgbClr val="E7E6E6"/>
            </a:solidFill>
          </a:ln>
        </p:spPr>
        <p:txBody>
          <a:bodyPr vert="horz" wrap="square" lIns="0" tIns="32575" rIns="0" bIns="0" rtlCol="0">
            <a:spAutoFit/>
          </a:bodyPr>
          <a:lstStyle/>
          <a:p>
            <a:pPr algn="ctr">
              <a:spcBef>
                <a:spcPts val="257"/>
              </a:spcBef>
            </a:pPr>
            <a:r>
              <a:rPr sz="2200" b="1" u="sng" dirty="0" err="1">
                <a:uFill>
                  <a:solidFill>
                    <a:srgbClr val="000000"/>
                  </a:solidFill>
                </a:uFill>
                <a:latin typeface=" Arial"/>
              </a:rPr>
              <a:t>Sekretariat</a:t>
            </a:r>
            <a:endParaRPr lang="en-MY" sz="2200" b="1" u="sng" dirty="0">
              <a:uFill>
                <a:solidFill>
                  <a:srgbClr val="000000"/>
                </a:solidFill>
              </a:uFill>
              <a:latin typeface=" Arial"/>
            </a:endParaRPr>
          </a:p>
          <a:p>
            <a:pPr algn="ctr">
              <a:spcBef>
                <a:spcPts val="257"/>
              </a:spcBef>
            </a:pPr>
            <a:r>
              <a:rPr lang="en-MY" sz="2200" b="1" u="sng" spc="-81" dirty="0">
                <a:uFill>
                  <a:solidFill>
                    <a:srgbClr val="000000"/>
                  </a:solidFill>
                </a:uFill>
                <a:latin typeface=" Arial"/>
              </a:rPr>
              <a:t>JKDSN &amp; </a:t>
            </a:r>
            <a:r>
              <a:rPr sz="2200" b="1" u="sng" spc="-19" dirty="0">
                <a:uFill>
                  <a:solidFill>
                    <a:srgbClr val="000000"/>
                  </a:solidFill>
                </a:uFill>
                <a:latin typeface=" Arial"/>
              </a:rPr>
              <a:t>STAR</a:t>
            </a:r>
            <a:endParaRPr sz="2200" dirty="0">
              <a:latin typeface=" Arial"/>
            </a:endParaRPr>
          </a:p>
          <a:p>
            <a:pPr algn="ctr">
              <a:spcBef>
                <a:spcPts val="45"/>
              </a:spcBef>
            </a:pPr>
            <a:r>
              <a:rPr sz="2200" b="1" spc="-9" dirty="0">
                <a:latin typeface=" Arial"/>
              </a:rPr>
              <a:t>(“Hub”)</a:t>
            </a:r>
            <a:endParaRPr sz="2200" dirty="0">
              <a:latin typeface=" Arial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A11715B8-7EA7-83E3-BBC4-761C0C14F591}"/>
              </a:ext>
            </a:extLst>
          </p:cNvPr>
          <p:cNvSpPr txBox="1"/>
          <p:nvPr/>
        </p:nvSpPr>
        <p:spPr>
          <a:xfrm>
            <a:off x="550042" y="2801970"/>
            <a:ext cx="3132000" cy="2364237"/>
          </a:xfrm>
          <a:prstGeom prst="rect">
            <a:avLst/>
          </a:prstGeom>
          <a:ln w="12700">
            <a:solidFill>
              <a:srgbClr val="E7E6E6"/>
            </a:solidFill>
          </a:ln>
        </p:spPr>
        <p:txBody>
          <a:bodyPr vert="horz" wrap="square" lIns="0" tIns="27432" rIns="0" bIns="0" rtlCol="0">
            <a:spAutoFit/>
          </a:bodyPr>
          <a:lstStyle/>
          <a:p>
            <a:pPr marL="449263" indent="-360363">
              <a:spcBef>
                <a:spcPts val="300"/>
              </a:spcBef>
              <a:spcAft>
                <a:spcPts val="300"/>
              </a:spcAft>
              <a:buFont typeface="Arial MT"/>
              <a:buChar char="•"/>
            </a:pPr>
            <a:r>
              <a:rPr sz="2200" b="1" err="1">
                <a:latin typeface=" Arial"/>
              </a:rPr>
              <a:t>Berkongsi</a:t>
            </a:r>
            <a:r>
              <a:rPr sz="2200" b="1" spc="-131">
                <a:latin typeface=" Arial"/>
              </a:rPr>
              <a:t> </a:t>
            </a:r>
            <a:r>
              <a:rPr sz="2200" b="1" spc="-19">
                <a:latin typeface=" Arial"/>
              </a:rPr>
              <a:t>idea</a:t>
            </a:r>
            <a:r>
              <a:rPr lang="en-MY" sz="2200" b="1" spc="-19">
                <a:latin typeface=" Arial"/>
              </a:rPr>
              <a:t>;</a:t>
            </a:r>
            <a:endParaRPr sz="2200">
              <a:latin typeface=" Arial"/>
            </a:endParaRPr>
          </a:p>
          <a:p>
            <a:pPr marL="449263" indent="-360363">
              <a:lnSpc>
                <a:spcPts val="2579"/>
              </a:lnSpc>
              <a:spcBef>
                <a:spcPts val="1125"/>
              </a:spcBef>
              <a:buFont typeface="Arial MT"/>
              <a:buChar char="•"/>
            </a:pPr>
            <a:r>
              <a:rPr sz="2200" b="1" spc="-9" err="1">
                <a:latin typeface=" Arial"/>
              </a:rPr>
              <a:t>Menggalakkan</a:t>
            </a:r>
            <a:r>
              <a:rPr lang="en-MY" sz="2200" spc="-9">
                <a:latin typeface=" Arial"/>
              </a:rPr>
              <a:t> </a:t>
            </a:r>
            <a:r>
              <a:rPr lang="en-MY" sz="2200" b="1">
                <a:latin typeface=" Arial"/>
              </a:rPr>
              <a:t>k</a:t>
            </a:r>
            <a:r>
              <a:rPr sz="2200" b="1" err="1">
                <a:latin typeface=" Arial"/>
              </a:rPr>
              <a:t>erjasama</a:t>
            </a:r>
            <a:r>
              <a:rPr lang="en-MY" sz="2200" b="1">
                <a:latin typeface=" Arial"/>
              </a:rPr>
              <a:t>;</a:t>
            </a:r>
            <a:r>
              <a:rPr sz="2200" spc="-23">
                <a:latin typeface=" Arial"/>
                <a:cs typeface="Arial MT"/>
              </a:rPr>
              <a:t> dan</a:t>
            </a:r>
            <a:endParaRPr lang="en-MY" sz="2200">
              <a:latin typeface=" Arial"/>
              <a:cs typeface="Arial MT"/>
            </a:endParaRPr>
          </a:p>
          <a:p>
            <a:pPr marL="449263" indent="-360363">
              <a:lnSpc>
                <a:spcPts val="2579"/>
              </a:lnSpc>
              <a:spcBef>
                <a:spcPts val="1125"/>
              </a:spcBef>
              <a:buFont typeface="Arial MT"/>
              <a:buChar char="•"/>
            </a:pPr>
            <a:r>
              <a:rPr sz="2200" b="1" spc="-9" err="1">
                <a:latin typeface=" Arial"/>
              </a:rPr>
              <a:t>Menyelaraskan</a:t>
            </a:r>
            <a:r>
              <a:rPr lang="en-MY" sz="2200" b="1" spc="-9">
                <a:latin typeface=" Arial"/>
              </a:rPr>
              <a:t> </a:t>
            </a:r>
            <a:r>
              <a:rPr sz="2200" err="1">
                <a:latin typeface=" Arial"/>
                <a:cs typeface="Arial MT"/>
              </a:rPr>
              <a:t>usaha</a:t>
            </a:r>
            <a:r>
              <a:rPr sz="2200" spc="-49">
                <a:latin typeface=" Arial"/>
                <a:cs typeface="Arial MT"/>
              </a:rPr>
              <a:t> </a:t>
            </a:r>
            <a:r>
              <a:rPr sz="2200" spc="-9">
                <a:latin typeface=" Arial"/>
                <a:cs typeface="Arial MT"/>
              </a:rPr>
              <a:t>reformasi</a:t>
            </a:r>
            <a:r>
              <a:rPr lang="en-MY" sz="2200" spc="-9">
                <a:latin typeface=" Arial"/>
                <a:cs typeface="Arial MT"/>
              </a:rPr>
              <a:t>.</a:t>
            </a:r>
          </a:p>
          <a:p>
            <a:pPr marL="388601">
              <a:spcBef>
                <a:spcPts val="41"/>
              </a:spcBef>
            </a:pPr>
            <a:endParaRPr sz="2200">
              <a:latin typeface=" Arial"/>
              <a:cs typeface="Arial MT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0C1C98EC-4EA1-5EE4-E90D-9A46E03422F2}"/>
              </a:ext>
            </a:extLst>
          </p:cNvPr>
          <p:cNvSpPr txBox="1"/>
          <p:nvPr/>
        </p:nvSpPr>
        <p:spPr>
          <a:xfrm>
            <a:off x="8503091" y="1736077"/>
            <a:ext cx="3348000" cy="710002"/>
          </a:xfrm>
          <a:prstGeom prst="rect">
            <a:avLst/>
          </a:prstGeom>
          <a:ln w="12700">
            <a:solidFill>
              <a:srgbClr val="E7E6E6"/>
            </a:solidFill>
          </a:ln>
        </p:spPr>
        <p:txBody>
          <a:bodyPr vert="horz" wrap="square" lIns="0" tIns="32575" rIns="0" bIns="0" rtlCol="0">
            <a:spAutoFit/>
          </a:bodyPr>
          <a:lstStyle/>
          <a:p>
            <a:pPr algn="ctr">
              <a:spcBef>
                <a:spcPts val="257"/>
              </a:spcBef>
            </a:pPr>
            <a:r>
              <a:rPr sz="2200" b="1" u="sng">
                <a:uFill>
                  <a:solidFill>
                    <a:srgbClr val="000000"/>
                  </a:solidFill>
                </a:uFill>
                <a:latin typeface=" Arial"/>
              </a:rPr>
              <a:t>Kementerian</a:t>
            </a:r>
            <a:r>
              <a:rPr sz="2200" b="1" u="sng" spc="-77">
                <a:uFill>
                  <a:solidFill>
                    <a:srgbClr val="000000"/>
                  </a:solidFill>
                </a:uFill>
                <a:latin typeface=" Arial"/>
              </a:rPr>
              <a:t> </a:t>
            </a:r>
            <a:r>
              <a:rPr sz="2200" b="1" u="sng">
                <a:uFill>
                  <a:solidFill>
                    <a:srgbClr val="000000"/>
                  </a:solidFill>
                </a:uFill>
                <a:latin typeface=" Arial"/>
              </a:rPr>
              <a:t>&amp;</a:t>
            </a:r>
            <a:r>
              <a:rPr sz="2200" b="1" u="sng" spc="-41">
                <a:uFill>
                  <a:solidFill>
                    <a:srgbClr val="000000"/>
                  </a:solidFill>
                </a:uFill>
                <a:latin typeface=" Arial"/>
              </a:rPr>
              <a:t> </a:t>
            </a:r>
            <a:r>
              <a:rPr sz="2200" b="1" u="sng" spc="-9">
                <a:uFill>
                  <a:solidFill>
                    <a:srgbClr val="000000"/>
                  </a:solidFill>
                </a:uFill>
                <a:latin typeface=" Arial"/>
              </a:rPr>
              <a:t>Jabatan</a:t>
            </a:r>
            <a:endParaRPr sz="2200">
              <a:latin typeface=" Arial"/>
            </a:endParaRPr>
          </a:p>
          <a:p>
            <a:pPr algn="ctr">
              <a:spcBef>
                <a:spcPts val="45"/>
              </a:spcBef>
            </a:pPr>
            <a:r>
              <a:rPr sz="2200" b="1" spc="-9">
                <a:latin typeface=" Arial"/>
              </a:rPr>
              <a:t>(“Spoke”)</a:t>
            </a:r>
            <a:endParaRPr sz="2200">
              <a:latin typeface=" Arial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B0BBB5A9-918D-FAA6-9F15-1DEBF9F31714}"/>
              </a:ext>
            </a:extLst>
          </p:cNvPr>
          <p:cNvSpPr txBox="1"/>
          <p:nvPr/>
        </p:nvSpPr>
        <p:spPr>
          <a:xfrm>
            <a:off x="8503091" y="2840764"/>
            <a:ext cx="3348000" cy="2252924"/>
          </a:xfrm>
          <a:prstGeom prst="rect">
            <a:avLst/>
          </a:prstGeom>
          <a:ln w="12700">
            <a:solidFill>
              <a:srgbClr val="E7E6E6"/>
            </a:solidFill>
          </a:ln>
        </p:spPr>
        <p:txBody>
          <a:bodyPr vert="horz" wrap="square" lIns="0" tIns="27432" rIns="0" bIns="0" rtlCol="0">
            <a:spAutoFit/>
          </a:bodyPr>
          <a:lstStyle/>
          <a:p>
            <a:pPr marL="388601" indent="-308594">
              <a:spcBef>
                <a:spcPts val="300"/>
              </a:spcBef>
              <a:spcAft>
                <a:spcPts val="300"/>
              </a:spcAft>
              <a:buFont typeface="Arial MT"/>
              <a:buChar char="•"/>
              <a:tabLst>
                <a:tab pos="388601" algn="l"/>
              </a:tabLst>
            </a:pPr>
            <a:r>
              <a:rPr lang="en-GB" sz="2160" b="1" err="1">
                <a:latin typeface="Arial"/>
                <a:cs typeface="Arial"/>
              </a:rPr>
              <a:t>Melakukan</a:t>
            </a:r>
            <a:r>
              <a:rPr lang="en-GB" sz="2160" b="1">
                <a:latin typeface="Arial"/>
                <a:cs typeface="Arial"/>
              </a:rPr>
              <a:t> reformasi;</a:t>
            </a:r>
          </a:p>
          <a:p>
            <a:pPr marL="388601" indent="-308594">
              <a:spcBef>
                <a:spcPts val="300"/>
              </a:spcBef>
              <a:spcAft>
                <a:spcPts val="300"/>
              </a:spcAft>
              <a:buFont typeface="Arial MT"/>
              <a:buChar char="•"/>
              <a:tabLst>
                <a:tab pos="388601" algn="l"/>
              </a:tabLst>
            </a:pPr>
            <a:r>
              <a:rPr lang="en-GB" sz="2160" b="1" err="1">
                <a:latin typeface="Arial"/>
                <a:cs typeface="Arial"/>
              </a:rPr>
              <a:t>Melaporkan</a:t>
            </a:r>
            <a:r>
              <a:rPr lang="en-GB" sz="2160" b="1"/>
              <a:t> </a:t>
            </a:r>
            <a:r>
              <a:rPr lang="en-GB" sz="2160" b="1" err="1">
                <a:latin typeface="Arial"/>
                <a:cs typeface="Arial"/>
              </a:rPr>
              <a:t>kemajuan</a:t>
            </a:r>
            <a:r>
              <a:rPr lang="en-GB" sz="2160" b="1">
                <a:latin typeface="Arial"/>
                <a:cs typeface="Arial"/>
              </a:rPr>
              <a:t>; dan</a:t>
            </a:r>
          </a:p>
          <a:p>
            <a:pPr marL="388601" indent="-308594">
              <a:spcBef>
                <a:spcPts val="300"/>
              </a:spcBef>
              <a:spcAft>
                <a:spcPts val="300"/>
              </a:spcAft>
              <a:buFont typeface="Arial MT"/>
              <a:buChar char="•"/>
              <a:tabLst>
                <a:tab pos="388601" algn="l"/>
              </a:tabLst>
            </a:pPr>
            <a:r>
              <a:rPr lang="en-GB" sz="2160" b="1" err="1">
                <a:latin typeface="Arial"/>
                <a:cs typeface="Arial"/>
              </a:rPr>
              <a:t>Menghubungi</a:t>
            </a:r>
            <a:r>
              <a:rPr lang="en-GB" sz="2160" b="1">
                <a:latin typeface="Arial"/>
                <a:cs typeface="Arial"/>
              </a:rPr>
              <a:t> </a:t>
            </a:r>
            <a:r>
              <a:rPr lang="en-GB" sz="2160" b="1" err="1">
                <a:latin typeface="Arial"/>
                <a:cs typeface="Arial"/>
              </a:rPr>
              <a:t>sekretariat</a:t>
            </a:r>
            <a:r>
              <a:rPr lang="en-GB" sz="2160" b="1">
                <a:latin typeface="Arial"/>
                <a:cs typeface="Arial"/>
              </a:rPr>
              <a:t> </a:t>
            </a:r>
            <a:r>
              <a:rPr lang="en-GB" sz="2160" b="1" err="1">
                <a:latin typeface="Arial"/>
                <a:cs typeface="Arial"/>
              </a:rPr>
              <a:t>untuk</a:t>
            </a:r>
            <a:r>
              <a:rPr lang="en-GB" sz="2160" b="1">
                <a:latin typeface="Arial"/>
                <a:cs typeface="Arial"/>
              </a:rPr>
              <a:t> </a:t>
            </a:r>
            <a:r>
              <a:rPr lang="en-GB" sz="2160" b="1" err="1">
                <a:latin typeface="Arial"/>
                <a:cs typeface="Arial"/>
              </a:rPr>
              <a:t>bimbingan</a:t>
            </a:r>
            <a:r>
              <a:rPr lang="en-GB" sz="2160" b="1">
                <a:latin typeface="Arial"/>
                <a:cs typeface="Arial"/>
              </a:rPr>
              <a:t>.</a:t>
            </a:r>
            <a:endParaRPr sz="216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91617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62C8F-C4E4-9C31-677B-E42A8EE5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DDB6BD-5797-7101-CFA7-DDECAE18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0" y="176063"/>
            <a:ext cx="11556000" cy="720000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 Arial"/>
              </a:rPr>
              <a:t>MPC </a:t>
            </a:r>
            <a:r>
              <a:rPr lang="en-US" sz="2600" b="1" dirty="0" err="1">
                <a:latin typeface=" Arial"/>
              </a:rPr>
              <a:t>menganjurkan</a:t>
            </a:r>
            <a:r>
              <a:rPr lang="en-US" sz="2600" b="1" dirty="0">
                <a:latin typeface=" Arial"/>
              </a:rPr>
              <a:t> 4 </a:t>
            </a:r>
            <a:r>
              <a:rPr lang="en-US" sz="2600" b="1" dirty="0" err="1">
                <a:latin typeface=" Arial"/>
              </a:rPr>
              <a:t>siri</a:t>
            </a:r>
            <a:r>
              <a:rPr lang="en-US" sz="2600" b="1" dirty="0">
                <a:latin typeface=" Arial"/>
              </a:rPr>
              <a:t> </a:t>
            </a:r>
            <a:r>
              <a:rPr lang="en-US" sz="2600" b="1" dirty="0" err="1">
                <a:latin typeface=" Arial"/>
              </a:rPr>
              <a:t>Pemukiman</a:t>
            </a:r>
            <a:r>
              <a:rPr lang="en-US" sz="2600" b="1" dirty="0">
                <a:latin typeface=" Arial"/>
              </a:rPr>
              <a:t> Daya Saing </a:t>
            </a:r>
            <a:r>
              <a:rPr lang="en-US" sz="2600" b="1" dirty="0" err="1">
                <a:latin typeface=" Arial"/>
              </a:rPr>
              <a:t>bagi</a:t>
            </a:r>
            <a:r>
              <a:rPr lang="en-US" sz="2600" b="1" dirty="0">
                <a:latin typeface=" Arial"/>
              </a:rPr>
              <a:t> </a:t>
            </a:r>
            <a:r>
              <a:rPr lang="en-US" sz="2600" b="1" dirty="0" err="1">
                <a:latin typeface=" Arial"/>
              </a:rPr>
              <a:t>mengenal</a:t>
            </a:r>
            <a:r>
              <a:rPr lang="en-US" sz="2600" b="1" dirty="0">
                <a:latin typeface=" Arial"/>
              </a:rPr>
              <a:t> </a:t>
            </a:r>
            <a:r>
              <a:rPr lang="en-US" sz="2600" b="1" dirty="0" err="1">
                <a:latin typeface=" Arial"/>
              </a:rPr>
              <a:t>pasti</a:t>
            </a:r>
            <a:r>
              <a:rPr lang="en-US" sz="2600" b="1" dirty="0">
                <a:latin typeface=" Arial"/>
              </a:rPr>
              <a:t> </a:t>
            </a:r>
            <a:r>
              <a:rPr lang="en-US" sz="2600" b="1" dirty="0" err="1">
                <a:latin typeface=" Arial"/>
              </a:rPr>
              <a:t>jurang</a:t>
            </a:r>
            <a:r>
              <a:rPr lang="en-US" sz="2600" b="1" dirty="0">
                <a:latin typeface=" Arial"/>
              </a:rPr>
              <a:t> dan </a:t>
            </a:r>
            <a:r>
              <a:rPr lang="en-US" sz="2600" b="1" dirty="0" err="1">
                <a:latin typeface=" Arial"/>
              </a:rPr>
              <a:t>membangunkan</a:t>
            </a:r>
            <a:r>
              <a:rPr lang="en-US" sz="2600" b="1" dirty="0">
                <a:latin typeface=" Arial"/>
              </a:rPr>
              <a:t> strategi </a:t>
            </a:r>
            <a:r>
              <a:rPr lang="en-US" sz="2600" b="1" dirty="0" err="1">
                <a:latin typeface=" Arial"/>
              </a:rPr>
              <a:t>penambahbaikan</a:t>
            </a:r>
            <a:r>
              <a:rPr lang="en-US" sz="2600" b="1" dirty="0">
                <a:latin typeface=" Arial"/>
              </a:rPr>
              <a:t> </a:t>
            </a:r>
            <a:r>
              <a:rPr lang="en-US" sz="2600" b="1" dirty="0" err="1">
                <a:latin typeface=" Arial"/>
              </a:rPr>
              <a:t>daya</a:t>
            </a:r>
            <a:r>
              <a:rPr lang="en-US" sz="2600" b="1" dirty="0">
                <a:latin typeface=" Arial"/>
              </a:rPr>
              <a:t> </a:t>
            </a:r>
            <a:r>
              <a:rPr lang="en-US" sz="2600" b="1" dirty="0" err="1">
                <a:latin typeface=" Arial"/>
              </a:rPr>
              <a:t>saing</a:t>
            </a:r>
            <a:r>
              <a:rPr lang="en-US" sz="2600" b="1" dirty="0">
                <a:latin typeface=" Arial"/>
              </a:rPr>
              <a:t> negara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A278183-4EA3-313F-C6BA-6A21A615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044" y="6292284"/>
            <a:ext cx="427594" cy="365125"/>
          </a:xfrm>
        </p:spPr>
        <p:txBody>
          <a:bodyPr/>
          <a:lstStyle/>
          <a:p>
            <a:fld id="{3BB07205-A35D-4CC3-9D08-70C7F1607428}" type="slidenum">
              <a:rPr lang="en-MY" sz="1400" b="1" smtClean="0">
                <a:latin typeface=" Arial"/>
              </a:rPr>
              <a:t>12</a:t>
            </a:fld>
            <a:endParaRPr lang="en-MY" sz="1400" b="1">
              <a:latin typeface=" 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5CB49B78-69F3-7B17-BB30-D917A0B13B6C}"/>
              </a:ext>
            </a:extLst>
          </p:cNvPr>
          <p:cNvSpPr/>
          <p:nvPr/>
        </p:nvSpPr>
        <p:spPr>
          <a:xfrm>
            <a:off x="1" y="101395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444E9-1D26-41C9-CDDF-16FC1A8B3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01" y="1326834"/>
            <a:ext cx="6719253" cy="4437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F057C8-34EE-7A31-262F-A01228DA2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657" y="1326834"/>
            <a:ext cx="4429530" cy="4437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D85827-3E5D-E74F-1CBC-E387D7ADA955}"/>
              </a:ext>
            </a:extLst>
          </p:cNvPr>
          <p:cNvSpPr txBox="1"/>
          <p:nvPr/>
        </p:nvSpPr>
        <p:spPr>
          <a:xfrm>
            <a:off x="505096" y="6258864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 Arial"/>
              </a:rPr>
              <a:t>Sila </a:t>
            </a:r>
            <a:r>
              <a:rPr lang="en-GB" sz="1400" dirty="0" err="1">
                <a:latin typeface=" Arial"/>
              </a:rPr>
              <a:t>lawati</a:t>
            </a:r>
            <a:r>
              <a:rPr lang="en-GB" sz="1400" dirty="0">
                <a:latin typeface=" Arial"/>
              </a:rPr>
              <a:t>: </a:t>
            </a:r>
            <a:r>
              <a:rPr lang="en-GB" sz="1400" dirty="0">
                <a:latin typeface=" Arial"/>
                <a:hlinkClick r:id="rId5"/>
              </a:rPr>
              <a:t>https://www.facebook.com/MPCProductivity</a:t>
            </a:r>
            <a:r>
              <a:rPr lang="en-GB" sz="1400" dirty="0">
                <a:latin typeface=" 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451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62697-6CD8-A75A-08FB-1A8888FC7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A697098-6101-3451-EF2E-D6C2B367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0" y="176063"/>
            <a:ext cx="11556000" cy="720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 Arial"/>
              </a:rPr>
              <a:t>Hasil </a:t>
            </a:r>
            <a:r>
              <a:rPr lang="en-US" sz="2800" b="1" dirty="0" err="1">
                <a:latin typeface=" Arial"/>
              </a:rPr>
              <a:t>Pemukiman</a:t>
            </a:r>
            <a:r>
              <a:rPr lang="en-US" sz="2800" b="1" dirty="0">
                <a:latin typeface=" Arial"/>
              </a:rPr>
              <a:t>: Pelan Tindakan Reformasi Daya Saing Negara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DFFCD30-9A07-3580-2D97-709C9CF1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044" y="6292284"/>
            <a:ext cx="427594" cy="365125"/>
          </a:xfrm>
        </p:spPr>
        <p:txBody>
          <a:bodyPr/>
          <a:lstStyle/>
          <a:p>
            <a:fld id="{3BB07205-A35D-4CC3-9D08-70C7F1607428}" type="slidenum">
              <a:rPr lang="en-MY" sz="1400" b="1" smtClean="0">
                <a:latin typeface=" Arial"/>
              </a:rPr>
              <a:t>13</a:t>
            </a:fld>
            <a:endParaRPr lang="en-MY" sz="1400" b="1">
              <a:latin typeface=" 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85DB7566-0C36-564C-C033-0C9DA9B1E60B}"/>
              </a:ext>
            </a:extLst>
          </p:cNvPr>
          <p:cNvSpPr/>
          <p:nvPr/>
        </p:nvSpPr>
        <p:spPr>
          <a:xfrm>
            <a:off x="1" y="101395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B41CEE-CB58-474E-8543-A80F0A49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168" y="1184748"/>
            <a:ext cx="4026148" cy="54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4B6A8A-6E3F-CFD7-481B-369C62FDC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56" y="1184748"/>
            <a:ext cx="4236683" cy="54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146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F20AB-3E1A-9494-CF55-94D3BA3BBF29}"/>
              </a:ext>
            </a:extLst>
          </p:cNvPr>
          <p:cNvSpPr txBox="1"/>
          <p:nvPr/>
        </p:nvSpPr>
        <p:spPr>
          <a:xfrm>
            <a:off x="741948" y="2092665"/>
            <a:ext cx="5658853" cy="1622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definition of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insanity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doing the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thing over and over again and expecting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person with his tongue out&#10;&#10;AI-generated content may be incorrect.">
            <a:extLst>
              <a:ext uri="{FF2B5EF4-FFF2-40B4-BE49-F238E27FC236}">
                <a16:creationId xmlns:a16="http://schemas.microsoft.com/office/drawing/2014/main" id="{00E33784-B2A9-0338-BD3B-CB3C80DD3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r="515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89E48-112E-6D1D-96A8-A0836EDC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BA4E89-0870-5764-ED3B-E03AA3FCDE40}"/>
              </a:ext>
            </a:extLst>
          </p:cNvPr>
          <p:cNvSpPr txBox="1"/>
          <p:nvPr/>
        </p:nvSpPr>
        <p:spPr>
          <a:xfrm>
            <a:off x="741948" y="41394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-Albert Einstein-</a:t>
            </a:r>
          </a:p>
        </p:txBody>
      </p:sp>
    </p:spTree>
    <p:extLst>
      <p:ext uri="{BB962C8B-B14F-4D97-AF65-F5344CB8AC3E}">
        <p14:creationId xmlns:p14="http://schemas.microsoft.com/office/powerpoint/2010/main" val="296320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9E2305-C9D5-1CD3-DE33-14D017EFF69B}"/>
              </a:ext>
            </a:extLst>
          </p:cNvPr>
          <p:cNvSpPr txBox="1"/>
          <p:nvPr/>
        </p:nvSpPr>
        <p:spPr>
          <a:xfrm>
            <a:off x="2964013" y="1703375"/>
            <a:ext cx="89550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Productivity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isn't everything, but in the long run, it's almost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everything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0" descr="A person with a beard&#10;&#10;AI-generated content may be incorrect.">
            <a:extLst>
              <a:ext uri="{FF2B5EF4-FFF2-40B4-BE49-F238E27FC236}">
                <a16:creationId xmlns:a16="http://schemas.microsoft.com/office/drawing/2014/main" id="{EF260866-A35F-7509-20AD-BD974CED9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4" y="2044247"/>
            <a:ext cx="1894081" cy="23652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C7E8EF-48F1-B8EF-3ED4-C3BF7D7FFFBF}"/>
              </a:ext>
            </a:extLst>
          </p:cNvPr>
          <p:cNvSpPr txBox="1"/>
          <p:nvPr/>
        </p:nvSpPr>
        <p:spPr>
          <a:xfrm>
            <a:off x="3087838" y="48982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-Paul Kruger-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BF4EE2-1708-5982-3BB9-A94D5B6D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2171" y="6449720"/>
            <a:ext cx="903075" cy="21983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7226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5211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4074"/>
            </a:stretch>
          </a:blipFill>
        </p:spPr>
        <p:txBody>
          <a:bodyPr/>
          <a:lstStyle/>
          <a:p>
            <a:endParaRPr lang="en-MY" sz="1200"/>
          </a:p>
        </p:txBody>
      </p:sp>
      <p:sp>
        <p:nvSpPr>
          <p:cNvPr id="7" name="TextBox 7"/>
          <p:cNvSpPr txBox="1"/>
          <p:nvPr/>
        </p:nvSpPr>
        <p:spPr>
          <a:xfrm>
            <a:off x="3235606" y="2463474"/>
            <a:ext cx="5720789" cy="108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8"/>
              </a:lnSpc>
            </a:pPr>
            <a:r>
              <a:rPr lang="en-US" sz="4000" b="1" dirty="0" err="1">
                <a:solidFill>
                  <a:srgbClr val="000000"/>
                </a:solidFill>
                <a:latin typeface=" Arial"/>
              </a:rPr>
              <a:t>Terima</a:t>
            </a:r>
            <a:r>
              <a:rPr lang="en-US" sz="4000" b="1" dirty="0">
                <a:solidFill>
                  <a:srgbClr val="000000"/>
                </a:solidFill>
                <a:latin typeface=" Arial"/>
              </a:rPr>
              <a:t> Kasih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C8A43-A6D4-0227-151C-1616E57E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55E977-AAD9-5A8A-1B50-2FE5E3FA10EB}"/>
              </a:ext>
            </a:extLst>
          </p:cNvPr>
          <p:cNvSpPr/>
          <p:nvPr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latin typeface="Arial"/>
                <a:cs typeface="Arial"/>
              </a:rPr>
              <a:t>INDIKATOR KEUTAMAAN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2CD0FC-B8E7-053E-88D9-261B64AA0A09}"/>
              </a:ext>
            </a:extLst>
          </p:cNvPr>
          <p:cNvGraphicFramePr>
            <a:graphicFrameLocks noGrp="1"/>
          </p:cNvGraphicFramePr>
          <p:nvPr/>
        </p:nvGraphicFramePr>
        <p:xfrm>
          <a:off x="2127250" y="1137238"/>
          <a:ext cx="6072072" cy="457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036">
                  <a:extLst>
                    <a:ext uri="{9D8B030D-6E8A-4147-A177-3AD203B41FA5}">
                      <a16:colId xmlns:a16="http://schemas.microsoft.com/office/drawing/2014/main" val="4205193747"/>
                    </a:ext>
                  </a:extLst>
                </a:gridCol>
                <a:gridCol w="3036036">
                  <a:extLst>
                    <a:ext uri="{9D8B030D-6E8A-4147-A177-3AD203B41FA5}">
                      <a16:colId xmlns:a16="http://schemas.microsoft.com/office/drawing/2014/main" val="1480113284"/>
                    </a:ext>
                  </a:extLst>
                </a:gridCol>
              </a:tblGrid>
              <a:tr h="2288646">
                <a:tc>
                  <a:txBody>
                    <a:bodyPr/>
                    <a:lstStyle/>
                    <a:p>
                      <a:pPr algn="ctr"/>
                      <a:r>
                        <a:rPr lang="en-MY" sz="3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996020"/>
                  </a:ext>
                </a:extLst>
              </a:tr>
              <a:tr h="2288646">
                <a:tc>
                  <a:txBody>
                    <a:bodyPr/>
                    <a:lstStyle/>
                    <a:p>
                      <a:pPr algn="ctr"/>
                      <a:r>
                        <a:rPr lang="en-MY" sz="3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559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2A11E6-124E-47AF-3C5F-3F8DFDB5A964}"/>
              </a:ext>
            </a:extLst>
          </p:cNvPr>
          <p:cNvSpPr txBox="1"/>
          <p:nvPr/>
        </p:nvSpPr>
        <p:spPr>
          <a:xfrm>
            <a:off x="2073804" y="584313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</a:t>
            </a:r>
            <a:endParaRPr lang="en-MY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B570A-0788-1E1A-7C99-58D9D7FA6CC5}"/>
              </a:ext>
            </a:extLst>
          </p:cNvPr>
          <p:cNvSpPr txBox="1"/>
          <p:nvPr/>
        </p:nvSpPr>
        <p:spPr>
          <a:xfrm>
            <a:off x="4906032" y="584313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30</a:t>
            </a:r>
            <a:endParaRPr lang="en-MY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D8304-0E2E-BC1C-FE28-F9BBE59BC369}"/>
              </a:ext>
            </a:extLst>
          </p:cNvPr>
          <p:cNvSpPr txBox="1"/>
          <p:nvPr/>
        </p:nvSpPr>
        <p:spPr>
          <a:xfrm>
            <a:off x="7861690" y="584313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69</a:t>
            </a:r>
            <a:endParaRPr lang="en-MY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A0799-5F24-1AD3-ACE6-9B44F743081F}"/>
              </a:ext>
            </a:extLst>
          </p:cNvPr>
          <p:cNvSpPr txBox="1"/>
          <p:nvPr/>
        </p:nvSpPr>
        <p:spPr>
          <a:xfrm>
            <a:off x="558800" y="4291965"/>
            <a:ext cx="1275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DATA PERSEPSI</a:t>
            </a:r>
            <a:endParaRPr lang="en-MY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45D32-F510-0477-4B78-F0BD9BB5AAF7}"/>
              </a:ext>
            </a:extLst>
          </p:cNvPr>
          <p:cNvSpPr txBox="1"/>
          <p:nvPr/>
        </p:nvSpPr>
        <p:spPr>
          <a:xfrm>
            <a:off x="558800" y="2069465"/>
            <a:ext cx="161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DATA KUANTITATIF</a:t>
            </a:r>
            <a:endParaRPr lang="en-MY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D1358-8827-5E82-722A-E71F99B68ABA}"/>
              </a:ext>
            </a:extLst>
          </p:cNvPr>
          <p:cNvSpPr txBox="1"/>
          <p:nvPr/>
        </p:nvSpPr>
        <p:spPr>
          <a:xfrm>
            <a:off x="8633003" y="1132462"/>
            <a:ext cx="3193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Pemukiman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21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Pemukiman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18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Pemukiman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3: 20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-180975">
              <a:buFont typeface="Arial" panose="020B0604020202020204" pitchFamily="34" charset="0"/>
              <a:buChar char="•"/>
            </a:pP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Ekonomi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Domestik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-180975">
              <a:buFont typeface="Arial" panose="020B0604020202020204" pitchFamily="34" charset="0"/>
              <a:buChar char="•"/>
            </a:pP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</a:p>
          <a:p>
            <a:pPr marL="538163" lvl="1" indent="-180975">
              <a:buFont typeface="Arial" panose="020B0604020202020204" pitchFamily="34" charset="0"/>
              <a:buChar char="•"/>
            </a:pP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Kewangan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Awam</a:t>
            </a:r>
          </a:p>
          <a:p>
            <a:pPr marL="538163" lvl="1" indent="-180975">
              <a:buFont typeface="Arial" panose="020B0604020202020204" pitchFamily="34" charset="0"/>
              <a:buChar char="•"/>
            </a:pP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Dasar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Percukaian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-180975">
              <a:buFont typeface="Arial" panose="020B0604020202020204" pitchFamily="34" charset="0"/>
              <a:buChar char="•"/>
            </a:pP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-180975">
              <a:buFont typeface="Arial" panose="020B0604020202020204" pitchFamily="34" charset="0"/>
              <a:buChar char="•"/>
            </a:pP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Kewangan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282D87-D9BC-B2E2-C4EE-D86328E286EE}"/>
              </a:ext>
            </a:extLst>
          </p:cNvPr>
          <p:cNvSpPr txBox="1"/>
          <p:nvPr/>
        </p:nvSpPr>
        <p:spPr>
          <a:xfrm>
            <a:off x="6854442" y="6171785"/>
            <a:ext cx="161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KEDUDUKAN</a:t>
            </a:r>
            <a:endParaRPr lang="en-MY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9EAFE81-7B06-0B2C-4173-3ECBB9BC5C3F}"/>
              </a:ext>
            </a:extLst>
          </p:cNvPr>
          <p:cNvSpPr/>
          <p:nvPr/>
        </p:nvSpPr>
        <p:spPr>
          <a:xfrm>
            <a:off x="8265933" y="1169117"/>
            <a:ext cx="301620" cy="223859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98E6EDB-75E6-931D-7502-D643FCD0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078972-9FD6-4A5A-ADB5-41913C54A217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919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D3274-310D-9665-FED2-2FF6BB900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7A1D44-AD63-97BD-FF83-272C8F7BCACE}"/>
              </a:ext>
            </a:extLst>
          </p:cNvPr>
          <p:cNvSpPr/>
          <p:nvPr/>
        </p:nvSpPr>
        <p:spPr>
          <a:xfrm>
            <a:off x="0" y="0"/>
            <a:ext cx="12192000" cy="827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PRESTASI DATA</a:t>
            </a:r>
            <a:endParaRPr lang="en-MY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34B2D7C-DEE0-AF7B-6EE9-BE68A31B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078972-9FD6-4A5A-ADB5-41913C54A217}" type="slidenum">
              <a:rPr lang="en-MY" smtClean="0"/>
              <a:t>18</a:t>
            </a:fld>
            <a:endParaRPr lang="en-MY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C6E63D-18D7-1A6E-C02C-F573BF31E31D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343620"/>
          <a:ext cx="10811716" cy="20124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00953">
                  <a:extLst>
                    <a:ext uri="{9D8B030D-6E8A-4147-A177-3AD203B41FA5}">
                      <a16:colId xmlns:a16="http://schemas.microsoft.com/office/drawing/2014/main" val="4083825605"/>
                    </a:ext>
                  </a:extLst>
                </a:gridCol>
                <a:gridCol w="1683647">
                  <a:extLst>
                    <a:ext uri="{9D8B030D-6E8A-4147-A177-3AD203B41FA5}">
                      <a16:colId xmlns:a16="http://schemas.microsoft.com/office/drawing/2014/main" val="1300305641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76765485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72830831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35660762"/>
                    </a:ext>
                  </a:extLst>
                </a:gridCol>
                <a:gridCol w="1851866">
                  <a:extLst>
                    <a:ext uri="{9D8B030D-6E8A-4147-A177-3AD203B41FA5}">
                      <a16:colId xmlns:a16="http://schemas.microsoft.com/office/drawing/2014/main" val="2518351679"/>
                    </a:ext>
                  </a:extLst>
                </a:gridCol>
              </a:tblGrid>
              <a:tr h="50704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NAIK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TURUN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KEKAL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BAHARU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JUMLAH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4401"/>
                  </a:ext>
                </a:extLst>
              </a:tr>
              <a:tr h="501811"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Kuantitatif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170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822629"/>
                  </a:ext>
                </a:extLst>
              </a:tr>
              <a:tr h="501811"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Persepsi</a:t>
                      </a:r>
                      <a:endParaRPr lang="en-US" sz="240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92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38973"/>
                  </a:ext>
                </a:extLst>
              </a:tr>
              <a:tr h="5018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err="1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Jumlah</a:t>
                      </a:r>
                      <a:endParaRPr lang="en-US" sz="2400" b="1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122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99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262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100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28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DF064-7393-54E1-BA8B-1BC96035C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5E9FDC-2D73-CCB3-7C97-6A2BD1C4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063"/>
            <a:ext cx="10515600" cy="720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 Arial"/>
              </a:rPr>
              <a:t>Perkaitan</a:t>
            </a:r>
            <a:r>
              <a:rPr lang="en-US" sz="3200" b="1" dirty="0">
                <a:latin typeface=" Arial"/>
              </a:rPr>
              <a:t> PRODUKTIVITI dan DAYA SAING</a:t>
            </a:r>
            <a:endParaRPr lang="en-MY" sz="3200" b="1" dirty="0">
              <a:latin typeface=" Arial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C21439-B036-7B7C-339E-778776F1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044" y="6292284"/>
            <a:ext cx="42759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07205-A35D-4CC3-9D08-70C7F1607428}" type="slidenum">
              <a:rPr kumimoji="0" lang="en-MY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MY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7DFCEC28-19DF-5D1E-8CE9-4883CFF17A80}"/>
              </a:ext>
            </a:extLst>
          </p:cNvPr>
          <p:cNvSpPr/>
          <p:nvPr/>
        </p:nvSpPr>
        <p:spPr>
          <a:xfrm>
            <a:off x="1" y="101395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C21A0-2FFD-41FD-A805-74F4C256C736}"/>
              </a:ext>
            </a:extLst>
          </p:cNvPr>
          <p:cNvSpPr txBox="1"/>
          <p:nvPr/>
        </p:nvSpPr>
        <p:spPr>
          <a:xfrm>
            <a:off x="803275" y="1294512"/>
            <a:ext cx="10620000" cy="864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penekanan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terhadap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produktiviti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pertumbuhan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kualiti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hidup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41A16-2568-C62A-D062-0B7BD32783DD}"/>
              </a:ext>
            </a:extLst>
          </p:cNvPr>
          <p:cNvSpPr txBox="1"/>
          <p:nvPr/>
        </p:nvSpPr>
        <p:spPr>
          <a:xfrm>
            <a:off x="803275" y="2421630"/>
            <a:ext cx="1062000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Keupayaan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sesebuah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ekonomi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mewujudkan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persekitaran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membolehkan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perusahaan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mencapai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pertumbuhan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berterusan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menjana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pekerjaan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meningkatkan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kemakmuran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kualiti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hidup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rakyatnya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Institute for Management Development (IMD)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E8C93-9BA8-AE41-1F7E-C9F195C452E1}"/>
              </a:ext>
            </a:extLst>
          </p:cNvPr>
          <p:cNvSpPr txBox="1"/>
          <p:nvPr/>
        </p:nvSpPr>
        <p:spPr>
          <a:xfrm>
            <a:off x="803275" y="4762076"/>
            <a:ext cx="10620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“Satu set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institusi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dasar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dan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faktor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yang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menentukan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tahap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produktiviti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sesebuah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ekonomi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 Economic Forum (WEF)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23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CB28B-66FB-147C-9F6C-9367D016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07205-A35D-4CC3-9D08-70C7F1607428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DB183-97A2-2CC9-B310-27DEC26CE1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749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ASAS Daya Saing Negara </a:t>
            </a:r>
            <a:endParaRPr lang="en-MY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5C100F7C-5A64-95DA-4E17-D134BB7C0A74}"/>
              </a:ext>
            </a:extLst>
          </p:cNvPr>
          <p:cNvSpPr/>
          <p:nvPr/>
        </p:nvSpPr>
        <p:spPr>
          <a:xfrm>
            <a:off x="1" y="135340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65FBF-EED9-E843-15DB-FCCA95E74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62" y="1893501"/>
            <a:ext cx="11064075" cy="45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5FF7C-6642-F976-8B51-6D636B60D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840C3F-F6D3-D091-47E4-626D9CF3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76063"/>
            <a:ext cx="11520000" cy="720000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 Arial"/>
              </a:rPr>
              <a:t>Pertumbuhan</a:t>
            </a:r>
            <a:r>
              <a:rPr lang="en-US" sz="2800" b="1" dirty="0">
                <a:latin typeface=" Arial"/>
              </a:rPr>
              <a:t> PRODUKTIVITI </a:t>
            </a:r>
            <a:r>
              <a:rPr lang="en-US" sz="2800" b="1" dirty="0" err="1">
                <a:latin typeface=" Arial"/>
              </a:rPr>
              <a:t>mempengaruhi</a:t>
            </a:r>
            <a:r>
              <a:rPr lang="en-US" sz="2800" b="1" dirty="0">
                <a:latin typeface=" Arial"/>
              </a:rPr>
              <a:t> </a:t>
            </a:r>
            <a:r>
              <a:rPr lang="en-US" sz="2800" b="1" dirty="0" err="1">
                <a:latin typeface=" Arial"/>
              </a:rPr>
              <a:t>prestasi</a:t>
            </a:r>
            <a:r>
              <a:rPr lang="en-US" sz="2800" b="1" dirty="0">
                <a:latin typeface=" Arial"/>
              </a:rPr>
              <a:t> DAYA SAING</a:t>
            </a:r>
            <a:endParaRPr lang="en-MY" sz="2800" b="1" dirty="0">
              <a:latin typeface=" Arial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5D1B596-D1EA-3118-E864-5C0460E2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044" y="6292284"/>
            <a:ext cx="427594" cy="365125"/>
          </a:xfrm>
        </p:spPr>
        <p:txBody>
          <a:bodyPr/>
          <a:lstStyle/>
          <a:p>
            <a:fld id="{3BB07205-A35D-4CC3-9D08-70C7F1607428}" type="slidenum">
              <a:rPr lang="en-MY" sz="1400" b="1" smtClean="0">
                <a:latin typeface=" Arial"/>
              </a:rPr>
              <a:t>4</a:t>
            </a:fld>
            <a:endParaRPr lang="en-MY" sz="1400" b="1">
              <a:latin typeface=" 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8DD6A9AB-3E23-26FE-E5A6-65E5BFE213A6}"/>
              </a:ext>
            </a:extLst>
          </p:cNvPr>
          <p:cNvSpPr/>
          <p:nvPr/>
        </p:nvSpPr>
        <p:spPr>
          <a:xfrm>
            <a:off x="1" y="101395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4817A2-3E34-68D0-1B29-A83CBADFDC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2471" y="1147264"/>
            <a:ext cx="9067059" cy="48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700EE-62AF-00EA-2F00-1ED1DC86F031}"/>
              </a:ext>
            </a:extLst>
          </p:cNvPr>
          <p:cNvSpPr txBox="1"/>
          <p:nvPr/>
        </p:nvSpPr>
        <p:spPr>
          <a:xfrm>
            <a:off x="338317" y="6155791"/>
            <a:ext cx="112227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MY" sz="1100" dirty="0" err="1">
                <a:latin typeface="Arial" panose="020B0604020202020204" pitchFamily="34" charset="0"/>
                <a:cs typeface="Arial" panose="020B0604020202020204" pitchFamily="34" charset="0"/>
              </a:rPr>
              <a:t>Pembentangan</a:t>
            </a:r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 Prof. Arturo Bris, </a:t>
            </a:r>
            <a:r>
              <a:rPr lang="en-MY" sz="1100" dirty="0" err="1">
                <a:latin typeface="Arial" panose="020B0604020202020204" pitchFamily="34" charset="0"/>
                <a:cs typeface="Arial" panose="020B0604020202020204" pitchFamily="34" charset="0"/>
              </a:rPr>
              <a:t>Pengarah</a:t>
            </a:r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 IMD </a:t>
            </a:r>
            <a:r>
              <a:rPr lang="en-MY" sz="1100" i="1" dirty="0">
                <a:latin typeface="Arial" panose="020B0604020202020204" pitchFamily="34" charset="0"/>
                <a:cs typeface="Arial" panose="020B0604020202020204" pitchFamily="34" charset="0"/>
              </a:rPr>
              <a:t>World Competitiveness Centre </a:t>
            </a:r>
            <a:r>
              <a:rPr lang="en-MY" sz="1100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Malaysia Competitiveness and Strategy Masterclass, </a:t>
            </a:r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18 Julai 2025 – </a:t>
            </a:r>
          </a:p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Navigating Global Disruption: Strengthening Malaysia's Competitive Edge in an Uncertain World</a:t>
            </a:r>
            <a:endParaRPr lang="en-GB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0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ABE40-65DD-D66A-A77F-2F3112519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70B7F7-D0FA-A091-39D1-5D340A00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0" y="176063"/>
            <a:ext cx="11556000" cy="720000"/>
          </a:xfrm>
        </p:spPr>
        <p:txBody>
          <a:bodyPr>
            <a:noAutofit/>
          </a:bodyPr>
          <a:lstStyle/>
          <a:p>
            <a:r>
              <a:rPr lang="en-US" sz="2200" b="1" dirty="0" err="1">
                <a:latin typeface=" Arial"/>
              </a:rPr>
              <a:t>Kerangka</a:t>
            </a:r>
            <a:r>
              <a:rPr lang="en-US" sz="2200" b="1" dirty="0">
                <a:latin typeface=" Arial"/>
              </a:rPr>
              <a:t> RMK13 </a:t>
            </a:r>
            <a:r>
              <a:rPr lang="en-US" sz="2200" b="1" dirty="0" err="1">
                <a:latin typeface=" Arial"/>
              </a:rPr>
              <a:t>meliputi</a:t>
            </a:r>
            <a:r>
              <a:rPr lang="en-US" sz="2200" b="1" dirty="0">
                <a:latin typeface=" Arial"/>
              </a:rPr>
              <a:t> Strategi </a:t>
            </a:r>
            <a:r>
              <a:rPr lang="en-US" sz="2200" b="1" dirty="0" err="1">
                <a:latin typeface=" Arial"/>
              </a:rPr>
              <a:t>Peningkatan</a:t>
            </a:r>
            <a:r>
              <a:rPr lang="en-US" sz="2200" b="1" dirty="0">
                <a:latin typeface=" Arial"/>
              </a:rPr>
              <a:t> </a:t>
            </a:r>
            <a:r>
              <a:rPr lang="en-US" sz="2200" b="1" dirty="0" err="1">
                <a:latin typeface=" Arial"/>
              </a:rPr>
              <a:t>Produktiviti</a:t>
            </a:r>
            <a:r>
              <a:rPr lang="en-US" sz="2200" b="1" dirty="0">
                <a:latin typeface=" Arial"/>
              </a:rPr>
              <a:t> dan Daya Saing Negara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DF36FC8-EAF0-2A84-8AEE-3359A329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044" y="6292284"/>
            <a:ext cx="427594" cy="365125"/>
          </a:xfrm>
        </p:spPr>
        <p:txBody>
          <a:bodyPr/>
          <a:lstStyle/>
          <a:p>
            <a:fld id="{3BB07205-A35D-4CC3-9D08-70C7F1607428}" type="slidenum">
              <a:rPr lang="en-MY" sz="1400" b="1" smtClean="0">
                <a:latin typeface=" Arial"/>
              </a:rPr>
              <a:t>5</a:t>
            </a:fld>
            <a:endParaRPr lang="en-MY" sz="1400" b="1">
              <a:latin typeface=" 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0B843E77-C6B7-67CB-C483-4CC29371113D}"/>
              </a:ext>
            </a:extLst>
          </p:cNvPr>
          <p:cNvSpPr/>
          <p:nvPr/>
        </p:nvSpPr>
        <p:spPr>
          <a:xfrm>
            <a:off x="1" y="101395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C6901-3E4F-FB87-3EB9-9F0048C8A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740" y="1096156"/>
            <a:ext cx="7112536" cy="5580000"/>
          </a:xfrm>
          <a:prstGeom prst="rect">
            <a:avLst/>
          </a:prstGeom>
        </p:spPr>
      </p:pic>
      <p:pic>
        <p:nvPicPr>
          <p:cNvPr id="5" name="Picture 6" descr="Red Circle PNG Transparent Images">
            <a:extLst>
              <a:ext uri="{FF2B5EF4-FFF2-40B4-BE49-F238E27FC236}">
                <a16:creationId xmlns:a16="http://schemas.microsoft.com/office/drawing/2014/main" id="{8BDA9D52-05A4-167D-0CB0-DB6A9093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84" y="4151708"/>
            <a:ext cx="1419951" cy="72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d Circle PNG Transparent Images">
            <a:extLst>
              <a:ext uri="{FF2B5EF4-FFF2-40B4-BE49-F238E27FC236}">
                <a16:creationId xmlns:a16="http://schemas.microsoft.com/office/drawing/2014/main" id="{5F5F2440-7620-395D-3E1D-928B6A036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75" y="4774772"/>
            <a:ext cx="1530918" cy="62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26F989-897C-CB96-4230-3121C1EA8B9B}"/>
              </a:ext>
            </a:extLst>
          </p:cNvPr>
          <p:cNvSpPr txBox="1"/>
          <p:nvPr/>
        </p:nvSpPr>
        <p:spPr>
          <a:xfrm>
            <a:off x="555730" y="4049830"/>
            <a:ext cx="3329052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b="1" dirty="0" err="1">
                <a:latin typeface="Arial" panose="020B0604020202020204" pitchFamily="34" charset="0"/>
                <a:cs typeface="Arial" panose="020B0604020202020204" pitchFamily="34" charset="0"/>
              </a:rPr>
              <a:t>Aspirasi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 Ekonomi MADANI: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teratas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saing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b="1" dirty="0" err="1">
                <a:latin typeface="Arial" panose="020B0604020202020204" pitchFamily="34" charset="0"/>
                <a:cs typeface="Arial" panose="020B0604020202020204" pitchFamily="34" charset="0"/>
              </a:rPr>
              <a:t>Keutamaan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A6: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Produktiviti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dan Daya Saing Negara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6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8A869-581A-EA42-3276-5E707B15C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A2844E-1AF3-F76B-E877-B53CA054A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0" y="176063"/>
            <a:ext cx="11556000" cy="720000"/>
          </a:xfrm>
        </p:spPr>
        <p:txBody>
          <a:bodyPr>
            <a:noAutofit/>
          </a:bodyPr>
          <a:lstStyle/>
          <a:p>
            <a:r>
              <a:rPr lang="en-US" sz="2600" b="1" dirty="0" err="1">
                <a:latin typeface=" Arial"/>
              </a:rPr>
              <a:t>Sasaran</a:t>
            </a:r>
            <a:r>
              <a:rPr lang="en-US" sz="2600" b="1" dirty="0">
                <a:latin typeface=" Arial"/>
              </a:rPr>
              <a:t> RMK13: Usaha </a:t>
            </a:r>
            <a:r>
              <a:rPr lang="en-US" sz="2600" b="1" dirty="0" err="1">
                <a:latin typeface=" Arial"/>
              </a:rPr>
              <a:t>meningkatkan</a:t>
            </a:r>
            <a:r>
              <a:rPr lang="en-US" sz="2600" b="1" dirty="0">
                <a:latin typeface=" Arial"/>
              </a:rPr>
              <a:t> PRODUKTIVITI dan DAYA SAING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F1EA399-A2B8-66A6-EA27-4DFF069A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044" y="6292284"/>
            <a:ext cx="427594" cy="365125"/>
          </a:xfrm>
        </p:spPr>
        <p:txBody>
          <a:bodyPr/>
          <a:lstStyle/>
          <a:p>
            <a:fld id="{3BB07205-A35D-4CC3-9D08-70C7F1607428}" type="slidenum">
              <a:rPr lang="en-MY" sz="1400" b="1" smtClean="0">
                <a:latin typeface=" Arial"/>
              </a:rPr>
              <a:t>6</a:t>
            </a:fld>
            <a:endParaRPr lang="en-MY" sz="1400" b="1">
              <a:latin typeface=" 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C430CF5A-D2AE-FF1C-73C2-ADB795E179F1}"/>
              </a:ext>
            </a:extLst>
          </p:cNvPr>
          <p:cNvSpPr/>
          <p:nvPr/>
        </p:nvSpPr>
        <p:spPr>
          <a:xfrm>
            <a:off x="1" y="101395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2" name="Content Placeholder 4" descr="A diagram of a graph&#10;&#10;AI-generated content may be incorrect.">
            <a:extLst>
              <a:ext uri="{FF2B5EF4-FFF2-40B4-BE49-F238E27FC236}">
                <a16:creationId xmlns:a16="http://schemas.microsoft.com/office/drawing/2014/main" id="{BF52CC4A-C2DB-A282-242F-AE1796455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4154" y="1215685"/>
            <a:ext cx="8163693" cy="4860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580959-28E2-3DC0-4825-7744793F5B46}"/>
              </a:ext>
            </a:extLst>
          </p:cNvPr>
          <p:cNvSpPr txBox="1"/>
          <p:nvPr/>
        </p:nvSpPr>
        <p:spPr>
          <a:xfrm>
            <a:off x="203361" y="6287992"/>
            <a:ext cx="110306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RMK13, Bab 2: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Kerencaman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Ekonomi, m/s 2-28</a:t>
            </a:r>
          </a:p>
        </p:txBody>
      </p:sp>
    </p:spTree>
    <p:extLst>
      <p:ext uri="{BB962C8B-B14F-4D97-AF65-F5344CB8AC3E}">
        <p14:creationId xmlns:p14="http://schemas.microsoft.com/office/powerpoint/2010/main" val="389905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E7A6C-ED42-3DF7-EE2F-93F161318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2D0316-8DBD-0A4E-DC4B-8BCCD8DA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0" y="176063"/>
            <a:ext cx="11556000" cy="720000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 Arial"/>
              </a:rPr>
              <a:t>Latar </a:t>
            </a:r>
            <a:r>
              <a:rPr lang="en-US" sz="2600" b="1" dirty="0" err="1">
                <a:latin typeface=" Arial"/>
              </a:rPr>
              <a:t>Belakang</a:t>
            </a:r>
            <a:r>
              <a:rPr lang="en-US" sz="2600" b="1" dirty="0">
                <a:latin typeface=" Arial"/>
              </a:rPr>
              <a:t> </a:t>
            </a:r>
            <a:r>
              <a:rPr lang="en-US" sz="2600" b="1" dirty="0" err="1">
                <a:latin typeface=" Arial"/>
              </a:rPr>
              <a:t>Laporan</a:t>
            </a:r>
            <a:r>
              <a:rPr lang="en-US" sz="2600" b="1" dirty="0">
                <a:latin typeface=" Arial"/>
              </a:rPr>
              <a:t> IMD </a:t>
            </a:r>
            <a:r>
              <a:rPr lang="en-US" sz="2600" b="1" i="1" dirty="0">
                <a:latin typeface=" Arial"/>
              </a:rPr>
              <a:t>World Competitiveness Ranking </a:t>
            </a:r>
            <a:r>
              <a:rPr lang="en-US" sz="2600" b="1" dirty="0">
                <a:latin typeface=" Arial"/>
              </a:rPr>
              <a:t>(WCR)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399C770-2186-1F2F-1FA7-19E3319D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044" y="6292284"/>
            <a:ext cx="427594" cy="365125"/>
          </a:xfrm>
        </p:spPr>
        <p:txBody>
          <a:bodyPr/>
          <a:lstStyle/>
          <a:p>
            <a:fld id="{3BB07205-A35D-4CC3-9D08-70C7F1607428}" type="slidenum">
              <a:rPr lang="en-MY" sz="1400" b="1" smtClean="0">
                <a:latin typeface=" Arial"/>
              </a:rPr>
              <a:t>7</a:t>
            </a:fld>
            <a:endParaRPr lang="en-MY" sz="1400" b="1">
              <a:latin typeface=" 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5B360B9F-D1CC-781C-DB80-AB0064E1870D}"/>
              </a:ext>
            </a:extLst>
          </p:cNvPr>
          <p:cNvSpPr/>
          <p:nvPr/>
        </p:nvSpPr>
        <p:spPr>
          <a:xfrm>
            <a:off x="1" y="101395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F9E2F-3B93-110D-83E4-4977FEE0A1F3}"/>
              </a:ext>
            </a:extLst>
          </p:cNvPr>
          <p:cNvSpPr txBox="1"/>
          <p:nvPr/>
        </p:nvSpPr>
        <p:spPr>
          <a:xfrm>
            <a:off x="539750" y="1297837"/>
            <a:ext cx="11099677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Institute for Management Development 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(IMD)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menerbitkan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laporan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World Competitiveness Ranking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(WCR)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sejak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1989.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WCR 2025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mengukur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daya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saing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69 </a:t>
            </a:r>
            <a:r>
              <a:rPr lang="en-US" sz="2200" u="sng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ekonomi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berdasarkan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faktor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utama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 sub-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faktor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262 </a:t>
            </a:r>
            <a:r>
              <a:rPr lang="en-US" sz="22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indikator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(170 data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bukan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pendapat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92 data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pendapat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Pembuat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dasar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perlu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menggunakan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laporan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ini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sebagai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kompas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untuk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menambahbaik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dasar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dan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peraturan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bagi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mewujudkan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ekosistem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teguh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dalam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melonjakkan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produktiviti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daya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saing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pelaburan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perdagangan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dan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pertumbuhan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ekonomi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negara.</a:t>
            </a:r>
          </a:p>
        </p:txBody>
      </p:sp>
    </p:spTree>
    <p:extLst>
      <p:ext uri="{BB962C8B-B14F-4D97-AF65-F5344CB8AC3E}">
        <p14:creationId xmlns:p14="http://schemas.microsoft.com/office/powerpoint/2010/main" val="337751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2335D-D4BB-B186-91FD-095B6794A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38B7C5-CBD2-EA7E-8205-26D615D9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0" y="176063"/>
            <a:ext cx="11556000" cy="720000"/>
          </a:xfrm>
        </p:spPr>
        <p:txBody>
          <a:bodyPr>
            <a:noAutofit/>
          </a:bodyPr>
          <a:lstStyle/>
          <a:p>
            <a:r>
              <a:rPr lang="sv-SE" sz="2500" b="1" dirty="0">
                <a:latin typeface=" Arial"/>
              </a:rPr>
              <a:t>Peningkatan daya saing perlu berterusan untuk mencapai aspirasi RMK13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14C83A-E0AD-3A34-2167-AB9C2A94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044" y="6292284"/>
            <a:ext cx="427594" cy="365125"/>
          </a:xfrm>
        </p:spPr>
        <p:txBody>
          <a:bodyPr/>
          <a:lstStyle/>
          <a:p>
            <a:fld id="{3BB07205-A35D-4CC3-9D08-70C7F1607428}" type="slidenum">
              <a:rPr lang="en-MY" sz="1400" b="1" smtClean="0">
                <a:latin typeface=" Arial"/>
              </a:rPr>
              <a:t>8</a:t>
            </a:fld>
            <a:endParaRPr lang="en-MY" sz="1400" b="1">
              <a:latin typeface=" 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88C33536-4A4B-B837-6F63-49048F7629EC}"/>
              </a:ext>
            </a:extLst>
          </p:cNvPr>
          <p:cNvSpPr/>
          <p:nvPr/>
        </p:nvSpPr>
        <p:spPr>
          <a:xfrm>
            <a:off x="1" y="101395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1E2467-A9DE-2655-B3C5-2040B4FC3683}"/>
              </a:ext>
            </a:extLst>
          </p:cNvPr>
          <p:cNvSpPr txBox="1"/>
          <p:nvPr/>
        </p:nvSpPr>
        <p:spPr>
          <a:xfrm>
            <a:off x="3625109" y="150303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40231-83AA-61DA-E54C-20E602841485}"/>
              </a:ext>
            </a:extLst>
          </p:cNvPr>
          <p:cNvSpPr txBox="1"/>
          <p:nvPr/>
        </p:nvSpPr>
        <p:spPr>
          <a:xfrm>
            <a:off x="8976147" y="1460083"/>
            <a:ext cx="2881745" cy="424731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ms-MY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Ekonomi Paling </a:t>
            </a:r>
          </a:p>
          <a:p>
            <a:r>
              <a:rPr lang="ms-MY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Berdaya Saing 2025:</a:t>
            </a:r>
          </a:p>
          <a:p>
            <a:endParaRPr lang="ms-MY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342900">
              <a:buAutoNum type="arabicPeriod"/>
            </a:pPr>
            <a:r>
              <a:rPr lang="ms-MY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</a:p>
          <a:p>
            <a:pPr marL="449263" indent="-342900">
              <a:buAutoNum type="arabicPeriod"/>
            </a:pPr>
            <a:r>
              <a:rPr lang="en-MY">
                <a:latin typeface="Arial" panose="020B0604020202020204" pitchFamily="34" charset="0"/>
                <a:cs typeface="Arial" panose="020B0604020202020204" pitchFamily="34" charset="0"/>
              </a:rPr>
              <a:t>Singapura</a:t>
            </a:r>
            <a:endParaRPr lang="ms-MY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342900">
              <a:buFont typeface="Arial"/>
              <a:buAutoNum type="arabicPeriod"/>
            </a:pPr>
            <a:r>
              <a:rPr lang="en-MY">
                <a:latin typeface="Arial" panose="020B0604020202020204" pitchFamily="34" charset="0"/>
                <a:cs typeface="Arial" panose="020B0604020202020204" pitchFamily="34" charset="0"/>
              </a:rPr>
              <a:t>Hong Kong SAR</a:t>
            </a:r>
            <a:endParaRPr lang="en-GB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263" indent="-342900">
              <a:buAutoNum type="arabicPeriod"/>
            </a:pPr>
            <a:r>
              <a:rPr lang="en-MY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</a:p>
          <a:p>
            <a:pPr marL="449263" indent="-342900">
              <a:buAutoNum type="arabicPeriod"/>
            </a:pPr>
            <a:r>
              <a:rPr lang="en-MY">
                <a:latin typeface="Arial" panose="020B0604020202020204" pitchFamily="34" charset="0"/>
                <a:cs typeface="Arial" panose="020B0604020202020204" pitchFamily="34" charset="0"/>
              </a:rPr>
              <a:t>UAE</a:t>
            </a:r>
          </a:p>
          <a:p>
            <a:pPr marL="449263" indent="-342900">
              <a:buFont typeface="Arial"/>
              <a:buAutoNum type="arabicPeriod"/>
            </a:pPr>
            <a:r>
              <a:rPr lang="en-MY">
                <a:latin typeface="Arial" panose="020B0604020202020204" pitchFamily="34" charset="0"/>
                <a:cs typeface="Arial" panose="020B0604020202020204" pitchFamily="34" charset="0"/>
              </a:rPr>
              <a:t>Taiwan, China</a:t>
            </a:r>
            <a:endParaRPr lang="en-GB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263" indent="-342900">
              <a:buAutoNum type="arabicPeriod"/>
            </a:pPr>
            <a:r>
              <a:rPr lang="en-MY"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</a:p>
          <a:p>
            <a:pPr marL="449263" indent="-342900">
              <a:buAutoNum type="arabicPeriod"/>
            </a:pPr>
            <a:r>
              <a:rPr lang="en-MY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</a:p>
          <a:p>
            <a:pPr marL="449263" indent="-342900">
              <a:buAutoNum type="arabicPeriod"/>
            </a:pPr>
            <a:r>
              <a:rPr lang="en-MY">
                <a:latin typeface="Arial" panose="020B0604020202020204" pitchFamily="34" charset="0"/>
                <a:cs typeface="Arial" panose="020B0604020202020204" pitchFamily="34" charset="0"/>
              </a:rPr>
              <a:t>Qatar</a:t>
            </a:r>
          </a:p>
          <a:p>
            <a:pPr marL="449263" indent="-342900">
              <a:buAutoNum type="arabicPeriod"/>
            </a:pPr>
            <a:r>
              <a:rPr lang="en-MY">
                <a:latin typeface="Arial" panose="020B0604020202020204" pitchFamily="34" charset="0"/>
                <a:cs typeface="Arial" panose="020B0604020202020204" pitchFamily="34" charset="0"/>
              </a:rPr>
              <a:t>Belanda</a:t>
            </a:r>
          </a:p>
          <a:p>
            <a:pPr marL="449263" indent="-342900">
              <a:buAutoNum type="arabicPeriod"/>
            </a:pPr>
            <a:r>
              <a:rPr lang="en-MY">
                <a:latin typeface="Arial" panose="020B0604020202020204" pitchFamily="34" charset="0"/>
                <a:cs typeface="Arial" panose="020B0604020202020204" pitchFamily="34" charset="0"/>
              </a:rPr>
              <a:t>Kanada</a:t>
            </a:r>
          </a:p>
          <a:p>
            <a:pPr marL="449263" indent="-342900">
              <a:buAutoNum type="arabicPeriod"/>
            </a:pPr>
            <a:r>
              <a:rPr lang="en-MY"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endParaRPr lang="en-MY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F91D0-2516-96D6-76F7-DBCDD189EC98}"/>
              </a:ext>
            </a:extLst>
          </p:cNvPr>
          <p:cNvSpPr txBox="1"/>
          <p:nvPr/>
        </p:nvSpPr>
        <p:spPr>
          <a:xfrm>
            <a:off x="334108" y="6023174"/>
            <a:ext cx="4918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20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MY" sz="1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MY" sz="120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MY" sz="1200">
                <a:latin typeface="Arial" panose="020B0604020202020204" pitchFamily="34" charset="0"/>
                <a:cs typeface="Arial" panose="020B0604020202020204" pitchFamily="34" charset="0"/>
              </a:rPr>
              <a:t> IMD </a:t>
            </a:r>
            <a:r>
              <a:rPr lang="en-MY" sz="1200" i="1">
                <a:latin typeface="Arial" panose="020B0604020202020204" pitchFamily="34" charset="0"/>
                <a:cs typeface="Arial" panose="020B0604020202020204" pitchFamily="34" charset="0"/>
              </a:rPr>
              <a:t>World Competitiveness Ranking</a:t>
            </a:r>
            <a:r>
              <a:rPr lang="en-MY" sz="120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MY" sz="120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MY" sz="1200">
                <a:latin typeface="Arial" panose="020B0604020202020204" pitchFamily="34" charset="0"/>
                <a:cs typeface="Arial" panose="020B0604020202020204" pitchFamily="34" charset="0"/>
              </a:rPr>
              <a:t> MPC</a:t>
            </a:r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988D07-1E0C-CA3A-758F-3A22285F5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882836"/>
              </p:ext>
            </p:extLst>
          </p:nvPr>
        </p:nvGraphicFramePr>
        <p:xfrm>
          <a:off x="334108" y="1254422"/>
          <a:ext cx="8458200" cy="465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A logo with colorful squares and numbers&#10;&#10;AI-generated content may be incorrect.">
            <a:extLst>
              <a:ext uri="{FF2B5EF4-FFF2-40B4-BE49-F238E27FC236}">
                <a16:creationId xmlns:a16="http://schemas.microsoft.com/office/drawing/2014/main" id="{F0EF2C15-941C-35F5-D478-F30C035B8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9282" r="7563" b="17187"/>
          <a:stretch>
            <a:fillRect/>
          </a:stretch>
        </p:blipFill>
        <p:spPr>
          <a:xfrm>
            <a:off x="7710600" y="1576249"/>
            <a:ext cx="900000" cy="5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7249D-1307-B345-FECC-B76509E9D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7FD6FA-93C5-9BA5-7051-37E752F9D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0" y="119267"/>
            <a:ext cx="11556000" cy="544585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 Arial"/>
              </a:rPr>
              <a:t>Prestasi</a:t>
            </a:r>
            <a:r>
              <a:rPr lang="en-US" sz="2800" b="1" dirty="0">
                <a:latin typeface=" Arial"/>
              </a:rPr>
              <a:t> 4 Faktor &amp; 20 Sub-</a:t>
            </a:r>
            <a:r>
              <a:rPr lang="en-US" sz="2800" b="1" dirty="0" err="1">
                <a:latin typeface=" Arial"/>
              </a:rPr>
              <a:t>faktor</a:t>
            </a:r>
            <a:endParaRPr lang="en-US" sz="2800" b="1" dirty="0">
              <a:latin typeface=" Arial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E1C200A-B6AC-4697-B461-3E9083E5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044" y="6292284"/>
            <a:ext cx="427594" cy="365125"/>
          </a:xfrm>
        </p:spPr>
        <p:txBody>
          <a:bodyPr/>
          <a:lstStyle/>
          <a:p>
            <a:fld id="{3BB07205-A35D-4CC3-9D08-70C7F1607428}" type="slidenum">
              <a:rPr lang="en-MY" sz="1400" b="1" smtClean="0">
                <a:latin typeface=" Arial"/>
              </a:rPr>
              <a:t>9</a:t>
            </a:fld>
            <a:endParaRPr lang="en-MY" sz="1400" b="1">
              <a:latin typeface=" 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0EA5B792-B1F6-CEAF-1A8B-7AC8437BFFBF}"/>
              </a:ext>
            </a:extLst>
          </p:cNvPr>
          <p:cNvSpPr/>
          <p:nvPr/>
        </p:nvSpPr>
        <p:spPr>
          <a:xfrm>
            <a:off x="1" y="707251"/>
            <a:ext cx="12191999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17246393" r="-3" b="-1711971"/>
            </a:stretch>
          </a:blipFill>
        </p:spPr>
        <p:txBody>
          <a:bodyPr/>
          <a:lstStyle/>
          <a:p>
            <a:endParaRPr lang="en-MY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D767FD9-1D52-85E5-82C3-7DA5B4954E65}"/>
              </a:ext>
            </a:extLst>
          </p:cNvPr>
          <p:cNvGraphicFramePr>
            <a:graphicFrameLocks/>
          </p:cNvGraphicFramePr>
          <p:nvPr/>
        </p:nvGraphicFramePr>
        <p:xfrm>
          <a:off x="4488876" y="1257990"/>
          <a:ext cx="7337366" cy="506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B6334F-144B-3EC6-4EDA-8CD46DF55EB6}"/>
              </a:ext>
            </a:extLst>
          </p:cNvPr>
          <p:cNvGraphicFramePr>
            <a:graphicFrameLocks/>
          </p:cNvGraphicFramePr>
          <p:nvPr/>
        </p:nvGraphicFramePr>
        <p:xfrm>
          <a:off x="329350" y="1257990"/>
          <a:ext cx="3770212" cy="506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696C93-5601-8202-233A-2D21493EEE2B}"/>
              </a:ext>
            </a:extLst>
          </p:cNvPr>
          <p:cNvSpPr txBox="1"/>
          <p:nvPr/>
        </p:nvSpPr>
        <p:spPr>
          <a:xfrm>
            <a:off x="4488876" y="818701"/>
            <a:ext cx="7337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s-MY" sz="1800" b="1">
                <a:solidFill>
                  <a:schemeClr val="tx1"/>
                </a:solidFill>
                <a:latin typeface="Arial"/>
                <a:cs typeface="Arial"/>
              </a:rPr>
              <a:t>...14 subfaktor bertambah baik.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DAB47-4D79-01B5-4935-E232C806DA70}"/>
              </a:ext>
            </a:extLst>
          </p:cNvPr>
          <p:cNvSpPr txBox="1"/>
          <p:nvPr/>
        </p:nvSpPr>
        <p:spPr>
          <a:xfrm>
            <a:off x="329741" y="818701"/>
            <a:ext cx="3769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s-MY" sz="1800" b="1" dirty="0">
                <a:solidFill>
                  <a:schemeClr val="tx1"/>
                </a:solidFill>
                <a:latin typeface="Arial"/>
                <a:cs typeface="Arial"/>
              </a:rPr>
              <a:t>3 faktor meningkat...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0B26B-A359-D5CA-437E-4E149B9396A9}"/>
              </a:ext>
            </a:extLst>
          </p:cNvPr>
          <p:cNvSpPr txBox="1"/>
          <p:nvPr/>
        </p:nvSpPr>
        <p:spPr>
          <a:xfrm>
            <a:off x="349965" y="6412055"/>
            <a:ext cx="4918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20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MY" sz="1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MY" sz="120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MY" sz="1200">
                <a:latin typeface="Arial" panose="020B0604020202020204" pitchFamily="34" charset="0"/>
                <a:cs typeface="Arial" panose="020B0604020202020204" pitchFamily="34" charset="0"/>
              </a:rPr>
              <a:t> IMD </a:t>
            </a:r>
            <a:r>
              <a:rPr lang="en-MY" sz="1200" i="1">
                <a:latin typeface="Arial" panose="020B0604020202020204" pitchFamily="34" charset="0"/>
                <a:cs typeface="Arial" panose="020B0604020202020204" pitchFamily="34" charset="0"/>
              </a:rPr>
              <a:t>World Competitiveness Ranking</a:t>
            </a:r>
            <a:r>
              <a:rPr lang="en-MY" sz="120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MY" sz="120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MY" sz="1200">
                <a:latin typeface="Arial" panose="020B0604020202020204" pitchFamily="34" charset="0"/>
                <a:cs typeface="Arial" panose="020B0604020202020204" pitchFamily="34" charset="0"/>
              </a:rPr>
              <a:t> MPC</a:t>
            </a:r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0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579</Words>
  <Application>Microsoft Office PowerPoint</Application>
  <PresentationFormat>Widescreen</PresentationFormat>
  <Paragraphs>146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 Arial</vt:lpstr>
      <vt:lpstr>Aptos</vt:lpstr>
      <vt:lpstr>Aptos Display</vt:lpstr>
      <vt:lpstr>Arial</vt:lpstr>
      <vt:lpstr>Arial MT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Perkaitan PRODUKTIVITI dan DAYA SAING</vt:lpstr>
      <vt:lpstr>ASAS Daya Saing Negara </vt:lpstr>
      <vt:lpstr>Pertumbuhan PRODUKTIVITI mempengaruhi prestasi DAYA SAING</vt:lpstr>
      <vt:lpstr>Kerangka RMK13 meliputi Strategi Peningkatan Produktiviti dan Daya Saing Negara</vt:lpstr>
      <vt:lpstr>Sasaran RMK13: Usaha meningkatkan PRODUKTIVITI dan DAYA SAING</vt:lpstr>
      <vt:lpstr>Latar Belakang Laporan IMD World Competitiveness Ranking (WCR)</vt:lpstr>
      <vt:lpstr>Peningkatan daya saing perlu berterusan untuk mencapai aspirasi RMK13</vt:lpstr>
      <vt:lpstr>Prestasi 4 Faktor &amp; 20 Sub-faktor</vt:lpstr>
      <vt:lpstr>Kerangka Agenda Daya Saing Negara </vt:lpstr>
      <vt:lpstr>Penambahbaikan Daya Saing Negara dilaksana melalui pendekatan “Hub” &amp; “Spoke”</vt:lpstr>
      <vt:lpstr>MPC menganjurkan 4 siri Pemukiman Daya Saing bagi mengenal pasti jurang dan membangunkan strategi penambahbaikan daya saing negara </vt:lpstr>
      <vt:lpstr>Hasil Pemukiman: Pelan Tindakan Reformasi Daya Saing Negara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Wan Fazlin Nadia Wan Osman</dc:creator>
  <cp:lastModifiedBy>Zaidah Hassan</cp:lastModifiedBy>
  <cp:revision>4</cp:revision>
  <dcterms:created xsi:type="dcterms:W3CDTF">2024-10-02T17:31:52Z</dcterms:created>
  <dcterms:modified xsi:type="dcterms:W3CDTF">2025-08-17T08:43:52Z</dcterms:modified>
</cp:coreProperties>
</file>