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56" r:id="rId2"/>
    <p:sldId id="277" r:id="rId3"/>
    <p:sldId id="262" r:id="rId4"/>
    <p:sldId id="263" r:id="rId5"/>
    <p:sldId id="264" r:id="rId6"/>
    <p:sldId id="267" r:id="rId7"/>
    <p:sldId id="265" r:id="rId8"/>
    <p:sldId id="275" r:id="rId9"/>
    <p:sldId id="276" r:id="rId10"/>
    <p:sldId id="278" r:id="rId11"/>
    <p:sldId id="284" r:id="rId12"/>
    <p:sldId id="285" r:id="rId13"/>
    <p:sldId id="283" r:id="rId14"/>
    <p:sldId id="282" r:id="rId15"/>
    <p:sldId id="280" r:id="rId16"/>
    <p:sldId id="281" r:id="rId17"/>
    <p:sldId id="273" r:id="rId18"/>
    <p:sldId id="261" r:id="rId19"/>
    <p:sldId id="268" r:id="rId20"/>
    <p:sldId id="269" r:id="rId21"/>
    <p:sldId id="270" r:id="rId22"/>
    <p:sldId id="271" r:id="rId23"/>
    <p:sldId id="272"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6D"/>
    <a:srgbClr val="FF00FF"/>
    <a:srgbClr val="FF2549"/>
    <a:srgbClr val="00CC00"/>
    <a:srgbClr val="CC0066"/>
    <a:srgbClr val="9EFF29"/>
    <a:srgbClr val="FF9900"/>
    <a:srgbClr val="5EEC3C"/>
    <a:srgbClr val="A4660C"/>
    <a:srgbClr val="952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28" y="40"/>
      </p:cViewPr>
      <p:guideLst>
        <p:guide orient="horz" pos="1620"/>
        <p:guide pos="2880"/>
      </p:guideLst>
    </p:cSldViewPr>
  </p:slideViewPr>
  <p:notesTextViewPr>
    <p:cViewPr>
      <p:scale>
        <a:sx n="1" d="1"/>
        <a:sy n="1" d="1"/>
      </p:scale>
      <p:origin x="0" y="0"/>
    </p:cViewPr>
  </p:notesTextViewPr>
  <p:sorterViewPr>
    <p:cViewPr>
      <p:scale>
        <a:sx n="100" d="100"/>
        <a:sy n="100" d="100"/>
      </p:scale>
      <p:origin x="0" y="-1085"/>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17/9/2019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5960" y="2949677"/>
            <a:ext cx="8048717" cy="1637071"/>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667583" y="1998415"/>
            <a:ext cx="7975483" cy="685791"/>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17/9/2019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713" y="194838"/>
            <a:ext cx="8246070"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26843" y="1275735"/>
            <a:ext cx="8246070" cy="3262122"/>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5500" y="605639"/>
            <a:ext cx="6461299"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25500" y="1519084"/>
            <a:ext cx="6461299" cy="3221032"/>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17/9/2019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3" y="220024"/>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52291"/>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24688"/>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52291"/>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24688"/>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17/9/2019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17/9/2019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17/9/2019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319" y="3316137"/>
            <a:ext cx="8879681" cy="1002890"/>
          </a:xfrm>
        </p:spPr>
        <p:txBody>
          <a:bodyPr>
            <a:normAutofit fontScale="90000"/>
          </a:bodyPr>
          <a:lstStyle/>
          <a:p>
            <a:r>
              <a:rPr lang="en-US" sz="3300" dirty="0" smtClean="0"/>
              <a:t>	Value </a:t>
            </a:r>
            <a:r>
              <a:rPr lang="en-US" sz="3300" dirty="0"/>
              <a:t>Creation in Management Accounting:</a:t>
            </a:r>
            <a:br>
              <a:rPr lang="en-US" sz="3300" dirty="0"/>
            </a:br>
            <a:r>
              <a:rPr lang="en-US" sz="3300" dirty="0"/>
              <a:t>From Dissemination to Diffusion</a:t>
            </a:r>
            <a:r>
              <a:rPr lang="en-US" dirty="0"/>
              <a:t/>
            </a:r>
            <a:br>
              <a:rPr lang="en-US" dirty="0"/>
            </a:br>
            <a:r>
              <a:rPr lang="en-US" sz="2200" dirty="0" smtClean="0"/>
              <a:t>Dr. Ng Boon Beng  PhD, FCCA, FCMA, CGMA, MBA, </a:t>
            </a:r>
            <a:endParaRPr lang="en-US" dirty="0"/>
          </a:p>
        </p:txBody>
      </p:sp>
      <p:pic>
        <p:nvPicPr>
          <p:cNvPr id="4" name="Picture 3" descr="C:\Users\nfarahin.ali\Downloads\logo napsa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7386" y="874958"/>
            <a:ext cx="1744704" cy="134895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pic>
        <p:nvPicPr>
          <p:cNvPr id="5" name="Picture 8" descr="C:\Users\nfarahin.ali\Downloads\logo PS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4607831"/>
            <a:ext cx="648072" cy="4027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347857" y="4390006"/>
            <a:ext cx="1796143" cy="400110"/>
          </a:xfrm>
          <a:prstGeom prst="rect">
            <a:avLst/>
          </a:prstGeom>
          <a:noFill/>
        </p:spPr>
        <p:txBody>
          <a:bodyPr wrap="square" rtlCol="0">
            <a:spAutoFit/>
          </a:bodyPr>
          <a:lstStyle/>
          <a:p>
            <a:r>
              <a:rPr lang="en-US" sz="2000" b="1" dirty="0" smtClean="0">
                <a:solidFill>
                  <a:schemeClr val="bg1"/>
                </a:solidFill>
              </a:rPr>
              <a:t>Session: </a:t>
            </a:r>
            <a:r>
              <a:rPr lang="en-US" sz="2000" b="1" dirty="0" smtClean="0">
                <a:solidFill>
                  <a:schemeClr val="bg1"/>
                </a:solidFill>
              </a:rPr>
              <a:t>6</a:t>
            </a:r>
            <a:endParaRPr lang="en-MY" sz="2000" b="1" dirty="0">
              <a:solidFill>
                <a:schemeClr val="bg1"/>
              </a:solidFill>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Turnaround Failed Company</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Implemented 1996/7 - Consumer Research company </a:t>
            </a:r>
          </a:p>
          <a:p>
            <a:pPr lvl="1"/>
            <a:r>
              <a:rPr lang="en-US" dirty="0" smtClean="0"/>
              <a:t>Objective to save the company from bankruptcy</a:t>
            </a:r>
          </a:p>
          <a:p>
            <a:pPr lvl="2"/>
            <a:r>
              <a:rPr lang="en-US" dirty="0" smtClean="0"/>
              <a:t>Adding revenue without increasing fixed costs (Activity Based Costing)</a:t>
            </a:r>
          </a:p>
          <a:p>
            <a:pPr lvl="2"/>
            <a:r>
              <a:rPr lang="en-US" dirty="0" smtClean="0"/>
              <a:t>Syndicated selling of research info on volume of consumer products sold</a:t>
            </a:r>
          </a:p>
          <a:p>
            <a:pPr lvl="2"/>
            <a:r>
              <a:rPr lang="en-US" dirty="0"/>
              <a:t>O</a:t>
            </a:r>
            <a:r>
              <a:rPr lang="en-US" dirty="0" smtClean="0"/>
              <a:t>ffering free consumers market information (cost/market impact analysis)</a:t>
            </a:r>
          </a:p>
          <a:p>
            <a:pPr lvl="1"/>
            <a:r>
              <a:rPr lang="en-US" dirty="0" smtClean="0"/>
              <a:t>KPI implementation</a:t>
            </a:r>
            <a:r>
              <a:rPr lang="en-GB" dirty="0" smtClean="0"/>
              <a:t>: (1) Revenue (2) Profit (3) Employees Satisfaction Score (3) Personal Objectives</a:t>
            </a:r>
          </a:p>
          <a:p>
            <a:pPr lvl="1"/>
            <a:r>
              <a:rPr lang="en-US" dirty="0" smtClean="0"/>
              <a:t>Policies, procedures and process change </a:t>
            </a:r>
          </a:p>
          <a:p>
            <a:pPr lvl="1"/>
            <a:r>
              <a:rPr lang="en-US" dirty="0" smtClean="0"/>
              <a:t>New systems implementation and revision to chart of accounts</a:t>
            </a:r>
          </a:p>
          <a:p>
            <a:pPr lvl="1"/>
            <a:r>
              <a:rPr lang="en-US" dirty="0" smtClean="0"/>
              <a:t>Revenue and Profit Center management (driving ownership mindset)</a:t>
            </a:r>
          </a:p>
          <a:p>
            <a:pPr lvl="1"/>
            <a:r>
              <a:rPr lang="en-US" dirty="0" smtClean="0"/>
              <a:t>Revenue doubled, Cash at Bank +RM22m (from -RM12m) </a:t>
            </a:r>
          </a:p>
        </p:txBody>
      </p:sp>
    </p:spTree>
    <p:extLst>
      <p:ext uri="{BB962C8B-B14F-4D97-AF65-F5344CB8AC3E}">
        <p14:creationId xmlns:p14="http://schemas.microsoft.com/office/powerpoint/2010/main" val="128155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Solved A Management Problem</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Situation and problem of a local pastry making co.</a:t>
            </a:r>
          </a:p>
          <a:p>
            <a:r>
              <a:rPr lang="en-US" dirty="0" smtClean="0"/>
              <a:t>Daily </a:t>
            </a:r>
            <a:r>
              <a:rPr lang="en-US" dirty="0"/>
              <a:t>contracted orders in fixed quantity are already </a:t>
            </a:r>
            <a:r>
              <a:rPr lang="en-US" dirty="0" smtClean="0"/>
              <a:t>in planned </a:t>
            </a:r>
            <a:r>
              <a:rPr lang="en-US" dirty="0"/>
              <a:t>production schedule. </a:t>
            </a:r>
            <a:endParaRPr lang="en-US" dirty="0" smtClean="0"/>
          </a:p>
          <a:p>
            <a:r>
              <a:rPr lang="en-US" dirty="0" smtClean="0"/>
              <a:t>Ad-hoc </a:t>
            </a:r>
            <a:r>
              <a:rPr lang="en-US" dirty="0"/>
              <a:t>orders are the </a:t>
            </a:r>
            <a:r>
              <a:rPr lang="en-US" dirty="0" smtClean="0"/>
              <a:t>main cause to </a:t>
            </a:r>
            <a:r>
              <a:rPr lang="en-US" dirty="0"/>
              <a:t>fluctuation in production </a:t>
            </a:r>
            <a:r>
              <a:rPr lang="en-US" dirty="0" smtClean="0"/>
              <a:t>activities, which account </a:t>
            </a:r>
            <a:r>
              <a:rPr lang="en-US" dirty="0"/>
              <a:t>for 50% </a:t>
            </a:r>
            <a:r>
              <a:rPr lang="en-GB" dirty="0" smtClean="0"/>
              <a:t>total volume.</a:t>
            </a:r>
            <a:endParaRPr lang="en-GB" dirty="0"/>
          </a:p>
          <a:p>
            <a:r>
              <a:rPr lang="en-US" dirty="0" smtClean="0"/>
              <a:t>Initial plan was </a:t>
            </a:r>
            <a:r>
              <a:rPr lang="en-US" dirty="0"/>
              <a:t>to increase production capacity by purchasing more </a:t>
            </a:r>
            <a:r>
              <a:rPr lang="en-US" dirty="0" smtClean="0"/>
              <a:t>machineries.</a:t>
            </a:r>
          </a:p>
          <a:p>
            <a:r>
              <a:rPr lang="en-US" dirty="0"/>
              <a:t>I</a:t>
            </a:r>
            <a:r>
              <a:rPr lang="en-US" dirty="0" smtClean="0"/>
              <a:t>mplement new </a:t>
            </a:r>
            <a:r>
              <a:rPr lang="en-US" dirty="0"/>
              <a:t>inventory module to manage </a:t>
            </a:r>
            <a:r>
              <a:rPr lang="en-US" dirty="0" smtClean="0"/>
              <a:t>raw materials in store to ensure availability.</a:t>
            </a:r>
          </a:p>
        </p:txBody>
      </p:sp>
    </p:spTree>
    <p:extLst>
      <p:ext uri="{BB962C8B-B14F-4D97-AF65-F5344CB8AC3E}">
        <p14:creationId xmlns:p14="http://schemas.microsoft.com/office/powerpoint/2010/main" val="367201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Solved A Management Problem</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Production </a:t>
            </a:r>
            <a:r>
              <a:rPr lang="en-US" dirty="0"/>
              <a:t>lines are </a:t>
            </a:r>
            <a:r>
              <a:rPr lang="en-US" dirty="0" smtClean="0"/>
              <a:t>running </a:t>
            </a:r>
            <a:r>
              <a:rPr lang="en-US" dirty="0"/>
              <a:t>at 70% </a:t>
            </a:r>
            <a:r>
              <a:rPr lang="en-US" dirty="0" smtClean="0"/>
              <a:t>capacity on </a:t>
            </a:r>
            <a:r>
              <a:rPr lang="en-US" dirty="0"/>
              <a:t>a single shift</a:t>
            </a:r>
            <a:r>
              <a:rPr lang="en-US" dirty="0" smtClean="0"/>
              <a:t>.</a:t>
            </a:r>
          </a:p>
          <a:p>
            <a:r>
              <a:rPr lang="en-US" dirty="0" smtClean="0"/>
              <a:t>Customers </a:t>
            </a:r>
            <a:r>
              <a:rPr lang="en-US" dirty="0"/>
              <a:t>orders </a:t>
            </a:r>
            <a:r>
              <a:rPr lang="en-US" dirty="0" smtClean="0"/>
              <a:t>came </a:t>
            </a:r>
            <a:r>
              <a:rPr lang="en-US" dirty="0"/>
              <a:t>via Fax or </a:t>
            </a:r>
            <a:r>
              <a:rPr lang="en-US" dirty="0" smtClean="0"/>
              <a:t>secured by sales representatives</a:t>
            </a:r>
            <a:endParaRPr lang="en-GB" dirty="0"/>
          </a:p>
          <a:p>
            <a:r>
              <a:rPr lang="en-US" dirty="0" smtClean="0"/>
              <a:t>Takes </a:t>
            </a:r>
            <a:r>
              <a:rPr lang="en-US" dirty="0"/>
              <a:t>about 3 days for a </a:t>
            </a:r>
            <a:r>
              <a:rPr lang="en-US" dirty="0" smtClean="0"/>
              <a:t>confirmed </a:t>
            </a:r>
            <a:r>
              <a:rPr lang="en-US" dirty="0"/>
              <a:t>order to </a:t>
            </a:r>
            <a:r>
              <a:rPr lang="en-US" dirty="0" smtClean="0"/>
              <a:t>reach their </a:t>
            </a:r>
            <a:r>
              <a:rPr lang="en-US" dirty="0"/>
              <a:t>production floor.  </a:t>
            </a:r>
            <a:r>
              <a:rPr lang="en-US" dirty="0" smtClean="0"/>
              <a:t>Cos, </a:t>
            </a:r>
            <a:r>
              <a:rPr lang="en-US" dirty="0"/>
              <a:t>order </a:t>
            </a:r>
            <a:r>
              <a:rPr lang="en-US" dirty="0" smtClean="0"/>
              <a:t>will not be processed until payment is received. </a:t>
            </a:r>
          </a:p>
          <a:p>
            <a:r>
              <a:rPr lang="en-US" dirty="0" smtClean="0"/>
              <a:t>Unpredictable timing and fluctuating ad-hoc orders quantity necessitate </a:t>
            </a:r>
            <a:r>
              <a:rPr lang="en-US" dirty="0"/>
              <a:t>more than sufficient raw </a:t>
            </a:r>
            <a:r>
              <a:rPr lang="en-US" dirty="0" smtClean="0"/>
              <a:t>materials are in stores. </a:t>
            </a:r>
          </a:p>
          <a:p>
            <a:r>
              <a:rPr lang="en-US" dirty="0" smtClean="0"/>
              <a:t>Materials </a:t>
            </a:r>
            <a:r>
              <a:rPr lang="en-US" dirty="0"/>
              <a:t>suppliers </a:t>
            </a:r>
            <a:r>
              <a:rPr lang="en-US" dirty="0" smtClean="0"/>
              <a:t>agree to supply </a:t>
            </a:r>
            <a:r>
              <a:rPr lang="en-US" dirty="0"/>
              <a:t>materials in smaller </a:t>
            </a:r>
            <a:r>
              <a:rPr lang="en-US" dirty="0" smtClean="0"/>
              <a:t>quantity, </a:t>
            </a:r>
            <a:r>
              <a:rPr lang="en-US" dirty="0"/>
              <a:t>at the same </a:t>
            </a:r>
            <a:r>
              <a:rPr lang="en-US" dirty="0" smtClean="0"/>
              <a:t>discount, if </a:t>
            </a:r>
            <a:r>
              <a:rPr lang="en-US" dirty="0"/>
              <a:t>ordered </a:t>
            </a:r>
            <a:r>
              <a:rPr lang="en-US" dirty="0" smtClean="0"/>
              <a:t>is placed one </a:t>
            </a:r>
            <a:r>
              <a:rPr lang="en-US" dirty="0"/>
              <a:t>to two days in advance.</a:t>
            </a:r>
          </a:p>
          <a:p>
            <a:r>
              <a:rPr lang="en-US" dirty="0" smtClean="0"/>
              <a:t>Intense market competition </a:t>
            </a:r>
            <a:r>
              <a:rPr lang="en-US" dirty="0"/>
              <a:t>as </a:t>
            </a:r>
            <a:r>
              <a:rPr lang="en-US" dirty="0" smtClean="0"/>
              <a:t>products </a:t>
            </a:r>
            <a:r>
              <a:rPr lang="en-US" dirty="0"/>
              <a:t>are not </a:t>
            </a:r>
            <a:r>
              <a:rPr lang="en-US" dirty="0" smtClean="0"/>
              <a:t>unique.</a:t>
            </a:r>
          </a:p>
          <a:p>
            <a:r>
              <a:rPr lang="en-US" dirty="0" smtClean="0"/>
              <a:t>Reputation of </a:t>
            </a:r>
            <a:r>
              <a:rPr lang="en-US" dirty="0"/>
              <a:t>timely delivery </a:t>
            </a:r>
            <a:r>
              <a:rPr lang="en-US" dirty="0" smtClean="0"/>
              <a:t>and </a:t>
            </a:r>
            <a:r>
              <a:rPr lang="en-US" dirty="0"/>
              <a:t>best </a:t>
            </a:r>
            <a:r>
              <a:rPr lang="en-US" dirty="0" smtClean="0"/>
              <a:t>products quality will retain customers</a:t>
            </a:r>
            <a:endParaRPr lang="en-GB" dirty="0"/>
          </a:p>
        </p:txBody>
      </p:sp>
    </p:spTree>
    <p:extLst>
      <p:ext uri="{BB962C8B-B14F-4D97-AF65-F5344CB8AC3E}">
        <p14:creationId xmlns:p14="http://schemas.microsoft.com/office/powerpoint/2010/main" val="1746132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Solved A </a:t>
            </a:r>
            <a:r>
              <a:rPr lang="en-US" dirty="0"/>
              <a:t>Management Problem</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Confirmed:</a:t>
            </a:r>
          </a:p>
          <a:p>
            <a:pPr lvl="1"/>
            <a:r>
              <a:rPr lang="en-US" dirty="0" smtClean="0"/>
              <a:t>More </a:t>
            </a:r>
            <a:r>
              <a:rPr lang="en-US" dirty="0"/>
              <a:t>machinery to beef-up </a:t>
            </a:r>
            <a:r>
              <a:rPr lang="en-US" dirty="0" smtClean="0"/>
              <a:t>production capacity and a new </a:t>
            </a:r>
            <a:r>
              <a:rPr lang="en-US" dirty="0"/>
              <a:t>inventory module </a:t>
            </a:r>
            <a:r>
              <a:rPr lang="en-US" dirty="0" smtClean="0"/>
              <a:t>will not help to </a:t>
            </a:r>
            <a:r>
              <a:rPr lang="en-US" dirty="0"/>
              <a:t>solve the problem. </a:t>
            </a:r>
            <a:endParaRPr lang="en-US" dirty="0" smtClean="0"/>
          </a:p>
          <a:p>
            <a:pPr lvl="1"/>
            <a:r>
              <a:rPr lang="en-US" dirty="0" smtClean="0"/>
              <a:t>Internal </a:t>
            </a:r>
            <a:r>
              <a:rPr lang="en-US" dirty="0"/>
              <a:t>operating </a:t>
            </a:r>
            <a:r>
              <a:rPr lang="en-US" dirty="0" smtClean="0"/>
              <a:t>environment is delaying </a:t>
            </a:r>
            <a:r>
              <a:rPr lang="en-US" dirty="0"/>
              <a:t>production and delivery</a:t>
            </a:r>
            <a:r>
              <a:rPr lang="en-US" dirty="0" smtClean="0"/>
              <a:t>.</a:t>
            </a:r>
          </a:p>
          <a:p>
            <a:pPr lvl="1"/>
            <a:r>
              <a:rPr lang="en-US" dirty="0" smtClean="0"/>
              <a:t>Order were recorded manually </a:t>
            </a:r>
            <a:r>
              <a:rPr lang="en-US" dirty="0"/>
              <a:t>and </a:t>
            </a:r>
            <a:r>
              <a:rPr lang="en-US" dirty="0" smtClean="0"/>
              <a:t>customers; order will </a:t>
            </a:r>
            <a:r>
              <a:rPr lang="en-US" dirty="0"/>
              <a:t>not </a:t>
            </a:r>
            <a:r>
              <a:rPr lang="en-US" dirty="0" smtClean="0"/>
              <a:t>be committed to production until full payment </a:t>
            </a:r>
            <a:r>
              <a:rPr lang="en-US" dirty="0"/>
              <a:t>is collected. </a:t>
            </a:r>
            <a:endParaRPr lang="en-US" dirty="0" smtClean="0"/>
          </a:p>
          <a:p>
            <a:pPr lvl="1"/>
            <a:r>
              <a:rPr lang="en-US" dirty="0" smtClean="0"/>
              <a:t>Their </a:t>
            </a:r>
            <a:r>
              <a:rPr lang="en-US" dirty="0"/>
              <a:t>standalone financial systems </a:t>
            </a:r>
            <a:r>
              <a:rPr lang="en-US" dirty="0" smtClean="0"/>
              <a:t>could not generate timely financial report for management use.</a:t>
            </a:r>
          </a:p>
          <a:p>
            <a:pPr lvl="1"/>
            <a:r>
              <a:rPr lang="en-US" dirty="0" smtClean="0"/>
              <a:t>They are </a:t>
            </a:r>
            <a:r>
              <a:rPr lang="en-US" dirty="0"/>
              <a:t>not taking advantage of </a:t>
            </a:r>
            <a:r>
              <a:rPr lang="en-US" dirty="0" smtClean="0"/>
              <a:t>discount </a:t>
            </a:r>
            <a:r>
              <a:rPr lang="en-US" dirty="0"/>
              <a:t>and </a:t>
            </a:r>
            <a:r>
              <a:rPr lang="en-US" dirty="0" smtClean="0"/>
              <a:t>delivery promises </a:t>
            </a:r>
            <a:r>
              <a:rPr lang="en-US" dirty="0"/>
              <a:t>offered by their suppliers.</a:t>
            </a:r>
            <a:endParaRPr lang="en-GB" dirty="0"/>
          </a:p>
        </p:txBody>
      </p:sp>
    </p:spTree>
    <p:extLst>
      <p:ext uri="{BB962C8B-B14F-4D97-AF65-F5344CB8AC3E}">
        <p14:creationId xmlns:p14="http://schemas.microsoft.com/office/powerpoint/2010/main" val="2338381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Solved A Management </a:t>
            </a:r>
            <a:r>
              <a:rPr lang="en-US" dirty="0"/>
              <a:t>Problem</a:t>
            </a:r>
            <a:endParaRPr lang="en-GB" dirty="0"/>
          </a:p>
        </p:txBody>
      </p:sp>
      <p:sp>
        <p:nvSpPr>
          <p:cNvPr id="3" name="Content Placeholder 2"/>
          <p:cNvSpPr>
            <a:spLocks noGrp="1"/>
          </p:cNvSpPr>
          <p:nvPr>
            <p:ph idx="1"/>
          </p:nvPr>
        </p:nvSpPr>
        <p:spPr/>
        <p:txBody>
          <a:bodyPr>
            <a:normAutofit fontScale="62500" lnSpcReduction="20000"/>
          </a:bodyPr>
          <a:lstStyle/>
          <a:p>
            <a:r>
              <a:rPr lang="en-US" dirty="0" smtClean="0"/>
              <a:t>Final </a:t>
            </a:r>
            <a:r>
              <a:rPr lang="en-US" dirty="0"/>
              <a:t>evaluated </a:t>
            </a:r>
            <a:r>
              <a:rPr lang="en-US" dirty="0" smtClean="0"/>
              <a:t>solution:</a:t>
            </a:r>
            <a:r>
              <a:rPr lang="en-US" dirty="0"/>
              <a:t> </a:t>
            </a:r>
            <a:r>
              <a:rPr lang="en-US" dirty="0" smtClean="0"/>
              <a:t>An integrated </a:t>
            </a:r>
            <a:r>
              <a:rPr lang="en-US" dirty="0"/>
              <a:t>operating environment </a:t>
            </a:r>
            <a:r>
              <a:rPr lang="en-US" dirty="0" smtClean="0"/>
              <a:t>is needed.</a:t>
            </a:r>
          </a:p>
          <a:p>
            <a:pPr lvl="1"/>
            <a:r>
              <a:rPr lang="en-US" dirty="0" smtClean="0"/>
              <a:t>An ERP </a:t>
            </a:r>
            <a:r>
              <a:rPr lang="en-US" dirty="0"/>
              <a:t>system linking to an interactive </a:t>
            </a:r>
            <a:r>
              <a:rPr lang="en-US" dirty="0" smtClean="0"/>
              <a:t>web portal hosting online catalogue </a:t>
            </a:r>
            <a:r>
              <a:rPr lang="en-US" dirty="0"/>
              <a:t>and </a:t>
            </a:r>
            <a:r>
              <a:rPr lang="en-US" dirty="0" smtClean="0"/>
              <a:t>allow online order taking.</a:t>
            </a:r>
          </a:p>
          <a:p>
            <a:pPr lvl="1"/>
            <a:r>
              <a:rPr lang="en-US" dirty="0" smtClean="0"/>
              <a:t>The </a:t>
            </a:r>
            <a:r>
              <a:rPr lang="en-US" dirty="0"/>
              <a:t>website feed the confirmed orders directly </a:t>
            </a:r>
            <a:r>
              <a:rPr lang="en-US" dirty="0" smtClean="0"/>
              <a:t>to ERP.</a:t>
            </a:r>
          </a:p>
          <a:p>
            <a:pPr lvl="1"/>
            <a:r>
              <a:rPr lang="en-US" dirty="0" smtClean="0"/>
              <a:t>At </a:t>
            </a:r>
            <a:r>
              <a:rPr lang="en-US" dirty="0"/>
              <a:t>the point of </a:t>
            </a:r>
            <a:r>
              <a:rPr lang="en-US" dirty="0" smtClean="0"/>
              <a:t>order confirmation</a:t>
            </a:r>
            <a:r>
              <a:rPr lang="en-US" dirty="0"/>
              <a:t>, </a:t>
            </a:r>
            <a:r>
              <a:rPr lang="en-US" dirty="0" smtClean="0"/>
              <a:t>amount payable is computed </a:t>
            </a:r>
            <a:r>
              <a:rPr lang="en-US" dirty="0"/>
              <a:t>and </a:t>
            </a:r>
            <a:r>
              <a:rPr lang="en-US" dirty="0" smtClean="0"/>
              <a:t>payment is requested. </a:t>
            </a:r>
          </a:p>
          <a:p>
            <a:pPr lvl="1"/>
            <a:r>
              <a:rPr lang="en-US" dirty="0" smtClean="0"/>
              <a:t>Invoice </a:t>
            </a:r>
            <a:r>
              <a:rPr lang="en-US" dirty="0"/>
              <a:t>is generated online at the point of order </a:t>
            </a:r>
            <a:r>
              <a:rPr lang="en-US" dirty="0" smtClean="0"/>
              <a:t>confirmation for printing.</a:t>
            </a:r>
          </a:p>
          <a:p>
            <a:pPr lvl="1"/>
            <a:r>
              <a:rPr lang="en-US" dirty="0"/>
              <a:t>P</a:t>
            </a:r>
            <a:r>
              <a:rPr lang="en-US" dirty="0" smtClean="0"/>
              <a:t>roduction </a:t>
            </a:r>
            <a:r>
              <a:rPr lang="en-US" dirty="0"/>
              <a:t>schedule </a:t>
            </a:r>
            <a:r>
              <a:rPr lang="en-US" dirty="0" smtClean="0"/>
              <a:t>is automatically </a:t>
            </a:r>
            <a:r>
              <a:rPr lang="en-US" dirty="0"/>
              <a:t>updated and ready for products to be made and delivered. </a:t>
            </a:r>
            <a:endParaRPr lang="en-US" dirty="0" smtClean="0"/>
          </a:p>
          <a:p>
            <a:r>
              <a:rPr lang="en-US" dirty="0" smtClean="0"/>
              <a:t>End Result: current </a:t>
            </a:r>
            <a:r>
              <a:rPr lang="en-US" dirty="0"/>
              <a:t>production </a:t>
            </a:r>
            <a:r>
              <a:rPr lang="en-US" dirty="0" smtClean="0"/>
              <a:t>facilities is maintained, and volume of  production and </a:t>
            </a:r>
            <a:r>
              <a:rPr lang="en-US" dirty="0"/>
              <a:t>deliveries </a:t>
            </a:r>
            <a:r>
              <a:rPr lang="en-US" dirty="0" smtClean="0"/>
              <a:t>doubled without the need of </a:t>
            </a:r>
            <a:r>
              <a:rPr lang="en-US" dirty="0"/>
              <a:t>more machineries</a:t>
            </a:r>
            <a:r>
              <a:rPr lang="en-US" dirty="0" smtClean="0"/>
              <a:t>.</a:t>
            </a:r>
            <a:endParaRPr lang="en-GB" dirty="0"/>
          </a:p>
        </p:txBody>
      </p:sp>
    </p:spTree>
    <p:extLst>
      <p:ext uri="{BB962C8B-B14F-4D97-AF65-F5344CB8AC3E}">
        <p14:creationId xmlns:p14="http://schemas.microsoft.com/office/powerpoint/2010/main" val="2740915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KPI Implementation</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KPI implementation – sustaining school revenue, teachers productivity, improving school results </a:t>
            </a:r>
            <a:endParaRPr lang="en-GB" dirty="0" smtClean="0"/>
          </a:p>
          <a:p>
            <a:pPr lvl="1"/>
            <a:r>
              <a:rPr lang="en-US" dirty="0" smtClean="0"/>
              <a:t>Introducing Management Philosophy (performance driven)</a:t>
            </a:r>
          </a:p>
          <a:p>
            <a:pPr lvl="1"/>
            <a:r>
              <a:rPr lang="en-US" dirty="0" smtClean="0"/>
              <a:t>Key focus areas identified (drivers)</a:t>
            </a:r>
          </a:p>
          <a:p>
            <a:pPr lvl="1"/>
            <a:r>
              <a:rPr lang="en-US" dirty="0" smtClean="0"/>
              <a:t>Reward for beyond targets performance (recognition)</a:t>
            </a:r>
          </a:p>
          <a:p>
            <a:pPr lvl="1"/>
            <a:r>
              <a:rPr lang="en-US" dirty="0" smtClean="0"/>
              <a:t>Activities Based mindset (ownership)</a:t>
            </a:r>
          </a:p>
          <a:p>
            <a:pPr lvl="1"/>
            <a:r>
              <a:rPr lang="en-US" dirty="0" smtClean="0"/>
              <a:t>New systems to support KPI implementation</a:t>
            </a:r>
          </a:p>
          <a:p>
            <a:pPr lvl="1"/>
            <a:r>
              <a:rPr lang="en-US" dirty="0" smtClean="0"/>
              <a:t>New policies, process and procedures (enforce acceptance)</a:t>
            </a:r>
          </a:p>
        </p:txBody>
      </p:sp>
    </p:spTree>
    <p:extLst>
      <p:ext uri="{BB962C8B-B14F-4D97-AF65-F5344CB8AC3E}">
        <p14:creationId xmlns:p14="http://schemas.microsoft.com/office/powerpoint/2010/main" val="3755335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for Project Implementation</a:t>
            </a:r>
            <a:endParaRPr lang="en-GB" dirty="0"/>
          </a:p>
        </p:txBody>
      </p:sp>
      <p:pic>
        <p:nvPicPr>
          <p:cNvPr id="4" name="Picture 3"/>
          <p:cNvPicPr>
            <a:picLocks noChangeAspect="1"/>
          </p:cNvPicPr>
          <p:nvPr/>
        </p:nvPicPr>
        <p:blipFill>
          <a:blip r:embed="rId2"/>
          <a:stretch>
            <a:fillRect/>
          </a:stretch>
        </p:blipFill>
        <p:spPr>
          <a:xfrm>
            <a:off x="1557338" y="961386"/>
            <a:ext cx="6065629" cy="4032100"/>
          </a:xfrm>
          <a:prstGeom prst="rect">
            <a:avLst/>
          </a:prstGeom>
        </p:spPr>
      </p:pic>
    </p:spTree>
    <p:extLst>
      <p:ext uri="{BB962C8B-B14F-4D97-AF65-F5344CB8AC3E}">
        <p14:creationId xmlns:p14="http://schemas.microsoft.com/office/powerpoint/2010/main" val="2841043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Sharpened </a:t>
            </a:r>
            <a:r>
              <a:rPr lang="en-US" dirty="0"/>
              <a:t>the Management Edge</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Evaluate </a:t>
            </a:r>
            <a:r>
              <a:rPr lang="en-US" dirty="0"/>
              <a:t>efficiency of </a:t>
            </a:r>
            <a:r>
              <a:rPr lang="en-US" dirty="0" smtClean="0"/>
              <a:t>policy, procedures and internal processes</a:t>
            </a:r>
          </a:p>
          <a:p>
            <a:r>
              <a:rPr lang="en-US" dirty="0" smtClean="0"/>
              <a:t>Capital and Resources allocation in complex operating environment</a:t>
            </a:r>
          </a:p>
          <a:p>
            <a:r>
              <a:rPr lang="en-US" dirty="0" smtClean="0"/>
              <a:t>Coordinating </a:t>
            </a:r>
            <a:r>
              <a:rPr lang="en-US" dirty="0"/>
              <a:t>diverse </a:t>
            </a:r>
            <a:r>
              <a:rPr lang="en-US" dirty="0" smtClean="0"/>
              <a:t>business activities</a:t>
            </a:r>
            <a:r>
              <a:rPr lang="en-US" dirty="0"/>
              <a:t>, directing </a:t>
            </a:r>
            <a:r>
              <a:rPr lang="en-US" dirty="0" smtClean="0"/>
              <a:t>strategy.</a:t>
            </a:r>
          </a:p>
          <a:p>
            <a:r>
              <a:rPr lang="en-US" dirty="0"/>
              <a:t>Budgetary planning </a:t>
            </a:r>
            <a:r>
              <a:rPr lang="en-US" dirty="0" smtClean="0"/>
              <a:t>and controls to manage </a:t>
            </a:r>
            <a:r>
              <a:rPr lang="en-US" dirty="0" err="1" smtClean="0"/>
              <a:t>organisation</a:t>
            </a:r>
            <a:r>
              <a:rPr lang="en-US" dirty="0" smtClean="0"/>
              <a:t> activities </a:t>
            </a:r>
            <a:r>
              <a:rPr lang="en-US" dirty="0"/>
              <a:t>of </a:t>
            </a:r>
            <a:r>
              <a:rPr lang="en-US" dirty="0" smtClean="0"/>
              <a:t>divisions, departments and units </a:t>
            </a:r>
            <a:r>
              <a:rPr lang="en-US" dirty="0"/>
              <a:t>were </a:t>
            </a:r>
            <a:r>
              <a:rPr lang="en-US" dirty="0" smtClean="0"/>
              <a:t>congruent to overall </a:t>
            </a:r>
            <a:r>
              <a:rPr lang="en-US" dirty="0"/>
              <a:t>goals</a:t>
            </a:r>
            <a:r>
              <a:rPr lang="en-US" dirty="0" smtClean="0"/>
              <a:t>.</a:t>
            </a:r>
          </a:p>
          <a:p>
            <a:r>
              <a:rPr lang="en-US" dirty="0" smtClean="0"/>
              <a:t>Measure return </a:t>
            </a:r>
            <a:r>
              <a:rPr lang="en-US" dirty="0"/>
              <a:t>on investment </a:t>
            </a:r>
            <a:r>
              <a:rPr lang="en-US" dirty="0" smtClean="0"/>
              <a:t>and ascertain success of operation.</a:t>
            </a:r>
          </a:p>
          <a:p>
            <a:r>
              <a:rPr lang="en-US" dirty="0" smtClean="0"/>
              <a:t>Devised effective systems </a:t>
            </a:r>
            <a:r>
              <a:rPr lang="en-US" dirty="0"/>
              <a:t>of transfer pricing </a:t>
            </a:r>
            <a:r>
              <a:rPr lang="en-US" dirty="0" smtClean="0"/>
              <a:t>as </a:t>
            </a:r>
            <a:r>
              <a:rPr lang="en-US" dirty="0"/>
              <a:t>fair basis </a:t>
            </a:r>
            <a:r>
              <a:rPr lang="en-US" dirty="0" smtClean="0"/>
              <a:t>to account for profits </a:t>
            </a:r>
            <a:r>
              <a:rPr lang="en-US" dirty="0"/>
              <a:t>between divisions</a:t>
            </a:r>
            <a:r>
              <a:rPr lang="en-US" dirty="0" smtClean="0"/>
              <a:t>.</a:t>
            </a:r>
          </a:p>
          <a:p>
            <a:r>
              <a:rPr lang="en-US" dirty="0" smtClean="0"/>
              <a:t>Creatively manage project success, new product launch, etc.</a:t>
            </a:r>
            <a:endParaRPr lang="en-GB" dirty="0"/>
          </a:p>
        </p:txBody>
      </p:sp>
    </p:spTree>
    <p:extLst>
      <p:ext uri="{BB962C8B-B14F-4D97-AF65-F5344CB8AC3E}">
        <p14:creationId xmlns:p14="http://schemas.microsoft.com/office/powerpoint/2010/main" val="683571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SUMMARY</a:t>
            </a:r>
            <a:endParaRPr lang="en-US" sz="4000" b="1" dirty="0"/>
          </a:p>
        </p:txBody>
      </p:sp>
      <p:sp>
        <p:nvSpPr>
          <p:cNvPr id="5" name="Content Placeholder 4"/>
          <p:cNvSpPr>
            <a:spLocks noGrp="1"/>
          </p:cNvSpPr>
          <p:nvPr>
            <p:ph idx="1"/>
          </p:nvPr>
        </p:nvSpPr>
        <p:spPr/>
        <p:txBody>
          <a:bodyPr>
            <a:normAutofit fontScale="77500" lnSpcReduction="20000"/>
          </a:bodyPr>
          <a:lstStyle/>
          <a:p>
            <a:r>
              <a:rPr lang="en-US" dirty="0"/>
              <a:t>In order for Management </a:t>
            </a:r>
            <a:r>
              <a:rPr lang="en-US" dirty="0" smtClean="0"/>
              <a:t>Accounting </a:t>
            </a:r>
            <a:r>
              <a:rPr lang="en-US" dirty="0"/>
              <a:t>to create value and serve the </a:t>
            </a:r>
            <a:r>
              <a:rPr lang="en-US" dirty="0" smtClean="0"/>
              <a:t>organization purpose </a:t>
            </a:r>
            <a:r>
              <a:rPr lang="en-US" dirty="0"/>
              <a:t>of dissemination and ultimate diffusion, the organization need to have:-</a:t>
            </a:r>
          </a:p>
          <a:p>
            <a:pPr lvl="1"/>
            <a:r>
              <a:rPr lang="en-US" dirty="0"/>
              <a:t>Clarity of goals and objectives</a:t>
            </a:r>
          </a:p>
          <a:p>
            <a:pPr lvl="1"/>
            <a:r>
              <a:rPr lang="en-US" dirty="0"/>
              <a:t>Fair and operable policies, procedures, and guidelines</a:t>
            </a:r>
          </a:p>
          <a:p>
            <a:pPr lvl="1"/>
            <a:r>
              <a:rPr lang="en-US" dirty="0"/>
              <a:t>Efficient systems; capturing data at source, providing single truth with analytics capabilities</a:t>
            </a:r>
          </a:p>
          <a:p>
            <a:pPr lvl="1"/>
            <a:r>
              <a:rPr lang="en-US" dirty="0"/>
              <a:t>Management Accountants with digital </a:t>
            </a:r>
            <a:r>
              <a:rPr lang="en-US" dirty="0" smtClean="0"/>
              <a:t>mindset</a:t>
            </a:r>
            <a:endParaRPr lang="en-GB" dirty="0"/>
          </a:p>
        </p:txBody>
      </p:sp>
      <p:pic>
        <p:nvPicPr>
          <p:cNvPr id="6" name="Picture 5" descr="C:\Users\nfarahin.ali\Downloads\logo napsa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6294" y="587830"/>
            <a:ext cx="890672" cy="696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547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Management Accounting</a:t>
            </a:r>
            <a:endParaRPr lang="en-GB" dirty="0"/>
          </a:p>
        </p:txBody>
      </p:sp>
      <p:sp>
        <p:nvSpPr>
          <p:cNvPr id="3" name="Content Placeholder 2"/>
          <p:cNvSpPr>
            <a:spLocks noGrp="1"/>
          </p:cNvSpPr>
          <p:nvPr>
            <p:ph idx="1"/>
          </p:nvPr>
        </p:nvSpPr>
        <p:spPr>
          <a:xfrm>
            <a:off x="426843" y="1325743"/>
            <a:ext cx="8246070" cy="3262122"/>
          </a:xfrm>
        </p:spPr>
        <p:txBody>
          <a:bodyPr>
            <a:normAutofit fontScale="77500" lnSpcReduction="20000"/>
          </a:bodyPr>
          <a:lstStyle/>
          <a:p>
            <a:r>
              <a:rPr lang="en-US" dirty="0" smtClean="0"/>
              <a:t>Prior </a:t>
            </a:r>
            <a:r>
              <a:rPr lang="en-US" dirty="0"/>
              <a:t>to 1950, </a:t>
            </a:r>
            <a:r>
              <a:rPr lang="en-US" dirty="0" smtClean="0"/>
              <a:t>focus </a:t>
            </a:r>
            <a:r>
              <a:rPr lang="en-US" dirty="0"/>
              <a:t>on </a:t>
            </a:r>
            <a:r>
              <a:rPr lang="en-US" dirty="0" smtClean="0"/>
              <a:t>cost determination </a:t>
            </a:r>
            <a:r>
              <a:rPr lang="en-US" dirty="0"/>
              <a:t>and financial control, through </a:t>
            </a:r>
            <a:r>
              <a:rPr lang="en-US" dirty="0" smtClean="0"/>
              <a:t>the use </a:t>
            </a:r>
            <a:r>
              <a:rPr lang="en-US" dirty="0"/>
              <a:t>of budgeting and cost accounting technologies.</a:t>
            </a:r>
          </a:p>
          <a:p>
            <a:r>
              <a:rPr lang="en-US" dirty="0" smtClean="0"/>
              <a:t>By </a:t>
            </a:r>
            <a:r>
              <a:rPr lang="en-US" dirty="0"/>
              <a:t>1965, </a:t>
            </a:r>
            <a:r>
              <a:rPr lang="en-US" dirty="0" smtClean="0"/>
              <a:t>shifted </a:t>
            </a:r>
            <a:r>
              <a:rPr lang="en-US" dirty="0"/>
              <a:t>to </a:t>
            </a:r>
            <a:r>
              <a:rPr lang="en-US" dirty="0" smtClean="0"/>
              <a:t>provision </a:t>
            </a:r>
            <a:r>
              <a:rPr lang="en-US" dirty="0"/>
              <a:t>of information for management </a:t>
            </a:r>
            <a:r>
              <a:rPr lang="en-US" dirty="0" smtClean="0"/>
              <a:t>planning and control.</a:t>
            </a:r>
            <a:endParaRPr lang="en-US" dirty="0"/>
          </a:p>
          <a:p>
            <a:r>
              <a:rPr lang="en-US" dirty="0" smtClean="0"/>
              <a:t>By </a:t>
            </a:r>
            <a:r>
              <a:rPr lang="en-US" dirty="0"/>
              <a:t>1985, attention was </a:t>
            </a:r>
            <a:r>
              <a:rPr lang="en-US" dirty="0" smtClean="0"/>
              <a:t>on reduction </a:t>
            </a:r>
            <a:r>
              <a:rPr lang="en-US" dirty="0"/>
              <a:t>of waste in resources used in </a:t>
            </a:r>
            <a:r>
              <a:rPr lang="en-US" dirty="0" smtClean="0"/>
              <a:t>business processes</a:t>
            </a:r>
            <a:r>
              <a:rPr lang="en-US" dirty="0"/>
              <a:t>, through the use of process </a:t>
            </a:r>
            <a:r>
              <a:rPr lang="en-US" dirty="0" smtClean="0"/>
              <a:t>analysis and </a:t>
            </a:r>
            <a:r>
              <a:rPr lang="en-US" dirty="0"/>
              <a:t>cost management technologies.</a:t>
            </a:r>
          </a:p>
          <a:p>
            <a:r>
              <a:rPr lang="en-US" dirty="0" smtClean="0"/>
              <a:t>By </a:t>
            </a:r>
            <a:r>
              <a:rPr lang="en-US" dirty="0"/>
              <a:t>1995, </a:t>
            </a:r>
            <a:r>
              <a:rPr lang="en-US" dirty="0" smtClean="0"/>
              <a:t>shifted to generation </a:t>
            </a:r>
            <a:r>
              <a:rPr lang="en-US" dirty="0"/>
              <a:t>or creation of value through the </a:t>
            </a:r>
            <a:r>
              <a:rPr lang="en-US" dirty="0" smtClean="0"/>
              <a:t>effective use </a:t>
            </a:r>
            <a:r>
              <a:rPr lang="en-US" dirty="0"/>
              <a:t>of resources, through the use </a:t>
            </a:r>
            <a:r>
              <a:rPr lang="en-US" dirty="0" smtClean="0"/>
              <a:t>of technologies</a:t>
            </a:r>
            <a:r>
              <a:rPr lang="en-US" dirty="0"/>
              <a:t>, which examine the drivers of </a:t>
            </a:r>
            <a:r>
              <a:rPr lang="en-US" dirty="0" smtClean="0"/>
              <a:t>customer value</a:t>
            </a:r>
            <a:r>
              <a:rPr lang="en-US" dirty="0"/>
              <a:t>, shareholder value and </a:t>
            </a:r>
            <a:r>
              <a:rPr lang="en-US" dirty="0" smtClean="0"/>
              <a:t>organizational innovation</a:t>
            </a:r>
            <a:r>
              <a:rPr lang="en-US" dirty="0"/>
              <a:t>.</a:t>
            </a:r>
            <a:endParaRPr lang="en-GB" dirty="0"/>
          </a:p>
        </p:txBody>
      </p:sp>
    </p:spTree>
    <p:extLst>
      <p:ext uri="{BB962C8B-B14F-4D97-AF65-F5344CB8AC3E}">
        <p14:creationId xmlns:p14="http://schemas.microsoft.com/office/powerpoint/2010/main" val="143064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15057" y="3786187"/>
            <a:ext cx="2528886" cy="584775"/>
          </a:xfrm>
          <a:prstGeom prst="rect">
            <a:avLst/>
          </a:prstGeom>
          <a:noFill/>
        </p:spPr>
        <p:txBody>
          <a:bodyPr wrap="square" rtlCol="0">
            <a:spAutoFit/>
          </a:bodyPr>
          <a:lstStyle/>
          <a:p>
            <a:r>
              <a:rPr lang="en-US" sz="3200" dirty="0" smtClean="0">
                <a:ln w="19050">
                  <a:solidFill>
                    <a:schemeClr val="tx1"/>
                  </a:solidFill>
                </a:ln>
              </a:rPr>
              <a:t>APPLICATION</a:t>
            </a:r>
            <a:endParaRPr lang="en-GB" sz="3200" dirty="0">
              <a:ln w="19050">
                <a:solidFill>
                  <a:schemeClr val="tx1"/>
                </a:solidFill>
              </a:ln>
            </a:endParaRPr>
          </a:p>
        </p:txBody>
      </p:sp>
      <p:sp>
        <p:nvSpPr>
          <p:cNvPr id="4" name="TextBox 3"/>
          <p:cNvSpPr txBox="1"/>
          <p:nvPr/>
        </p:nvSpPr>
        <p:spPr>
          <a:xfrm>
            <a:off x="4431514" y="3226594"/>
            <a:ext cx="3540921" cy="584775"/>
          </a:xfrm>
          <a:prstGeom prst="rect">
            <a:avLst/>
          </a:prstGeom>
          <a:noFill/>
        </p:spPr>
        <p:txBody>
          <a:bodyPr wrap="square" rtlCol="0">
            <a:spAutoFit/>
          </a:bodyPr>
          <a:lstStyle/>
          <a:p>
            <a:r>
              <a:rPr lang="en-US" sz="3200" b="1" dirty="0" smtClean="0">
                <a:solidFill>
                  <a:schemeClr val="tx2">
                    <a:lumMod val="60000"/>
                    <a:lumOff val="40000"/>
                  </a:schemeClr>
                </a:solidFill>
              </a:rPr>
              <a:t>EVOLVE WITH TIME</a:t>
            </a:r>
            <a:endParaRPr lang="en-GB" sz="3200" b="1" dirty="0">
              <a:solidFill>
                <a:schemeClr val="tx2">
                  <a:lumMod val="60000"/>
                  <a:lumOff val="40000"/>
                </a:schemeClr>
              </a:solidFill>
            </a:endParaRPr>
          </a:p>
        </p:txBody>
      </p:sp>
      <p:sp>
        <p:nvSpPr>
          <p:cNvPr id="5" name="TextBox 4"/>
          <p:cNvSpPr txBox="1"/>
          <p:nvPr/>
        </p:nvSpPr>
        <p:spPr>
          <a:xfrm>
            <a:off x="1850225" y="2717004"/>
            <a:ext cx="5081604" cy="584775"/>
          </a:xfrm>
          <a:prstGeom prst="rect">
            <a:avLst/>
          </a:prstGeom>
          <a:noFill/>
        </p:spPr>
        <p:txBody>
          <a:bodyPr wrap="square" rtlCol="0">
            <a:spAutoFit/>
          </a:bodyPr>
          <a:lstStyle/>
          <a:p>
            <a:r>
              <a:rPr lang="en-US" sz="3200" b="1" dirty="0" smtClean="0">
                <a:solidFill>
                  <a:srgbClr val="00CC00"/>
                </a:solidFill>
              </a:rPr>
              <a:t>STRATEGIC CONSIDERATION</a:t>
            </a:r>
            <a:endParaRPr lang="en-GB" sz="3200" b="1" dirty="0">
              <a:solidFill>
                <a:srgbClr val="00CC00"/>
              </a:solidFill>
            </a:endParaRPr>
          </a:p>
        </p:txBody>
      </p:sp>
      <p:sp>
        <p:nvSpPr>
          <p:cNvPr id="6" name="TextBox 5"/>
          <p:cNvSpPr txBox="1"/>
          <p:nvPr/>
        </p:nvSpPr>
        <p:spPr>
          <a:xfrm>
            <a:off x="1312061" y="2147884"/>
            <a:ext cx="2031214" cy="584775"/>
          </a:xfrm>
          <a:prstGeom prst="rect">
            <a:avLst/>
          </a:prstGeom>
          <a:noFill/>
        </p:spPr>
        <p:txBody>
          <a:bodyPr wrap="square" rtlCol="0">
            <a:spAutoFit/>
          </a:bodyPr>
          <a:lstStyle/>
          <a:p>
            <a:r>
              <a:rPr lang="en-US" sz="3200" dirty="0" smtClean="0">
                <a:ln w="38100">
                  <a:solidFill>
                    <a:schemeClr val="tx1"/>
                  </a:solidFill>
                </a:ln>
                <a:solidFill>
                  <a:schemeClr val="tx2">
                    <a:lumMod val="60000"/>
                    <a:lumOff val="40000"/>
                  </a:schemeClr>
                </a:solidFill>
              </a:rPr>
              <a:t>OBJECTIVE</a:t>
            </a:r>
            <a:endParaRPr lang="en-GB" sz="3200" dirty="0">
              <a:ln w="38100">
                <a:solidFill>
                  <a:schemeClr val="tx1"/>
                </a:solidFill>
              </a:ln>
              <a:solidFill>
                <a:schemeClr val="tx2">
                  <a:lumMod val="60000"/>
                  <a:lumOff val="40000"/>
                </a:schemeClr>
              </a:solidFill>
            </a:endParaRPr>
          </a:p>
        </p:txBody>
      </p:sp>
      <p:sp>
        <p:nvSpPr>
          <p:cNvPr id="7" name="TextBox 6"/>
          <p:cNvSpPr txBox="1"/>
          <p:nvPr/>
        </p:nvSpPr>
        <p:spPr>
          <a:xfrm>
            <a:off x="590533" y="1576381"/>
            <a:ext cx="1388285" cy="584775"/>
          </a:xfrm>
          <a:prstGeom prst="rect">
            <a:avLst/>
          </a:prstGeom>
          <a:noFill/>
        </p:spPr>
        <p:txBody>
          <a:bodyPr wrap="square" rtlCol="0">
            <a:spAutoFit/>
          </a:bodyPr>
          <a:lstStyle/>
          <a:p>
            <a:r>
              <a:rPr lang="en-US" sz="3200" b="1" dirty="0" smtClean="0">
                <a:solidFill>
                  <a:srgbClr val="FF0000"/>
                </a:solidFill>
              </a:rPr>
              <a:t>FOCUS</a:t>
            </a:r>
            <a:endParaRPr lang="en-GB" sz="3200" b="1" dirty="0">
              <a:solidFill>
                <a:srgbClr val="FF0000"/>
              </a:solidFill>
            </a:endParaRPr>
          </a:p>
        </p:txBody>
      </p:sp>
      <p:sp>
        <p:nvSpPr>
          <p:cNvPr id="8" name="Title 7"/>
          <p:cNvSpPr>
            <a:spLocks noGrp="1"/>
          </p:cNvSpPr>
          <p:nvPr>
            <p:ph type="title"/>
          </p:nvPr>
        </p:nvSpPr>
        <p:spPr/>
        <p:txBody>
          <a:bodyPr/>
          <a:lstStyle/>
          <a:p>
            <a:pPr algn="r"/>
            <a:r>
              <a:rPr lang="en-US" dirty="0" smtClean="0">
                <a:solidFill>
                  <a:schemeClr val="bg1"/>
                </a:solidFill>
              </a:rPr>
              <a:t>Management Accounting</a:t>
            </a:r>
            <a:endParaRPr lang="en-GB" dirty="0">
              <a:solidFill>
                <a:schemeClr val="bg1"/>
              </a:solidFill>
            </a:endParaRPr>
          </a:p>
        </p:txBody>
      </p:sp>
      <p:sp>
        <p:nvSpPr>
          <p:cNvPr id="9" name="TextBox 8"/>
          <p:cNvSpPr txBox="1"/>
          <p:nvPr/>
        </p:nvSpPr>
        <p:spPr>
          <a:xfrm>
            <a:off x="4157663" y="1511918"/>
            <a:ext cx="4450556" cy="954107"/>
          </a:xfrm>
          <a:prstGeom prst="rect">
            <a:avLst/>
          </a:prstGeom>
          <a:noFill/>
          <a:ln w="19050">
            <a:solidFill>
              <a:schemeClr val="tx1"/>
            </a:solidFill>
          </a:ln>
        </p:spPr>
        <p:txBody>
          <a:bodyPr wrap="square" rtlCol="0">
            <a:spAutoFit/>
          </a:bodyPr>
          <a:lstStyle/>
          <a:p>
            <a:r>
              <a:rPr lang="en-US" sz="2800" b="1" dirty="0" smtClean="0">
                <a:solidFill>
                  <a:srgbClr val="0070C0"/>
                </a:solidFill>
              </a:rPr>
              <a:t>Unlike Financial Accounting, </a:t>
            </a:r>
            <a:r>
              <a:rPr lang="en-US" sz="2800" b="1" dirty="0">
                <a:solidFill>
                  <a:srgbClr val="0070C0"/>
                </a:solidFill>
              </a:rPr>
              <a:t>i</a:t>
            </a:r>
            <a:r>
              <a:rPr lang="en-US" sz="2800" b="1" dirty="0" smtClean="0">
                <a:solidFill>
                  <a:srgbClr val="0070C0"/>
                </a:solidFill>
              </a:rPr>
              <a:t>t serves a different purpose.</a:t>
            </a:r>
            <a:endParaRPr lang="en-GB" sz="2800" b="1" dirty="0">
              <a:solidFill>
                <a:srgbClr val="0070C0"/>
              </a:solidFill>
            </a:endParaRPr>
          </a:p>
        </p:txBody>
      </p:sp>
    </p:spTree>
    <p:extLst>
      <p:ext uri="{BB962C8B-B14F-4D97-AF65-F5344CB8AC3E}">
        <p14:creationId xmlns:p14="http://schemas.microsoft.com/office/powerpoint/2010/main" val="3418023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Progressing with Time (1)</a:t>
            </a:r>
            <a:endParaRPr lang="en-GB" dirty="0"/>
          </a:p>
        </p:txBody>
      </p:sp>
      <p:sp>
        <p:nvSpPr>
          <p:cNvPr id="3" name="Content Placeholder 2"/>
          <p:cNvSpPr>
            <a:spLocks noGrp="1"/>
          </p:cNvSpPr>
          <p:nvPr>
            <p:ph idx="1"/>
          </p:nvPr>
        </p:nvSpPr>
        <p:spPr>
          <a:xfrm>
            <a:off x="426843" y="1354319"/>
            <a:ext cx="8246070" cy="3262122"/>
          </a:xfrm>
        </p:spPr>
        <p:txBody>
          <a:bodyPr>
            <a:normAutofit fontScale="77500" lnSpcReduction="20000"/>
          </a:bodyPr>
          <a:lstStyle/>
          <a:p>
            <a:r>
              <a:rPr lang="en-US" dirty="0" smtClean="0"/>
              <a:t>Year 2000 and beyond, fundamental </a:t>
            </a:r>
            <a:r>
              <a:rPr lang="en-US" dirty="0"/>
              <a:t>shift in economic activity leading to a new wave of innovation in management accounting.</a:t>
            </a:r>
          </a:p>
          <a:p>
            <a:pPr lvl="1"/>
            <a:r>
              <a:rPr lang="en-US" dirty="0"/>
              <a:t>I</a:t>
            </a:r>
            <a:r>
              <a:rPr lang="en-US" dirty="0" smtClean="0"/>
              <a:t>nformation and Knowledge </a:t>
            </a:r>
            <a:r>
              <a:rPr lang="en-US" dirty="0"/>
              <a:t>as a source of </a:t>
            </a:r>
            <a:r>
              <a:rPr lang="en-US" dirty="0" smtClean="0"/>
              <a:t>competitive </a:t>
            </a:r>
            <a:r>
              <a:rPr lang="en-US" dirty="0"/>
              <a:t>advantage. </a:t>
            </a:r>
            <a:endParaRPr lang="en-US" dirty="0" smtClean="0"/>
          </a:p>
          <a:p>
            <a:pPr lvl="1"/>
            <a:r>
              <a:rPr lang="en-US" dirty="0" smtClean="0"/>
              <a:t>New skills </a:t>
            </a:r>
            <a:r>
              <a:rPr lang="en-US" dirty="0"/>
              <a:t>and capabilities </a:t>
            </a:r>
            <a:r>
              <a:rPr lang="en-US" dirty="0" smtClean="0"/>
              <a:t>demanded on </a:t>
            </a:r>
            <a:r>
              <a:rPr lang="en-US" dirty="0"/>
              <a:t>professional management accountant</a:t>
            </a:r>
          </a:p>
          <a:p>
            <a:r>
              <a:rPr lang="en-US" dirty="0" smtClean="0"/>
              <a:t>Year 2005, </a:t>
            </a:r>
            <a:r>
              <a:rPr lang="en-US" dirty="0"/>
              <a:t>t</a:t>
            </a:r>
            <a:r>
              <a:rPr lang="en-US" dirty="0" smtClean="0"/>
              <a:t>echnology is driving knowledge economy as key pillars of rapid change.</a:t>
            </a:r>
          </a:p>
          <a:p>
            <a:pPr lvl="1"/>
            <a:r>
              <a:rPr lang="en-US" dirty="0" smtClean="0"/>
              <a:t>Global reach of Internet and its universal </a:t>
            </a:r>
            <a:r>
              <a:rPr lang="en-US" dirty="0"/>
              <a:t>adoption is </a:t>
            </a:r>
            <a:r>
              <a:rPr lang="en-US" dirty="0" smtClean="0"/>
              <a:t>creating new businesses and transforming traditional sectors.</a:t>
            </a:r>
          </a:p>
        </p:txBody>
      </p:sp>
    </p:spTree>
    <p:extLst>
      <p:ext uri="{BB962C8B-B14F-4D97-AF65-F5344CB8AC3E}">
        <p14:creationId xmlns:p14="http://schemas.microsoft.com/office/powerpoint/2010/main" val="4208319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13" y="201982"/>
            <a:ext cx="8246070" cy="763526"/>
          </a:xfrm>
        </p:spPr>
        <p:txBody>
          <a:bodyPr>
            <a:normAutofit/>
          </a:bodyPr>
          <a:lstStyle/>
          <a:p>
            <a:r>
              <a:rPr lang="en-US" dirty="0"/>
              <a:t>Progressing with Time </a:t>
            </a:r>
            <a:r>
              <a:rPr lang="en-US" dirty="0" smtClean="0"/>
              <a:t>(2)</a:t>
            </a:r>
            <a:endParaRPr lang="en-GB" dirty="0"/>
          </a:p>
        </p:txBody>
      </p:sp>
      <p:sp>
        <p:nvSpPr>
          <p:cNvPr id="3" name="Content Placeholder 2"/>
          <p:cNvSpPr>
            <a:spLocks noGrp="1"/>
          </p:cNvSpPr>
          <p:nvPr>
            <p:ph idx="1"/>
          </p:nvPr>
        </p:nvSpPr>
        <p:spPr>
          <a:xfrm>
            <a:off x="426843" y="1311455"/>
            <a:ext cx="8246070" cy="3262122"/>
          </a:xfrm>
        </p:spPr>
        <p:txBody>
          <a:bodyPr>
            <a:normAutofit fontScale="85000" lnSpcReduction="20000"/>
          </a:bodyPr>
          <a:lstStyle/>
          <a:p>
            <a:r>
              <a:rPr lang="en-US" dirty="0" smtClean="0"/>
              <a:t>Year 2010, Globalization</a:t>
            </a:r>
            <a:r>
              <a:rPr lang="en-US" dirty="0"/>
              <a:t>,</a:t>
            </a:r>
            <a:r>
              <a:rPr lang="en-US" dirty="0" smtClean="0"/>
              <a:t> </a:t>
            </a:r>
            <a:r>
              <a:rPr lang="en-US" dirty="0"/>
              <a:t>free flow of money and </a:t>
            </a:r>
            <a:r>
              <a:rPr lang="en-US" dirty="0" smtClean="0"/>
              <a:t>information </a:t>
            </a:r>
            <a:r>
              <a:rPr lang="en-US" dirty="0"/>
              <a:t>has </a:t>
            </a:r>
            <a:r>
              <a:rPr lang="en-US" dirty="0" smtClean="0"/>
              <a:t>shrunk </a:t>
            </a:r>
            <a:r>
              <a:rPr lang="en-US" dirty="0"/>
              <a:t>the </a:t>
            </a:r>
            <a:r>
              <a:rPr lang="en-US" dirty="0" smtClean="0"/>
              <a:t>world.</a:t>
            </a:r>
          </a:p>
          <a:p>
            <a:pPr lvl="1"/>
            <a:r>
              <a:rPr lang="en-US" dirty="0" smtClean="0"/>
              <a:t>Global </a:t>
            </a:r>
            <a:r>
              <a:rPr lang="en-US" dirty="0"/>
              <a:t>marketing </a:t>
            </a:r>
            <a:r>
              <a:rPr lang="en-US" dirty="0" smtClean="0"/>
              <a:t>to homogenize </a:t>
            </a:r>
            <a:r>
              <a:rPr lang="en-US" dirty="0"/>
              <a:t>consumer </a:t>
            </a:r>
            <a:r>
              <a:rPr lang="en-US" dirty="0" err="1" smtClean="0"/>
              <a:t>behaviour</a:t>
            </a:r>
            <a:r>
              <a:rPr lang="en-US" dirty="0" smtClean="0"/>
              <a:t>.</a:t>
            </a:r>
          </a:p>
          <a:p>
            <a:pPr lvl="1"/>
            <a:r>
              <a:rPr lang="en-US" dirty="0" smtClean="0"/>
              <a:t>Outsourcing and centralized information processing enable information to be disseminated cheaply across the </a:t>
            </a:r>
            <a:r>
              <a:rPr lang="en-US" dirty="0"/>
              <a:t>globe </a:t>
            </a:r>
            <a:r>
              <a:rPr lang="en-US" dirty="0" smtClean="0"/>
              <a:t>quickly.</a:t>
            </a:r>
          </a:p>
          <a:p>
            <a:pPr lvl="1"/>
            <a:r>
              <a:rPr lang="en-US" dirty="0" smtClean="0"/>
              <a:t>Sprouting competition and blurring </a:t>
            </a:r>
            <a:r>
              <a:rPr lang="en-US" dirty="0"/>
              <a:t>of traditional industry </a:t>
            </a:r>
            <a:r>
              <a:rPr lang="en-US" dirty="0" smtClean="0"/>
              <a:t>boundaries with </a:t>
            </a:r>
            <a:r>
              <a:rPr lang="en-US" dirty="0"/>
              <a:t>the emergence of </a:t>
            </a:r>
            <a:r>
              <a:rPr lang="en-US" dirty="0" smtClean="0"/>
              <a:t>new business sectors</a:t>
            </a:r>
            <a:r>
              <a:rPr lang="en-US" dirty="0"/>
              <a:t>. </a:t>
            </a:r>
            <a:endParaRPr lang="en-US" dirty="0" smtClean="0"/>
          </a:p>
          <a:p>
            <a:pPr lvl="1"/>
            <a:r>
              <a:rPr lang="en-US" dirty="0" smtClean="0"/>
              <a:t>Insights </a:t>
            </a:r>
            <a:r>
              <a:rPr lang="en-US" dirty="0"/>
              <a:t>as the key </a:t>
            </a:r>
            <a:r>
              <a:rPr lang="en-US" dirty="0" smtClean="0"/>
              <a:t>driver of </a:t>
            </a:r>
            <a:r>
              <a:rPr lang="en-US" dirty="0"/>
              <a:t>competitive advantage.</a:t>
            </a:r>
            <a:endParaRPr lang="en-GB" dirty="0"/>
          </a:p>
        </p:txBody>
      </p:sp>
    </p:spTree>
    <p:extLst>
      <p:ext uri="{BB962C8B-B14F-4D97-AF65-F5344CB8AC3E}">
        <p14:creationId xmlns:p14="http://schemas.microsoft.com/office/powerpoint/2010/main" val="3018002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13" y="201982"/>
            <a:ext cx="8246070" cy="763526"/>
          </a:xfrm>
        </p:spPr>
        <p:txBody>
          <a:bodyPr>
            <a:normAutofit/>
          </a:bodyPr>
          <a:lstStyle/>
          <a:p>
            <a:r>
              <a:rPr lang="en-US" dirty="0"/>
              <a:t>Progressing with Time </a:t>
            </a:r>
            <a:r>
              <a:rPr lang="en-US" dirty="0" smtClean="0"/>
              <a:t>(3)</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Year 2013, Data</a:t>
            </a:r>
            <a:r>
              <a:rPr lang="en-US" dirty="0"/>
              <a:t>, </a:t>
            </a:r>
            <a:r>
              <a:rPr lang="en-US" dirty="0" smtClean="0"/>
              <a:t>information </a:t>
            </a:r>
            <a:r>
              <a:rPr lang="en-US" dirty="0"/>
              <a:t>and knowledge </a:t>
            </a:r>
            <a:r>
              <a:rPr lang="en-US" dirty="0" smtClean="0"/>
              <a:t>as strategic digital competitive tools. </a:t>
            </a:r>
          </a:p>
          <a:p>
            <a:pPr lvl="1"/>
            <a:r>
              <a:rPr lang="en-US" dirty="0" smtClean="0"/>
              <a:t>Big data, unstructured qualitative information</a:t>
            </a:r>
          </a:p>
          <a:p>
            <a:pPr lvl="1"/>
            <a:r>
              <a:rPr lang="en-US" dirty="0" smtClean="0"/>
              <a:t>Correlate financial and non-financial data for reporting</a:t>
            </a:r>
          </a:p>
          <a:p>
            <a:pPr lvl="1"/>
            <a:r>
              <a:rPr lang="en-US" dirty="0" smtClean="0"/>
              <a:t>Use of analytics to effectively guide management decisions</a:t>
            </a:r>
            <a:r>
              <a:rPr lang="en-US" dirty="0"/>
              <a:t>. </a:t>
            </a:r>
            <a:endParaRPr lang="en-US" dirty="0" smtClean="0"/>
          </a:p>
          <a:p>
            <a:pPr lvl="1"/>
            <a:r>
              <a:rPr lang="en-US" dirty="0" smtClean="0"/>
              <a:t>Evaluate existing </a:t>
            </a:r>
            <a:r>
              <a:rPr lang="en-US" dirty="0"/>
              <a:t>capabilities </a:t>
            </a:r>
            <a:r>
              <a:rPr lang="en-US" dirty="0" smtClean="0"/>
              <a:t>to identify </a:t>
            </a:r>
            <a:r>
              <a:rPr lang="en-US" dirty="0"/>
              <a:t>strategic </a:t>
            </a:r>
            <a:r>
              <a:rPr lang="en-US" dirty="0" smtClean="0"/>
              <a:t>differentiators via usage of analytic </a:t>
            </a:r>
            <a:r>
              <a:rPr lang="en-US" dirty="0"/>
              <a:t>tools </a:t>
            </a:r>
            <a:r>
              <a:rPr lang="en-US" dirty="0" smtClean="0"/>
              <a:t>and management accounting </a:t>
            </a:r>
            <a:r>
              <a:rPr lang="en-US" dirty="0"/>
              <a:t>techniques</a:t>
            </a:r>
            <a:r>
              <a:rPr lang="en-US" dirty="0" smtClean="0"/>
              <a:t>.</a:t>
            </a:r>
            <a:endParaRPr lang="en-US" dirty="0"/>
          </a:p>
        </p:txBody>
      </p:sp>
    </p:spTree>
    <p:extLst>
      <p:ext uri="{BB962C8B-B14F-4D97-AF65-F5344CB8AC3E}">
        <p14:creationId xmlns:p14="http://schemas.microsoft.com/office/powerpoint/2010/main" val="941693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Progressing with Time </a:t>
            </a:r>
            <a:r>
              <a:rPr lang="en-US" dirty="0" smtClean="0"/>
              <a:t>(4)</a:t>
            </a:r>
            <a:endParaRPr lang="en-GB" dirty="0"/>
          </a:p>
        </p:txBody>
      </p:sp>
      <p:sp>
        <p:nvSpPr>
          <p:cNvPr id="3" name="Content Placeholder 2"/>
          <p:cNvSpPr>
            <a:spLocks noGrp="1"/>
          </p:cNvSpPr>
          <p:nvPr>
            <p:ph idx="1"/>
          </p:nvPr>
        </p:nvSpPr>
        <p:spPr/>
        <p:txBody>
          <a:bodyPr>
            <a:normAutofit fontScale="92500" lnSpcReduction="20000"/>
          </a:bodyPr>
          <a:lstStyle/>
          <a:p>
            <a:r>
              <a:rPr lang="en-US" dirty="0"/>
              <a:t>Year 2016, </a:t>
            </a:r>
            <a:r>
              <a:rPr lang="en-US" dirty="0" smtClean="0"/>
              <a:t>acceleration of digital </a:t>
            </a:r>
            <a:r>
              <a:rPr lang="en-US" dirty="0"/>
              <a:t>revolution </a:t>
            </a:r>
            <a:r>
              <a:rPr lang="en-US" dirty="0" smtClean="0"/>
              <a:t>and extensive usage of cloud-computing</a:t>
            </a:r>
            <a:r>
              <a:rPr lang="en-US" dirty="0"/>
              <a:t>, </a:t>
            </a:r>
            <a:r>
              <a:rPr lang="en-US" dirty="0" smtClean="0"/>
              <a:t>digitalization, </a:t>
            </a:r>
            <a:r>
              <a:rPr lang="en-US" dirty="0"/>
              <a:t>block </a:t>
            </a:r>
            <a:r>
              <a:rPr lang="en-US" dirty="0" smtClean="0"/>
              <a:t>chain, Fintech, etc., </a:t>
            </a:r>
            <a:r>
              <a:rPr lang="en-US" dirty="0"/>
              <a:t>among </a:t>
            </a:r>
            <a:r>
              <a:rPr lang="en-US" dirty="0" smtClean="0"/>
              <a:t>others </a:t>
            </a:r>
            <a:r>
              <a:rPr lang="en-US" dirty="0"/>
              <a:t>have </a:t>
            </a:r>
            <a:r>
              <a:rPr lang="en-US" dirty="0" smtClean="0"/>
              <a:t>reformed business transactions.</a:t>
            </a:r>
          </a:p>
          <a:p>
            <a:pPr lvl="1"/>
            <a:r>
              <a:rPr lang="en-US" dirty="0" smtClean="0"/>
              <a:t>Bridging between digital business activities and </a:t>
            </a:r>
            <a:r>
              <a:rPr lang="en-US" dirty="0"/>
              <a:t>firm value </a:t>
            </a:r>
            <a:r>
              <a:rPr lang="en-US" dirty="0" smtClean="0"/>
              <a:t>is </a:t>
            </a:r>
            <a:r>
              <a:rPr lang="en-US" dirty="0"/>
              <a:t>knowledge </a:t>
            </a:r>
            <a:r>
              <a:rPr lang="en-US" dirty="0" smtClean="0"/>
              <a:t>management. </a:t>
            </a:r>
          </a:p>
          <a:p>
            <a:pPr lvl="1"/>
            <a:r>
              <a:rPr lang="en-US" dirty="0" smtClean="0"/>
              <a:t>All sectors (public and private) </a:t>
            </a:r>
            <a:r>
              <a:rPr lang="en-US" dirty="0"/>
              <a:t>are </a:t>
            </a:r>
            <a:r>
              <a:rPr lang="en-US" dirty="0" smtClean="0"/>
              <a:t>stimulated </a:t>
            </a:r>
            <a:r>
              <a:rPr lang="en-US" dirty="0"/>
              <a:t>by the </a:t>
            </a:r>
            <a:r>
              <a:rPr lang="en-US" dirty="0" smtClean="0"/>
              <a:t>new digital </a:t>
            </a:r>
            <a:r>
              <a:rPr lang="en-US" dirty="0"/>
              <a:t>mechanisms </a:t>
            </a:r>
            <a:r>
              <a:rPr lang="en-US" dirty="0" smtClean="0"/>
              <a:t>that are driving </a:t>
            </a:r>
            <a:r>
              <a:rPr lang="en-US" dirty="0"/>
              <a:t>digital </a:t>
            </a:r>
            <a:r>
              <a:rPr lang="en-US" dirty="0" smtClean="0"/>
              <a:t>transformation.</a:t>
            </a:r>
            <a:endParaRPr lang="en-GB" dirty="0"/>
          </a:p>
        </p:txBody>
      </p:sp>
    </p:spTree>
    <p:extLst>
      <p:ext uri="{BB962C8B-B14F-4D97-AF65-F5344CB8AC3E}">
        <p14:creationId xmlns:p14="http://schemas.microsoft.com/office/powerpoint/2010/main" val="711972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Contextualizing </a:t>
            </a:r>
            <a:r>
              <a:rPr lang="en-US" sz="4000" dirty="0"/>
              <a:t>Terms used</a:t>
            </a:r>
          </a:p>
        </p:txBody>
      </p:sp>
      <p:sp>
        <p:nvSpPr>
          <p:cNvPr id="5" name="Content Placeholder 4"/>
          <p:cNvSpPr>
            <a:spLocks noGrp="1"/>
          </p:cNvSpPr>
          <p:nvPr>
            <p:ph idx="1"/>
          </p:nvPr>
        </p:nvSpPr>
        <p:spPr/>
        <p:txBody>
          <a:bodyPr/>
          <a:lstStyle/>
          <a:p>
            <a:r>
              <a:rPr lang="en-US" dirty="0" smtClean="0"/>
              <a:t>Value Creation</a:t>
            </a:r>
          </a:p>
          <a:p>
            <a:r>
              <a:rPr lang="en-US" dirty="0" smtClean="0"/>
              <a:t>Dissemination</a:t>
            </a:r>
          </a:p>
          <a:p>
            <a:r>
              <a:rPr lang="en-US" dirty="0" smtClean="0"/>
              <a:t>Diffusion</a:t>
            </a:r>
            <a:endParaRPr lang="en-US" dirty="0"/>
          </a:p>
        </p:txBody>
      </p:sp>
      <p:pic>
        <p:nvPicPr>
          <p:cNvPr id="6" name="Picture 5" descr="C:\Users\nfarahin.ali\Downloads\logo napsa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045" y="631371"/>
            <a:ext cx="835006" cy="6531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0691024">
            <a:off x="3610901" y="3275338"/>
            <a:ext cx="3516778" cy="646331"/>
          </a:xfrm>
          <a:prstGeom prst="rect">
            <a:avLst/>
          </a:prstGeom>
          <a:noFill/>
          <a:ln w="28575">
            <a:solidFill>
              <a:schemeClr val="tx1"/>
            </a:solidFill>
          </a:ln>
        </p:spPr>
        <p:txBody>
          <a:bodyPr wrap="square" rtlCol="0">
            <a:spAutoFit/>
          </a:bodyPr>
          <a:lstStyle/>
          <a:p>
            <a:r>
              <a:rPr lang="en-US" dirty="0">
                <a:solidFill>
                  <a:srgbClr val="FF0000"/>
                </a:solidFill>
              </a:rPr>
              <a:t>Big Words </a:t>
            </a:r>
            <a:r>
              <a:rPr lang="en-US" dirty="0" smtClean="0">
                <a:solidFill>
                  <a:srgbClr val="FF0000"/>
                </a:solidFill>
              </a:rPr>
              <a:t>– have to be in specific context of Management Accounting</a:t>
            </a:r>
            <a:endParaRPr lang="en-GB" dirty="0">
              <a:solidFill>
                <a:srgbClr val="FF0000"/>
              </a:solidFill>
            </a:endParaRPr>
          </a:p>
        </p:txBody>
      </p:sp>
    </p:spTree>
    <p:extLst>
      <p:ext uri="{BB962C8B-B14F-4D97-AF65-F5344CB8AC3E}">
        <p14:creationId xmlns:p14="http://schemas.microsoft.com/office/powerpoint/2010/main" val="2599138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199" y="97971"/>
            <a:ext cx="4669415" cy="792660"/>
          </a:xfrm>
        </p:spPr>
        <p:txBody>
          <a:bodyPr>
            <a:normAutofit/>
          </a:bodyPr>
          <a:lstStyle/>
          <a:p>
            <a:r>
              <a:rPr lang="en-US" sz="4000" dirty="0" smtClean="0"/>
              <a:t>Value Creation</a:t>
            </a:r>
            <a:endParaRPr lang="en-US" sz="4000" dirty="0"/>
          </a:p>
        </p:txBody>
      </p:sp>
      <p:sp>
        <p:nvSpPr>
          <p:cNvPr id="3" name="Content Placeholder 2"/>
          <p:cNvSpPr>
            <a:spLocks noGrp="1"/>
          </p:cNvSpPr>
          <p:nvPr>
            <p:ph idx="1"/>
          </p:nvPr>
        </p:nvSpPr>
        <p:spPr>
          <a:xfrm>
            <a:off x="624879" y="1321388"/>
            <a:ext cx="8037119" cy="3307558"/>
          </a:xfrm>
        </p:spPr>
        <p:txBody>
          <a:bodyPr>
            <a:normAutofit fontScale="55000" lnSpcReduction="20000"/>
          </a:bodyPr>
          <a:lstStyle/>
          <a:p>
            <a:pPr lvl="0">
              <a:lnSpc>
                <a:spcPct val="150000"/>
              </a:lnSpc>
            </a:pPr>
            <a:r>
              <a:rPr lang="en-US" dirty="0" smtClean="0"/>
              <a:t>Proactively </a:t>
            </a:r>
            <a:r>
              <a:rPr lang="en-US" dirty="0" smtClean="0">
                <a:solidFill>
                  <a:srgbClr val="0070C0"/>
                </a:solidFill>
              </a:rPr>
              <a:t>focusing</a:t>
            </a:r>
            <a:r>
              <a:rPr lang="en-US" dirty="0" smtClean="0"/>
              <a:t> on measuring business/organization activities using pre-established measurements to evaluate potential monetary benefits, gain, operation efficiency and productivity; with the aim of shifting reactive spending to proactive planned activities so as to derive bigger monetary value from deployment of resources, and to identify effective drivers and measure effectiveness of policies and procedures.</a:t>
            </a:r>
          </a:p>
          <a:p>
            <a:pPr lvl="0">
              <a:lnSpc>
                <a:spcPct val="150000"/>
              </a:lnSpc>
            </a:pPr>
            <a:r>
              <a:rPr lang="en-US" dirty="0" smtClean="0"/>
              <a:t>Management </a:t>
            </a:r>
            <a:r>
              <a:rPr lang="en-US" dirty="0"/>
              <a:t>accounting </a:t>
            </a:r>
            <a:r>
              <a:rPr lang="en-US" dirty="0" smtClean="0"/>
              <a:t>helps to establish fundamental measurements and apply technique of measurement on organization / business activities and to proactively determine value drivers for managing business/organization operation.</a:t>
            </a:r>
            <a:endParaRPr lang="en-MY" dirty="0"/>
          </a:p>
        </p:txBody>
      </p:sp>
      <p:pic>
        <p:nvPicPr>
          <p:cNvPr id="4" name="Picture 3" descr="C:\Users\nfarahin.ali\Downloads\logo napsa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4615" y="185056"/>
            <a:ext cx="835007" cy="65314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076011" y="1507331"/>
            <a:ext cx="914400" cy="369332"/>
          </a:xfrm>
          <a:prstGeom prst="rect">
            <a:avLst/>
          </a:prstGeom>
          <a:noFill/>
          <a:ln w="19050">
            <a:solidFill>
              <a:schemeClr val="tx1"/>
            </a:solidFill>
          </a:ln>
        </p:spPr>
        <p:txBody>
          <a:bodyPr wrap="square" rtlCol="0">
            <a:spAutoFit/>
          </a:bodyPr>
          <a:lstStyle/>
          <a:p>
            <a:r>
              <a:rPr lang="en-US" dirty="0" smtClean="0">
                <a:solidFill>
                  <a:schemeClr val="accent3">
                    <a:lumMod val="75000"/>
                  </a:schemeClr>
                </a:solidFill>
              </a:rPr>
              <a:t>Process</a:t>
            </a:r>
            <a:endParaRPr lang="en-GB" dirty="0">
              <a:solidFill>
                <a:schemeClr val="accent3">
                  <a:lumMod val="75000"/>
                </a:schemeClr>
              </a:solidFill>
            </a:endParaRPr>
          </a:p>
        </p:txBody>
      </p:sp>
      <p:sp>
        <p:nvSpPr>
          <p:cNvPr id="7" name="TextBox 6"/>
          <p:cNvSpPr txBox="1"/>
          <p:nvPr/>
        </p:nvSpPr>
        <p:spPr>
          <a:xfrm>
            <a:off x="2008985" y="3917043"/>
            <a:ext cx="1293019" cy="646331"/>
          </a:xfrm>
          <a:prstGeom prst="rect">
            <a:avLst/>
          </a:prstGeom>
          <a:noFill/>
          <a:ln w="19050">
            <a:solidFill>
              <a:schemeClr val="tx1"/>
            </a:solidFill>
          </a:ln>
        </p:spPr>
        <p:txBody>
          <a:bodyPr wrap="square" rtlCol="0">
            <a:spAutoFit/>
          </a:bodyPr>
          <a:lstStyle/>
          <a:p>
            <a:r>
              <a:rPr lang="en-US" dirty="0" smtClean="0">
                <a:solidFill>
                  <a:srgbClr val="FF00FF"/>
                </a:solidFill>
              </a:rPr>
              <a:t>Operation Activities</a:t>
            </a:r>
            <a:endParaRPr lang="en-GB" dirty="0">
              <a:solidFill>
                <a:srgbClr val="FF00FF"/>
              </a:solidFill>
            </a:endParaRPr>
          </a:p>
        </p:txBody>
      </p:sp>
      <p:sp>
        <p:nvSpPr>
          <p:cNvPr id="8" name="TextBox 7"/>
          <p:cNvSpPr txBox="1"/>
          <p:nvPr/>
        </p:nvSpPr>
        <p:spPr>
          <a:xfrm rot="21118040">
            <a:off x="3521871" y="3986211"/>
            <a:ext cx="2328862" cy="646331"/>
          </a:xfrm>
          <a:prstGeom prst="rect">
            <a:avLst/>
          </a:prstGeom>
          <a:noFill/>
          <a:ln w="19050">
            <a:solidFill>
              <a:schemeClr val="tx1"/>
            </a:solidFill>
          </a:ln>
        </p:spPr>
        <p:txBody>
          <a:bodyPr wrap="square" rtlCol="0">
            <a:spAutoFit/>
          </a:bodyPr>
          <a:lstStyle/>
          <a:p>
            <a:r>
              <a:rPr lang="en-US" dirty="0" smtClean="0">
                <a:solidFill>
                  <a:srgbClr val="FF9900"/>
                </a:solidFill>
              </a:rPr>
              <a:t>Effectiveness of Policies and Procedure</a:t>
            </a:r>
            <a:endParaRPr lang="en-GB" dirty="0">
              <a:solidFill>
                <a:srgbClr val="FF9900"/>
              </a:solidFill>
            </a:endParaRPr>
          </a:p>
        </p:txBody>
      </p:sp>
      <p:sp>
        <p:nvSpPr>
          <p:cNvPr id="9" name="TextBox 8"/>
          <p:cNvSpPr txBox="1"/>
          <p:nvPr/>
        </p:nvSpPr>
        <p:spPr>
          <a:xfrm rot="1852859">
            <a:off x="7400927" y="3921917"/>
            <a:ext cx="1350169" cy="646331"/>
          </a:xfrm>
          <a:prstGeom prst="rect">
            <a:avLst/>
          </a:prstGeom>
          <a:noFill/>
          <a:ln w="19050">
            <a:solidFill>
              <a:schemeClr val="tx1"/>
            </a:solidFill>
          </a:ln>
        </p:spPr>
        <p:txBody>
          <a:bodyPr wrap="square" rtlCol="0">
            <a:spAutoFit/>
          </a:bodyPr>
          <a:lstStyle/>
          <a:p>
            <a:r>
              <a:rPr lang="en-US" dirty="0" smtClean="0"/>
              <a:t>Products and Services</a:t>
            </a:r>
            <a:endParaRPr lang="en-GB" dirty="0"/>
          </a:p>
        </p:txBody>
      </p:sp>
      <p:sp>
        <p:nvSpPr>
          <p:cNvPr id="10" name="TextBox 9"/>
          <p:cNvSpPr txBox="1"/>
          <p:nvPr/>
        </p:nvSpPr>
        <p:spPr>
          <a:xfrm rot="21071876">
            <a:off x="995030" y="4168933"/>
            <a:ext cx="957262" cy="646331"/>
          </a:xfrm>
          <a:prstGeom prst="rect">
            <a:avLst/>
          </a:prstGeom>
          <a:noFill/>
          <a:ln w="19050">
            <a:solidFill>
              <a:schemeClr val="tx1"/>
            </a:solidFill>
          </a:ln>
        </p:spPr>
        <p:txBody>
          <a:bodyPr wrap="square" rtlCol="0">
            <a:spAutoFit/>
          </a:bodyPr>
          <a:lstStyle/>
          <a:p>
            <a:r>
              <a:rPr lang="en-US" dirty="0" smtClean="0">
                <a:solidFill>
                  <a:srgbClr val="C00000"/>
                </a:solidFill>
              </a:rPr>
              <a:t>Systems usage </a:t>
            </a:r>
            <a:endParaRPr lang="en-GB" dirty="0">
              <a:solidFill>
                <a:srgbClr val="C00000"/>
              </a:solidFill>
            </a:endParaRPr>
          </a:p>
        </p:txBody>
      </p:sp>
      <p:sp>
        <p:nvSpPr>
          <p:cNvPr id="11" name="TextBox 10"/>
          <p:cNvSpPr txBox="1"/>
          <p:nvPr/>
        </p:nvSpPr>
        <p:spPr>
          <a:xfrm rot="18865494">
            <a:off x="5992277" y="3917044"/>
            <a:ext cx="1378100" cy="646331"/>
          </a:xfrm>
          <a:prstGeom prst="rect">
            <a:avLst/>
          </a:prstGeom>
          <a:noFill/>
          <a:ln w="19050">
            <a:solidFill>
              <a:schemeClr val="tx1"/>
            </a:solidFill>
          </a:ln>
        </p:spPr>
        <p:txBody>
          <a:bodyPr wrap="square" rtlCol="0">
            <a:spAutoFit/>
          </a:bodyPr>
          <a:lstStyle/>
          <a:p>
            <a:r>
              <a:rPr lang="en-US" dirty="0" smtClean="0">
                <a:solidFill>
                  <a:srgbClr val="00CC00"/>
                </a:solidFill>
              </a:rPr>
              <a:t>Analytic and Reporting</a:t>
            </a:r>
            <a:endParaRPr lang="en-GB" dirty="0">
              <a:solidFill>
                <a:srgbClr val="00CC00"/>
              </a:solidFill>
            </a:endParaRPr>
          </a:p>
        </p:txBody>
      </p:sp>
      <p:sp>
        <p:nvSpPr>
          <p:cNvPr id="12" name="TextBox 11"/>
          <p:cNvSpPr txBox="1"/>
          <p:nvPr/>
        </p:nvSpPr>
        <p:spPr>
          <a:xfrm>
            <a:off x="857254" y="1000121"/>
            <a:ext cx="1828800" cy="369332"/>
          </a:xfrm>
          <a:prstGeom prst="rect">
            <a:avLst/>
          </a:prstGeom>
          <a:noFill/>
          <a:ln w="19050">
            <a:solidFill>
              <a:schemeClr val="tx1"/>
            </a:solidFill>
          </a:ln>
        </p:spPr>
        <p:txBody>
          <a:bodyPr wrap="square" rtlCol="0">
            <a:spAutoFit/>
          </a:bodyPr>
          <a:lstStyle/>
          <a:p>
            <a:r>
              <a:rPr lang="en-US" dirty="0" smtClean="0">
                <a:solidFill>
                  <a:srgbClr val="FF0000"/>
                </a:solidFill>
              </a:rPr>
              <a:t>Business Drivers</a:t>
            </a:r>
            <a:endParaRPr lang="en-GB" dirty="0">
              <a:solidFill>
                <a:srgbClr val="FF0000"/>
              </a:solidFill>
            </a:endParaRPr>
          </a:p>
        </p:txBody>
      </p:sp>
      <p:sp>
        <p:nvSpPr>
          <p:cNvPr id="13" name="TextBox 12"/>
          <p:cNvSpPr txBox="1"/>
          <p:nvPr/>
        </p:nvSpPr>
        <p:spPr>
          <a:xfrm rot="17061986">
            <a:off x="435666" y="2030344"/>
            <a:ext cx="586985" cy="369332"/>
          </a:xfrm>
          <a:prstGeom prst="rect">
            <a:avLst/>
          </a:prstGeom>
          <a:noFill/>
          <a:ln w="19050">
            <a:solidFill>
              <a:schemeClr val="tx1"/>
            </a:solidFill>
          </a:ln>
        </p:spPr>
        <p:txBody>
          <a:bodyPr wrap="square" rtlCol="0">
            <a:spAutoFit/>
          </a:bodyPr>
          <a:lstStyle/>
          <a:p>
            <a:r>
              <a:rPr lang="en-US" dirty="0" smtClean="0">
                <a:solidFill>
                  <a:srgbClr val="0070C0"/>
                </a:solidFill>
              </a:rPr>
              <a:t>ROI</a:t>
            </a:r>
            <a:endParaRPr lang="en-GB" dirty="0">
              <a:solidFill>
                <a:srgbClr val="0070C0"/>
              </a:solidFill>
            </a:endParaRPr>
          </a:p>
        </p:txBody>
      </p:sp>
      <p:sp>
        <p:nvSpPr>
          <p:cNvPr id="14" name="TextBox 13"/>
          <p:cNvSpPr txBox="1"/>
          <p:nvPr/>
        </p:nvSpPr>
        <p:spPr>
          <a:xfrm rot="20426675">
            <a:off x="410868" y="3411079"/>
            <a:ext cx="485175" cy="369332"/>
          </a:xfrm>
          <a:prstGeom prst="rect">
            <a:avLst/>
          </a:prstGeom>
          <a:noFill/>
          <a:ln w="19050">
            <a:solidFill>
              <a:schemeClr val="tx1"/>
            </a:solidFill>
          </a:ln>
        </p:spPr>
        <p:txBody>
          <a:bodyPr wrap="square" rtlCol="0">
            <a:spAutoFit/>
          </a:bodyPr>
          <a:lstStyle/>
          <a:p>
            <a:r>
              <a:rPr lang="en-US" dirty="0" smtClean="0">
                <a:solidFill>
                  <a:srgbClr val="00B050"/>
                </a:solidFill>
              </a:rPr>
              <a:t>KPI</a:t>
            </a:r>
            <a:endParaRPr lang="en-GB" dirty="0">
              <a:solidFill>
                <a:srgbClr val="00B050"/>
              </a:solidFill>
            </a:endParaRPr>
          </a:p>
        </p:txBody>
      </p:sp>
      <p:sp>
        <p:nvSpPr>
          <p:cNvPr id="16" name="TextBox 15"/>
          <p:cNvSpPr txBox="1"/>
          <p:nvPr/>
        </p:nvSpPr>
        <p:spPr>
          <a:xfrm>
            <a:off x="6135280" y="2588423"/>
            <a:ext cx="1940731" cy="369332"/>
          </a:xfrm>
          <a:prstGeom prst="rect">
            <a:avLst/>
          </a:prstGeom>
          <a:noFill/>
          <a:ln w="19050">
            <a:solidFill>
              <a:schemeClr val="tx1"/>
            </a:solidFill>
          </a:ln>
        </p:spPr>
        <p:txBody>
          <a:bodyPr wrap="square" rtlCol="0">
            <a:spAutoFit/>
          </a:bodyPr>
          <a:lstStyle/>
          <a:p>
            <a:r>
              <a:rPr lang="en-US" dirty="0" smtClean="0">
                <a:solidFill>
                  <a:srgbClr val="FF0000"/>
                </a:solidFill>
              </a:rPr>
              <a:t>Costs and Benefits</a:t>
            </a:r>
            <a:endParaRPr lang="en-GB" dirty="0">
              <a:solidFill>
                <a:srgbClr val="FF0000"/>
              </a:solidFill>
            </a:endParaRPr>
          </a:p>
        </p:txBody>
      </p:sp>
    </p:spTree>
    <p:extLst>
      <p:ext uri="{BB962C8B-B14F-4D97-AF65-F5344CB8AC3E}">
        <p14:creationId xmlns:p14="http://schemas.microsoft.com/office/powerpoint/2010/main" val="1071044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1819" y="180550"/>
            <a:ext cx="5587964" cy="763526"/>
          </a:xfrm>
        </p:spPr>
        <p:txBody>
          <a:bodyPr/>
          <a:lstStyle/>
          <a:p>
            <a:r>
              <a:rPr lang="en-US" dirty="0" smtClean="0"/>
              <a:t>Dissemination</a:t>
            </a:r>
            <a:endParaRPr lang="en-GB" dirty="0"/>
          </a:p>
        </p:txBody>
      </p:sp>
      <p:sp>
        <p:nvSpPr>
          <p:cNvPr id="3" name="Content Placeholder 2"/>
          <p:cNvSpPr>
            <a:spLocks noGrp="1"/>
          </p:cNvSpPr>
          <p:nvPr>
            <p:ph idx="1"/>
          </p:nvPr>
        </p:nvSpPr>
        <p:spPr>
          <a:xfrm>
            <a:off x="405411" y="1275735"/>
            <a:ext cx="8246070" cy="3262122"/>
          </a:xfrm>
        </p:spPr>
        <p:txBody>
          <a:bodyPr>
            <a:normAutofit lnSpcReduction="10000"/>
          </a:bodyPr>
          <a:lstStyle/>
          <a:p>
            <a:r>
              <a:rPr lang="en-US" dirty="0" smtClean="0"/>
              <a:t>Dissemination </a:t>
            </a:r>
            <a:r>
              <a:rPr lang="en-US" dirty="0"/>
              <a:t>is </a:t>
            </a:r>
            <a:r>
              <a:rPr lang="en-US" dirty="0" smtClean="0"/>
              <a:t>about making defined results </a:t>
            </a:r>
            <a:r>
              <a:rPr lang="en-US" dirty="0"/>
              <a:t>available to the management, policy makers and stakeholders. </a:t>
            </a:r>
          </a:p>
          <a:p>
            <a:r>
              <a:rPr lang="en-US" dirty="0" smtClean="0"/>
              <a:t>Analyzed operating insights </a:t>
            </a:r>
            <a:r>
              <a:rPr lang="en-US" dirty="0"/>
              <a:t>of the organization in whole or in </a:t>
            </a:r>
            <a:r>
              <a:rPr lang="en-US" dirty="0" smtClean="0"/>
              <a:t>segment are </a:t>
            </a:r>
            <a:r>
              <a:rPr lang="en-US" dirty="0"/>
              <a:t>made available to targeted audiences or specialist group of people </a:t>
            </a:r>
            <a:r>
              <a:rPr lang="en-US" dirty="0" smtClean="0"/>
              <a:t>for them to </a:t>
            </a:r>
            <a:r>
              <a:rPr lang="en-US" dirty="0"/>
              <a:t>take-up and use </a:t>
            </a:r>
            <a:r>
              <a:rPr lang="en-US" dirty="0" smtClean="0"/>
              <a:t>to confirm </a:t>
            </a:r>
            <a:r>
              <a:rPr lang="en-US" dirty="0"/>
              <a:t>ideas, methodology or planned targets, </a:t>
            </a:r>
            <a:r>
              <a:rPr lang="en-US" dirty="0" smtClean="0"/>
              <a:t>measurements in focus areas.</a:t>
            </a:r>
            <a:endParaRPr lang="en-US" dirty="0"/>
          </a:p>
        </p:txBody>
      </p:sp>
      <p:sp>
        <p:nvSpPr>
          <p:cNvPr id="4" name="TextBox 3"/>
          <p:cNvSpPr txBox="1"/>
          <p:nvPr/>
        </p:nvSpPr>
        <p:spPr>
          <a:xfrm rot="16200000">
            <a:off x="7672390" y="1914522"/>
            <a:ext cx="1471612" cy="369332"/>
          </a:xfrm>
          <a:prstGeom prst="rect">
            <a:avLst/>
          </a:prstGeom>
          <a:noFill/>
          <a:ln w="19050">
            <a:solidFill>
              <a:schemeClr val="tx1"/>
            </a:solidFill>
          </a:ln>
        </p:spPr>
        <p:txBody>
          <a:bodyPr wrap="square" rtlCol="0">
            <a:spAutoFit/>
          </a:bodyPr>
          <a:lstStyle/>
          <a:p>
            <a:r>
              <a:rPr lang="en-US" b="1" dirty="0" smtClean="0">
                <a:solidFill>
                  <a:srgbClr val="FF2549"/>
                </a:solidFill>
              </a:rPr>
              <a:t>SITUATIONAL</a:t>
            </a:r>
            <a:endParaRPr lang="en-GB" b="1" dirty="0">
              <a:solidFill>
                <a:srgbClr val="FF2549"/>
              </a:solidFill>
            </a:endParaRPr>
          </a:p>
        </p:txBody>
      </p:sp>
      <p:sp>
        <p:nvSpPr>
          <p:cNvPr id="5" name="TextBox 4"/>
          <p:cNvSpPr txBox="1"/>
          <p:nvPr/>
        </p:nvSpPr>
        <p:spPr>
          <a:xfrm rot="16200000">
            <a:off x="-415641" y="3565800"/>
            <a:ext cx="1871661" cy="369332"/>
          </a:xfrm>
          <a:prstGeom prst="rect">
            <a:avLst/>
          </a:prstGeom>
          <a:noFill/>
          <a:ln w="19050">
            <a:solidFill>
              <a:schemeClr val="tx1"/>
            </a:solidFill>
          </a:ln>
        </p:spPr>
        <p:txBody>
          <a:bodyPr wrap="square" rtlCol="0">
            <a:spAutoFit/>
          </a:bodyPr>
          <a:lstStyle/>
          <a:p>
            <a:r>
              <a:rPr lang="en-US" b="1" dirty="0" smtClean="0">
                <a:solidFill>
                  <a:srgbClr val="0070C0"/>
                </a:solidFill>
              </a:rPr>
              <a:t>CIRCUMSTANTIAL</a:t>
            </a:r>
            <a:endParaRPr lang="en-GB" b="1" dirty="0">
              <a:solidFill>
                <a:srgbClr val="0070C0"/>
              </a:solidFill>
            </a:endParaRPr>
          </a:p>
        </p:txBody>
      </p:sp>
      <p:sp>
        <p:nvSpPr>
          <p:cNvPr id="6" name="TextBox 5"/>
          <p:cNvSpPr txBox="1"/>
          <p:nvPr/>
        </p:nvSpPr>
        <p:spPr>
          <a:xfrm rot="21262415">
            <a:off x="5327967" y="4493419"/>
            <a:ext cx="3378995" cy="369332"/>
          </a:xfrm>
          <a:prstGeom prst="rect">
            <a:avLst/>
          </a:prstGeom>
          <a:solidFill>
            <a:srgbClr val="FFFF00"/>
          </a:solidFill>
        </p:spPr>
        <p:txBody>
          <a:bodyPr wrap="square" rtlCol="0">
            <a:spAutoFit/>
          </a:bodyPr>
          <a:lstStyle/>
          <a:p>
            <a:r>
              <a:rPr lang="en-US" b="1" dirty="0" smtClean="0"/>
              <a:t>GOALS AND OBJECTIVES DRIVEN</a:t>
            </a:r>
            <a:endParaRPr lang="en-GB" b="1" dirty="0"/>
          </a:p>
        </p:txBody>
      </p:sp>
      <p:sp>
        <p:nvSpPr>
          <p:cNvPr id="7" name="TextBox 6"/>
          <p:cNvSpPr txBox="1"/>
          <p:nvPr/>
        </p:nvSpPr>
        <p:spPr>
          <a:xfrm>
            <a:off x="6065082" y="2143116"/>
            <a:ext cx="1543011" cy="369332"/>
          </a:xfrm>
          <a:prstGeom prst="rect">
            <a:avLst/>
          </a:prstGeom>
          <a:solidFill>
            <a:srgbClr val="FF2549"/>
          </a:solidFill>
        </p:spPr>
        <p:txBody>
          <a:bodyPr wrap="square" rtlCol="0">
            <a:spAutoFit/>
          </a:bodyPr>
          <a:lstStyle/>
          <a:p>
            <a:r>
              <a:rPr lang="en-US" b="1" dirty="0" smtClean="0">
                <a:solidFill>
                  <a:srgbClr val="FFFF00"/>
                </a:solidFill>
              </a:rPr>
              <a:t>INTENTIONAL</a:t>
            </a:r>
            <a:endParaRPr lang="en-GB" b="1" dirty="0">
              <a:solidFill>
                <a:srgbClr val="FFFF00"/>
              </a:solidFill>
            </a:endParaRPr>
          </a:p>
        </p:txBody>
      </p:sp>
    </p:spTree>
    <p:extLst>
      <p:ext uri="{BB962C8B-B14F-4D97-AF65-F5344CB8AC3E}">
        <p14:creationId xmlns:p14="http://schemas.microsoft.com/office/powerpoint/2010/main" val="3997224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noFill/>
          </a:ln>
        </p:spPr>
        <p:txBody>
          <a:bodyPr/>
          <a:lstStyle/>
          <a:p>
            <a:r>
              <a:rPr lang="en-US" dirty="0" smtClean="0"/>
              <a:t>Diffusion</a:t>
            </a:r>
            <a:endParaRPr lang="en-GB" dirty="0"/>
          </a:p>
        </p:txBody>
      </p:sp>
      <p:sp>
        <p:nvSpPr>
          <p:cNvPr id="3" name="Content Placeholder 2"/>
          <p:cNvSpPr>
            <a:spLocks noGrp="1"/>
          </p:cNvSpPr>
          <p:nvPr>
            <p:ph idx="1"/>
          </p:nvPr>
        </p:nvSpPr>
        <p:spPr/>
        <p:txBody>
          <a:bodyPr>
            <a:normAutofit/>
          </a:bodyPr>
          <a:lstStyle/>
          <a:p>
            <a:r>
              <a:rPr lang="en-US" dirty="0"/>
              <a:t>Diffusion often occurs after the disseminated </a:t>
            </a:r>
            <a:r>
              <a:rPr lang="en-US" dirty="0" smtClean="0"/>
              <a:t>results, ideas</a:t>
            </a:r>
            <a:r>
              <a:rPr lang="en-US" dirty="0"/>
              <a:t>, products, methodology, </a:t>
            </a:r>
            <a:r>
              <a:rPr lang="en-US" dirty="0" smtClean="0"/>
              <a:t>processes, </a:t>
            </a:r>
            <a:r>
              <a:rPr lang="en-US" dirty="0"/>
              <a:t>procedures and processes are accepted by the target </a:t>
            </a:r>
            <a:r>
              <a:rPr lang="en-US" dirty="0" smtClean="0"/>
              <a:t>audiences leading to widespread general acceptance and implementation, which proliferated through specific community </a:t>
            </a:r>
            <a:r>
              <a:rPr lang="en-US" dirty="0"/>
              <a:t>or social </a:t>
            </a:r>
            <a:r>
              <a:rPr lang="en-US" dirty="0" smtClean="0"/>
              <a:t>system in usage.</a:t>
            </a:r>
            <a:endParaRPr lang="en-GB" dirty="0"/>
          </a:p>
        </p:txBody>
      </p:sp>
      <p:sp>
        <p:nvSpPr>
          <p:cNvPr id="6" name="TextBox 5"/>
          <p:cNvSpPr txBox="1"/>
          <p:nvPr/>
        </p:nvSpPr>
        <p:spPr>
          <a:xfrm>
            <a:off x="2364577" y="4413643"/>
            <a:ext cx="1050131" cy="378619"/>
          </a:xfrm>
          <a:prstGeom prst="rect">
            <a:avLst/>
          </a:prstGeom>
          <a:solidFill>
            <a:srgbClr val="00B0F0"/>
          </a:solidFill>
          <a:ln w="28575">
            <a:solidFill>
              <a:schemeClr val="tx1"/>
            </a:solidFill>
          </a:ln>
        </p:spPr>
        <p:txBody>
          <a:bodyPr wrap="square" rtlCol="0">
            <a:spAutoFit/>
          </a:bodyPr>
          <a:lstStyle/>
          <a:p>
            <a:r>
              <a:rPr lang="en-US" b="1" dirty="0" smtClean="0"/>
              <a:t>POLICY</a:t>
            </a:r>
            <a:endParaRPr lang="en-GB" b="1" dirty="0"/>
          </a:p>
        </p:txBody>
      </p:sp>
      <p:sp>
        <p:nvSpPr>
          <p:cNvPr id="7" name="TextBox 6"/>
          <p:cNvSpPr txBox="1"/>
          <p:nvPr/>
        </p:nvSpPr>
        <p:spPr>
          <a:xfrm>
            <a:off x="5838841" y="4110033"/>
            <a:ext cx="1050131" cy="378619"/>
          </a:xfrm>
          <a:prstGeom prst="rect">
            <a:avLst/>
          </a:prstGeom>
          <a:solidFill>
            <a:srgbClr val="FF00FF"/>
          </a:solidFill>
          <a:ln w="28575">
            <a:solidFill>
              <a:schemeClr val="tx1"/>
            </a:solidFill>
          </a:ln>
        </p:spPr>
        <p:txBody>
          <a:bodyPr wrap="square" rtlCol="0">
            <a:spAutoFit/>
          </a:bodyPr>
          <a:lstStyle/>
          <a:p>
            <a:r>
              <a:rPr lang="en-US" b="1" dirty="0" smtClean="0">
                <a:solidFill>
                  <a:schemeClr val="bg1"/>
                </a:solidFill>
              </a:rPr>
              <a:t>PROCESS</a:t>
            </a:r>
            <a:endParaRPr lang="en-GB" b="1" dirty="0">
              <a:solidFill>
                <a:schemeClr val="bg1"/>
              </a:solidFill>
            </a:endParaRPr>
          </a:p>
        </p:txBody>
      </p:sp>
      <p:sp>
        <p:nvSpPr>
          <p:cNvPr id="8" name="TextBox 7"/>
          <p:cNvSpPr txBox="1"/>
          <p:nvPr/>
        </p:nvSpPr>
        <p:spPr>
          <a:xfrm>
            <a:off x="7127101" y="3855238"/>
            <a:ext cx="1545812" cy="369332"/>
          </a:xfrm>
          <a:prstGeom prst="rect">
            <a:avLst/>
          </a:prstGeom>
          <a:solidFill>
            <a:srgbClr val="FFFF00"/>
          </a:solidFill>
        </p:spPr>
        <p:txBody>
          <a:bodyPr wrap="square" rtlCol="0">
            <a:spAutoFit/>
          </a:bodyPr>
          <a:lstStyle/>
          <a:p>
            <a:r>
              <a:rPr lang="en-US" dirty="0" smtClean="0"/>
              <a:t>PROCEDURES</a:t>
            </a:r>
            <a:endParaRPr lang="en-GB" dirty="0"/>
          </a:p>
        </p:txBody>
      </p:sp>
      <p:sp>
        <p:nvSpPr>
          <p:cNvPr id="9" name="TextBox 8"/>
          <p:cNvSpPr txBox="1"/>
          <p:nvPr/>
        </p:nvSpPr>
        <p:spPr>
          <a:xfrm>
            <a:off x="633390" y="4012397"/>
            <a:ext cx="1459725" cy="369332"/>
          </a:xfrm>
          <a:prstGeom prst="rect">
            <a:avLst/>
          </a:prstGeom>
          <a:noFill/>
          <a:ln w="28575">
            <a:solidFill>
              <a:schemeClr val="tx1"/>
            </a:solidFill>
          </a:ln>
        </p:spPr>
        <p:txBody>
          <a:bodyPr wrap="square" rtlCol="0">
            <a:spAutoFit/>
          </a:bodyPr>
          <a:lstStyle/>
          <a:p>
            <a:r>
              <a:rPr lang="en-US" b="1" dirty="0" smtClean="0">
                <a:solidFill>
                  <a:srgbClr val="FF856D"/>
                </a:solidFill>
              </a:rPr>
              <a:t>GUIDELINES</a:t>
            </a:r>
            <a:endParaRPr lang="en-GB" b="1" dirty="0">
              <a:solidFill>
                <a:srgbClr val="FF856D"/>
              </a:solidFill>
            </a:endParaRPr>
          </a:p>
        </p:txBody>
      </p:sp>
      <p:sp>
        <p:nvSpPr>
          <p:cNvPr id="10" name="TextBox 9"/>
          <p:cNvSpPr txBox="1"/>
          <p:nvPr/>
        </p:nvSpPr>
        <p:spPr>
          <a:xfrm>
            <a:off x="4583914" y="4269576"/>
            <a:ext cx="1050131" cy="378619"/>
          </a:xfrm>
          <a:prstGeom prst="rect">
            <a:avLst/>
          </a:prstGeom>
          <a:solidFill>
            <a:srgbClr val="92D050"/>
          </a:solidFill>
          <a:ln w="19050">
            <a:solidFill>
              <a:schemeClr val="tx1"/>
            </a:solidFill>
          </a:ln>
        </p:spPr>
        <p:txBody>
          <a:bodyPr wrap="square" rtlCol="0">
            <a:spAutoFit/>
          </a:bodyPr>
          <a:lstStyle/>
          <a:p>
            <a:r>
              <a:rPr lang="en-US" dirty="0" smtClean="0"/>
              <a:t>SYSTEMS</a:t>
            </a:r>
            <a:endParaRPr lang="en-GB" dirty="0"/>
          </a:p>
        </p:txBody>
      </p:sp>
      <p:sp>
        <p:nvSpPr>
          <p:cNvPr id="11" name="TextBox 10"/>
          <p:cNvSpPr txBox="1"/>
          <p:nvPr/>
        </p:nvSpPr>
        <p:spPr>
          <a:xfrm>
            <a:off x="2583649" y="3933817"/>
            <a:ext cx="1724031" cy="369332"/>
          </a:xfrm>
          <a:prstGeom prst="rect">
            <a:avLst/>
          </a:prstGeom>
          <a:noFill/>
          <a:ln w="28575">
            <a:solidFill>
              <a:schemeClr val="tx1"/>
            </a:solidFill>
          </a:ln>
        </p:spPr>
        <p:txBody>
          <a:bodyPr wrap="square" rtlCol="0">
            <a:spAutoFit/>
          </a:bodyPr>
          <a:lstStyle/>
          <a:p>
            <a:r>
              <a:rPr lang="en-US" dirty="0" smtClean="0"/>
              <a:t>METHODOLOGY</a:t>
            </a:r>
            <a:endParaRPr lang="en-GB" dirty="0"/>
          </a:p>
        </p:txBody>
      </p:sp>
    </p:spTree>
    <p:extLst>
      <p:ext uri="{BB962C8B-B14F-4D97-AF65-F5344CB8AC3E}">
        <p14:creationId xmlns:p14="http://schemas.microsoft.com/office/powerpoint/2010/main" val="172456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vs Diffusion</a:t>
            </a:r>
            <a:endParaRPr lang="en-GB" dirty="0"/>
          </a:p>
        </p:txBody>
      </p:sp>
      <p:sp>
        <p:nvSpPr>
          <p:cNvPr id="3" name="Content Placeholder 2"/>
          <p:cNvSpPr>
            <a:spLocks noGrp="1"/>
          </p:cNvSpPr>
          <p:nvPr>
            <p:ph idx="1"/>
          </p:nvPr>
        </p:nvSpPr>
        <p:spPr/>
        <p:txBody>
          <a:bodyPr/>
          <a:lstStyle/>
          <a:p>
            <a:r>
              <a:rPr lang="en-US" dirty="0" smtClean="0"/>
              <a:t>Dissemination </a:t>
            </a:r>
            <a:r>
              <a:rPr lang="en-US" dirty="0"/>
              <a:t>is </a:t>
            </a:r>
            <a:r>
              <a:rPr lang="en-US" dirty="0" smtClean="0"/>
              <a:t>about exerting conscious </a:t>
            </a:r>
            <a:r>
              <a:rPr lang="en-US" dirty="0"/>
              <a:t>effort to spread new knowledge, policies, and practices to target audiences or </a:t>
            </a:r>
            <a:r>
              <a:rPr lang="en-US" dirty="0" smtClean="0"/>
              <a:t>to the </a:t>
            </a:r>
            <a:r>
              <a:rPr lang="en-US" dirty="0"/>
              <a:t>public at large</a:t>
            </a:r>
            <a:r>
              <a:rPr lang="en-US" dirty="0" smtClean="0"/>
              <a:t>.</a:t>
            </a:r>
          </a:p>
          <a:p>
            <a:r>
              <a:rPr lang="en-US" dirty="0"/>
              <a:t>D</a:t>
            </a:r>
            <a:r>
              <a:rPr lang="en-US" dirty="0" smtClean="0"/>
              <a:t>iffusion </a:t>
            </a:r>
            <a:r>
              <a:rPr lang="en-US" dirty="0"/>
              <a:t>is the natural spread of </a:t>
            </a:r>
            <a:r>
              <a:rPr lang="en-US" dirty="0" smtClean="0"/>
              <a:t>ideas.</a:t>
            </a:r>
            <a:endParaRPr lang="en-GB" dirty="0"/>
          </a:p>
        </p:txBody>
      </p:sp>
    </p:spTree>
    <p:extLst>
      <p:ext uri="{BB962C8B-B14F-4D97-AF65-F5344CB8AC3E}">
        <p14:creationId xmlns:p14="http://schemas.microsoft.com/office/powerpoint/2010/main" val="85060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Sharpening the Management Edge</a:t>
            </a:r>
            <a:endParaRPr lang="en-GB" dirty="0"/>
          </a:p>
        </p:txBody>
      </p:sp>
      <p:sp>
        <p:nvSpPr>
          <p:cNvPr id="3" name="Content Placeholder 2"/>
          <p:cNvSpPr>
            <a:spLocks noGrp="1"/>
          </p:cNvSpPr>
          <p:nvPr>
            <p:ph idx="1"/>
          </p:nvPr>
        </p:nvSpPr>
        <p:spPr/>
        <p:txBody>
          <a:bodyPr>
            <a:normAutofit/>
          </a:bodyPr>
          <a:lstStyle/>
          <a:p>
            <a:r>
              <a:rPr lang="en-US" dirty="0" smtClean="0"/>
              <a:t>Management Accounting is essential to support</a:t>
            </a:r>
          </a:p>
        </p:txBody>
      </p:sp>
      <p:sp>
        <p:nvSpPr>
          <p:cNvPr id="4" name="TextBox 3"/>
          <p:cNvSpPr txBox="1"/>
          <p:nvPr/>
        </p:nvSpPr>
        <p:spPr>
          <a:xfrm>
            <a:off x="1108659" y="4388799"/>
            <a:ext cx="500062" cy="369332"/>
          </a:xfrm>
          <a:prstGeom prst="rect">
            <a:avLst/>
          </a:prstGeom>
          <a:noFill/>
          <a:ln w="28575">
            <a:solidFill>
              <a:srgbClr val="FF00FF"/>
            </a:solidFill>
          </a:ln>
        </p:spPr>
        <p:txBody>
          <a:bodyPr wrap="square" rtlCol="0">
            <a:spAutoFit/>
          </a:bodyPr>
          <a:lstStyle/>
          <a:p>
            <a:r>
              <a:rPr lang="en-US" dirty="0" smtClean="0"/>
              <a:t>KPI</a:t>
            </a:r>
            <a:endParaRPr lang="en-GB" dirty="0"/>
          </a:p>
        </p:txBody>
      </p:sp>
      <p:sp>
        <p:nvSpPr>
          <p:cNvPr id="5" name="TextBox 4"/>
          <p:cNvSpPr txBox="1"/>
          <p:nvPr/>
        </p:nvSpPr>
        <p:spPr>
          <a:xfrm>
            <a:off x="4934563" y="4109171"/>
            <a:ext cx="1154906" cy="646331"/>
          </a:xfrm>
          <a:prstGeom prst="rect">
            <a:avLst/>
          </a:prstGeom>
          <a:noFill/>
          <a:ln w="28575">
            <a:solidFill>
              <a:srgbClr val="9EFF29"/>
            </a:solidFill>
          </a:ln>
        </p:spPr>
        <p:txBody>
          <a:bodyPr wrap="square" rtlCol="0">
            <a:spAutoFit/>
          </a:bodyPr>
          <a:lstStyle/>
          <a:p>
            <a:r>
              <a:rPr lang="en-US" dirty="0" smtClean="0"/>
              <a:t>Balance Scorecard</a:t>
            </a:r>
            <a:endParaRPr lang="en-GB" dirty="0"/>
          </a:p>
        </p:txBody>
      </p:sp>
      <p:sp>
        <p:nvSpPr>
          <p:cNvPr id="6" name="TextBox 5"/>
          <p:cNvSpPr txBox="1"/>
          <p:nvPr/>
        </p:nvSpPr>
        <p:spPr>
          <a:xfrm rot="331177">
            <a:off x="6556649" y="4302929"/>
            <a:ext cx="2097889" cy="369332"/>
          </a:xfrm>
          <a:prstGeom prst="rect">
            <a:avLst/>
          </a:prstGeom>
          <a:noFill/>
          <a:ln w="28575">
            <a:solidFill>
              <a:srgbClr val="FFFF00"/>
            </a:solidFill>
          </a:ln>
        </p:spPr>
        <p:txBody>
          <a:bodyPr wrap="square" rtlCol="0">
            <a:spAutoFit/>
          </a:bodyPr>
          <a:lstStyle/>
          <a:p>
            <a:r>
              <a:rPr lang="en-US" dirty="0" smtClean="0"/>
              <a:t>Lean Manufacturing</a:t>
            </a:r>
            <a:endParaRPr lang="en-GB" dirty="0"/>
          </a:p>
        </p:txBody>
      </p:sp>
      <p:sp>
        <p:nvSpPr>
          <p:cNvPr id="7" name="TextBox 6"/>
          <p:cNvSpPr txBox="1"/>
          <p:nvPr/>
        </p:nvSpPr>
        <p:spPr>
          <a:xfrm>
            <a:off x="7363203" y="3464566"/>
            <a:ext cx="683425" cy="369332"/>
          </a:xfrm>
          <a:prstGeom prst="rect">
            <a:avLst/>
          </a:prstGeom>
          <a:noFill/>
          <a:ln w="28575">
            <a:solidFill>
              <a:srgbClr val="CC0066"/>
            </a:solidFill>
          </a:ln>
        </p:spPr>
        <p:txBody>
          <a:bodyPr wrap="square" rtlCol="0">
            <a:spAutoFit/>
          </a:bodyPr>
          <a:lstStyle/>
          <a:p>
            <a:r>
              <a:rPr lang="en-US" dirty="0" smtClean="0"/>
              <a:t>TQM</a:t>
            </a:r>
            <a:endParaRPr lang="en-GB" dirty="0"/>
          </a:p>
        </p:txBody>
      </p:sp>
      <p:sp>
        <p:nvSpPr>
          <p:cNvPr id="8" name="TextBox 7"/>
          <p:cNvSpPr txBox="1"/>
          <p:nvPr/>
        </p:nvSpPr>
        <p:spPr>
          <a:xfrm>
            <a:off x="4531500" y="3427234"/>
            <a:ext cx="2671778" cy="369332"/>
          </a:xfrm>
          <a:prstGeom prst="rect">
            <a:avLst/>
          </a:prstGeom>
          <a:noFill/>
          <a:ln w="28575">
            <a:solidFill>
              <a:srgbClr val="FFC000"/>
            </a:solidFill>
          </a:ln>
        </p:spPr>
        <p:txBody>
          <a:bodyPr wrap="square" rtlCol="0">
            <a:spAutoFit/>
          </a:bodyPr>
          <a:lstStyle/>
          <a:p>
            <a:r>
              <a:rPr lang="en-US" dirty="0" smtClean="0"/>
              <a:t>Business Segment Analysis</a:t>
            </a:r>
            <a:endParaRPr lang="en-GB" dirty="0"/>
          </a:p>
        </p:txBody>
      </p:sp>
      <p:sp>
        <p:nvSpPr>
          <p:cNvPr id="9" name="TextBox 8"/>
          <p:cNvSpPr txBox="1"/>
          <p:nvPr/>
        </p:nvSpPr>
        <p:spPr>
          <a:xfrm>
            <a:off x="3529246" y="2805042"/>
            <a:ext cx="5195887" cy="369332"/>
          </a:xfrm>
          <a:prstGeom prst="rect">
            <a:avLst/>
          </a:prstGeom>
          <a:noFill/>
          <a:ln w="28575">
            <a:solidFill>
              <a:srgbClr val="0070C0"/>
            </a:solidFill>
          </a:ln>
        </p:spPr>
        <p:txBody>
          <a:bodyPr wrap="square" rtlCol="0">
            <a:spAutoFit/>
          </a:bodyPr>
          <a:lstStyle/>
          <a:p>
            <a:r>
              <a:rPr lang="en-US" dirty="0" smtClean="0"/>
              <a:t>Cross Analytics of Qualitative and Quantitative Data</a:t>
            </a:r>
            <a:endParaRPr lang="en-GB" dirty="0"/>
          </a:p>
        </p:txBody>
      </p:sp>
      <p:sp>
        <p:nvSpPr>
          <p:cNvPr id="10" name="TextBox 9"/>
          <p:cNvSpPr txBox="1"/>
          <p:nvPr/>
        </p:nvSpPr>
        <p:spPr>
          <a:xfrm rot="269805">
            <a:off x="936596" y="3330915"/>
            <a:ext cx="2558768" cy="369332"/>
          </a:xfrm>
          <a:prstGeom prst="rect">
            <a:avLst/>
          </a:prstGeom>
          <a:noFill/>
          <a:ln w="28575">
            <a:solidFill>
              <a:srgbClr val="FF00FF"/>
            </a:solidFill>
          </a:ln>
        </p:spPr>
        <p:txBody>
          <a:bodyPr wrap="square" rtlCol="0">
            <a:spAutoFit/>
          </a:bodyPr>
          <a:lstStyle/>
          <a:p>
            <a:r>
              <a:rPr lang="en-US" dirty="0" smtClean="0"/>
              <a:t>Digital Business Activities</a:t>
            </a:r>
            <a:endParaRPr lang="en-GB" dirty="0"/>
          </a:p>
        </p:txBody>
      </p:sp>
      <p:sp>
        <p:nvSpPr>
          <p:cNvPr id="11" name="TextBox 10"/>
          <p:cNvSpPr txBox="1"/>
          <p:nvPr/>
        </p:nvSpPr>
        <p:spPr>
          <a:xfrm rot="20752296">
            <a:off x="5515700" y="2056461"/>
            <a:ext cx="2203578" cy="369332"/>
          </a:xfrm>
          <a:prstGeom prst="rect">
            <a:avLst/>
          </a:prstGeom>
          <a:noFill/>
          <a:ln w="28575">
            <a:solidFill>
              <a:srgbClr val="FF2549"/>
            </a:solidFill>
          </a:ln>
        </p:spPr>
        <p:txBody>
          <a:bodyPr wrap="square" rtlCol="0">
            <a:spAutoFit/>
          </a:bodyPr>
          <a:lstStyle/>
          <a:p>
            <a:r>
              <a:rPr lang="en-US" dirty="0" smtClean="0"/>
              <a:t>Project Management</a:t>
            </a:r>
            <a:endParaRPr lang="en-GB" dirty="0"/>
          </a:p>
        </p:txBody>
      </p:sp>
      <p:sp>
        <p:nvSpPr>
          <p:cNvPr id="12" name="TextBox 11"/>
          <p:cNvSpPr txBox="1"/>
          <p:nvPr/>
        </p:nvSpPr>
        <p:spPr>
          <a:xfrm rot="21372029">
            <a:off x="1186117" y="2593848"/>
            <a:ext cx="2250797" cy="369332"/>
          </a:xfrm>
          <a:prstGeom prst="rect">
            <a:avLst/>
          </a:prstGeom>
          <a:noFill/>
          <a:ln w="28575">
            <a:solidFill>
              <a:srgbClr val="CC0066"/>
            </a:solidFill>
          </a:ln>
        </p:spPr>
        <p:txBody>
          <a:bodyPr wrap="square" rtlCol="0">
            <a:spAutoFit/>
          </a:bodyPr>
          <a:lstStyle/>
          <a:p>
            <a:r>
              <a:rPr lang="en-US" dirty="0" smtClean="0"/>
              <a:t>Strategy Formulation</a:t>
            </a:r>
            <a:endParaRPr lang="en-GB" dirty="0"/>
          </a:p>
        </p:txBody>
      </p:sp>
      <p:sp>
        <p:nvSpPr>
          <p:cNvPr id="13" name="TextBox 12"/>
          <p:cNvSpPr txBox="1"/>
          <p:nvPr/>
        </p:nvSpPr>
        <p:spPr>
          <a:xfrm>
            <a:off x="2025445" y="4031075"/>
            <a:ext cx="2236837" cy="646331"/>
          </a:xfrm>
          <a:prstGeom prst="rect">
            <a:avLst/>
          </a:prstGeom>
          <a:noFill/>
          <a:ln w="28575">
            <a:solidFill>
              <a:srgbClr val="00B050"/>
            </a:solidFill>
          </a:ln>
        </p:spPr>
        <p:txBody>
          <a:bodyPr wrap="square" rtlCol="0">
            <a:spAutoFit/>
          </a:bodyPr>
          <a:lstStyle/>
          <a:p>
            <a:r>
              <a:rPr lang="en-US" dirty="0" smtClean="0"/>
              <a:t>Strategic and tactical implementation</a:t>
            </a:r>
            <a:endParaRPr lang="en-GB" dirty="0"/>
          </a:p>
        </p:txBody>
      </p:sp>
      <p:sp>
        <p:nvSpPr>
          <p:cNvPr id="14" name="TextBox 13"/>
          <p:cNvSpPr txBox="1"/>
          <p:nvPr/>
        </p:nvSpPr>
        <p:spPr>
          <a:xfrm>
            <a:off x="1150377" y="1890788"/>
            <a:ext cx="3856377" cy="369332"/>
          </a:xfrm>
          <a:prstGeom prst="rect">
            <a:avLst/>
          </a:prstGeom>
          <a:noFill/>
          <a:ln w="28575">
            <a:solidFill>
              <a:srgbClr val="7030A0"/>
            </a:solidFill>
          </a:ln>
        </p:spPr>
        <p:txBody>
          <a:bodyPr wrap="none" rtlCol="0">
            <a:spAutoFit/>
          </a:bodyPr>
          <a:lstStyle/>
          <a:p>
            <a:r>
              <a:rPr lang="en-US" dirty="0"/>
              <a:t>Policies and regulation implementation</a:t>
            </a:r>
            <a:endParaRPr lang="en-GB" dirty="0"/>
          </a:p>
        </p:txBody>
      </p:sp>
    </p:spTree>
    <p:extLst>
      <p:ext uri="{BB962C8B-B14F-4D97-AF65-F5344CB8AC3E}">
        <p14:creationId xmlns:p14="http://schemas.microsoft.com/office/powerpoint/2010/main" val="230982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Centre Management</a:t>
            </a:r>
            <a:endParaRPr lang="en-GB" dirty="0"/>
          </a:p>
        </p:txBody>
      </p:sp>
      <p:sp>
        <p:nvSpPr>
          <p:cNvPr id="3" name="Content Placeholder 2"/>
          <p:cNvSpPr>
            <a:spLocks noGrp="1"/>
          </p:cNvSpPr>
          <p:nvPr>
            <p:ph idx="1"/>
          </p:nvPr>
        </p:nvSpPr>
        <p:spPr/>
        <p:txBody>
          <a:bodyPr>
            <a:normAutofit lnSpcReduction="10000"/>
          </a:bodyPr>
          <a:lstStyle/>
          <a:p>
            <a:r>
              <a:rPr lang="en-US" dirty="0" smtClean="0"/>
              <a:t>Implemented 1989 – Computer Company </a:t>
            </a:r>
          </a:p>
          <a:p>
            <a:pPr marL="457200" lvl="1" indent="0">
              <a:buNone/>
            </a:pPr>
            <a:r>
              <a:rPr lang="en-US" dirty="0" smtClean="0"/>
              <a:t>Objective:</a:t>
            </a:r>
          </a:p>
          <a:p>
            <a:pPr lvl="1"/>
            <a:r>
              <a:rPr lang="en-US" dirty="0" smtClean="0"/>
              <a:t>Accountability at Department and Unit level</a:t>
            </a:r>
          </a:p>
          <a:p>
            <a:pPr lvl="2"/>
            <a:r>
              <a:rPr lang="en-US" dirty="0" smtClean="0"/>
              <a:t>Driving Revenue target and costs management</a:t>
            </a:r>
          </a:p>
          <a:p>
            <a:pPr lvl="2"/>
            <a:r>
              <a:rPr lang="en-US" dirty="0" smtClean="0"/>
              <a:t>Pricing of Computer unit, projects and spares</a:t>
            </a:r>
          </a:p>
          <a:p>
            <a:pPr lvl="1"/>
            <a:r>
              <a:rPr lang="en-US" dirty="0" smtClean="0"/>
              <a:t>Re-</a:t>
            </a:r>
            <a:r>
              <a:rPr lang="en-US" dirty="0" err="1" smtClean="0"/>
              <a:t>organised</a:t>
            </a:r>
            <a:r>
              <a:rPr lang="en-US" dirty="0" smtClean="0"/>
              <a:t> all departments into Profit Centre</a:t>
            </a:r>
          </a:p>
          <a:p>
            <a:pPr lvl="1"/>
            <a:r>
              <a:rPr lang="en-US" dirty="0" smtClean="0"/>
              <a:t>New </a:t>
            </a:r>
            <a:r>
              <a:rPr lang="en-US" dirty="0"/>
              <a:t>A</a:t>
            </a:r>
            <a:r>
              <a:rPr lang="en-US" dirty="0" smtClean="0"/>
              <a:t>ccounting System and Chart of Accounts</a:t>
            </a:r>
          </a:p>
        </p:txBody>
      </p:sp>
    </p:spTree>
    <p:extLst>
      <p:ext uri="{BB962C8B-B14F-4D97-AF65-F5344CB8AC3E}">
        <p14:creationId xmlns:p14="http://schemas.microsoft.com/office/powerpoint/2010/main" val="153703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1466</Words>
  <Application>Microsoft Office PowerPoint</Application>
  <PresentationFormat>On-screen Show (16:9)</PresentationFormat>
  <Paragraphs>156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 Value Creation in Management Accounting: From Dissemination to Diffusion Dr. Ng Boon Beng  PhD, FCCA, FCMA, CGMA, MBA, </vt:lpstr>
      <vt:lpstr>Management Accounting</vt:lpstr>
      <vt:lpstr>Contextualizing Terms used</vt:lpstr>
      <vt:lpstr>Value Creation</vt:lpstr>
      <vt:lpstr>Dissemination</vt:lpstr>
      <vt:lpstr>Diffusion</vt:lpstr>
      <vt:lpstr>Dissemination vs Diffusion</vt:lpstr>
      <vt:lpstr>Sharpening the Management Edge</vt:lpstr>
      <vt:lpstr>Profit Centre Management</vt:lpstr>
      <vt:lpstr>Turnaround Failed Company</vt:lpstr>
      <vt:lpstr>Solved A Management Problem</vt:lpstr>
      <vt:lpstr>Solved A Management Problem</vt:lpstr>
      <vt:lpstr>Solved A Management Problem</vt:lpstr>
      <vt:lpstr>Solved A Management Problem</vt:lpstr>
      <vt:lpstr>KPI Implementation</vt:lpstr>
      <vt:lpstr>Accounting for Project Implementation</vt:lpstr>
      <vt:lpstr>Sharpened the Management Edge</vt:lpstr>
      <vt:lpstr>SUMMARY</vt:lpstr>
      <vt:lpstr>Evolution of Management Accounting</vt:lpstr>
      <vt:lpstr>Progressing with Time (1)</vt:lpstr>
      <vt:lpstr>Progressing with Time (2)</vt:lpstr>
      <vt:lpstr>Progressing with Time (3)</vt:lpstr>
      <vt:lpstr>Progressing with Time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2019-09-17T15:59:01Z</dcterms:modified>
</cp:coreProperties>
</file>