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0" r:id="rId3"/>
    <p:sldId id="267" r:id="rId4"/>
    <p:sldId id="281" r:id="rId5"/>
    <p:sldId id="283" r:id="rId6"/>
    <p:sldId id="282" r:id="rId7"/>
    <p:sldId id="258" r:id="rId8"/>
    <p:sldId id="279" r:id="rId9"/>
    <p:sldId id="260" r:id="rId10"/>
    <p:sldId id="261" r:id="rId11"/>
    <p:sldId id="262" r:id="rId12"/>
    <p:sldId id="274" r:id="rId13"/>
    <p:sldId id="273" r:id="rId14"/>
    <p:sldId id="275" r:id="rId15"/>
    <p:sldId id="276" r:id="rId16"/>
    <p:sldId id="278" r:id="rId17"/>
    <p:sldId id="271" r:id="rId18"/>
    <p:sldId id="272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6AB65-BE41-4D0A-A307-D9836FB46E82}" type="datetimeFigureOut">
              <a:rPr lang="en-MY" smtClean="0"/>
              <a:t>15/3/2019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11AEE-866C-48BD-9D07-74361C5AFA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6043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34B37-CA57-4B4C-9D14-FA31329C1D1E}" type="datetimeFigureOut">
              <a:rPr lang="en-MY" smtClean="0"/>
              <a:t>15/3/2019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C3F66-31FD-49F4-800D-A1F9463CDF4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4097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C3F66-31FD-49F4-800D-A1F9463CDF4E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787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C3F66-31FD-49F4-800D-A1F9463CDF4E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787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E04-3E60-499A-8882-53E2FC877AC4}" type="datetimeFigureOut">
              <a:rPr lang="en-MY" smtClean="0"/>
              <a:t>15/3/2019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0F7F-723A-4E06-8AF2-F2784588CCF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0365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E04-3E60-499A-8882-53E2FC877AC4}" type="datetimeFigureOut">
              <a:rPr lang="en-MY" smtClean="0"/>
              <a:t>15/3/2019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0F7F-723A-4E06-8AF2-F2784588CCF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282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E04-3E60-499A-8882-53E2FC877AC4}" type="datetimeFigureOut">
              <a:rPr lang="en-MY" smtClean="0"/>
              <a:t>15/3/2019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0F7F-723A-4E06-8AF2-F2784588CCF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8628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E04-3E60-499A-8882-53E2FC877AC4}" type="datetimeFigureOut">
              <a:rPr lang="en-MY" smtClean="0"/>
              <a:t>15/3/2019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0F7F-723A-4E06-8AF2-F2784588CCF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9853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E04-3E60-499A-8882-53E2FC877AC4}" type="datetimeFigureOut">
              <a:rPr lang="en-MY" smtClean="0"/>
              <a:t>15/3/2019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0F7F-723A-4E06-8AF2-F2784588CCF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922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E04-3E60-499A-8882-53E2FC877AC4}" type="datetimeFigureOut">
              <a:rPr lang="en-MY" smtClean="0"/>
              <a:t>15/3/2019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0F7F-723A-4E06-8AF2-F2784588CCF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024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E04-3E60-499A-8882-53E2FC877AC4}" type="datetimeFigureOut">
              <a:rPr lang="en-MY" smtClean="0"/>
              <a:t>15/3/2019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0F7F-723A-4E06-8AF2-F2784588CCF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529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E04-3E60-499A-8882-53E2FC877AC4}" type="datetimeFigureOut">
              <a:rPr lang="en-MY" smtClean="0"/>
              <a:t>15/3/2019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0F7F-723A-4E06-8AF2-F2784588CCF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033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E04-3E60-499A-8882-53E2FC877AC4}" type="datetimeFigureOut">
              <a:rPr lang="en-MY" smtClean="0"/>
              <a:t>15/3/2019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0F7F-723A-4E06-8AF2-F2784588CCF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34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E04-3E60-499A-8882-53E2FC877AC4}" type="datetimeFigureOut">
              <a:rPr lang="en-MY" smtClean="0"/>
              <a:t>15/3/2019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0F7F-723A-4E06-8AF2-F2784588CCF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5326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8FE04-3E60-499A-8882-53E2FC877AC4}" type="datetimeFigureOut">
              <a:rPr lang="en-MY" smtClean="0"/>
              <a:t>15/3/2019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60F7F-723A-4E06-8AF2-F2784588CCF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806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8FE04-3E60-499A-8882-53E2FC877AC4}" type="datetimeFigureOut">
              <a:rPr lang="en-MY" smtClean="0"/>
              <a:t>15/3/2019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60F7F-723A-4E06-8AF2-F2784588CCF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012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0" y="1295400"/>
            <a:ext cx="10668000" cy="1470025"/>
          </a:xfrm>
        </p:spPr>
        <p:txBody>
          <a:bodyPr>
            <a:normAutofit/>
          </a:bodyPr>
          <a:lstStyle/>
          <a:p>
            <a:r>
              <a:rPr lang="en-MY" dirty="0" smtClean="0">
                <a:latin typeface="Arial Black" pitchFamily="34" charset="0"/>
              </a:rPr>
              <a:t>MPSAS 23</a:t>
            </a:r>
            <a:br>
              <a:rPr lang="en-MY" dirty="0" smtClean="0">
                <a:latin typeface="Arial Black" pitchFamily="34" charset="0"/>
              </a:rPr>
            </a:br>
            <a:r>
              <a:rPr lang="en-MY" sz="3600" dirty="0" smtClean="0">
                <a:latin typeface="Arial Black" pitchFamily="34" charset="0"/>
              </a:rPr>
              <a:t>URUSNIAGA BUKAN PERTUKARAN</a:t>
            </a:r>
            <a:endParaRPr lang="en-MY" sz="36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MY" sz="2600" dirty="0" err="1" smtClean="0">
                <a:solidFill>
                  <a:schemeClr val="tx1"/>
                </a:solidFill>
              </a:rPr>
              <a:t>Oleh</a:t>
            </a:r>
            <a:r>
              <a:rPr lang="en-MY" sz="26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MY" sz="2600" dirty="0" smtClean="0">
                <a:solidFill>
                  <a:schemeClr val="tx1"/>
                </a:solidFill>
              </a:rPr>
              <a:t>Y.M. RAJA ZULHELMI BIN RAJA SALEH</a:t>
            </a:r>
          </a:p>
          <a:p>
            <a:r>
              <a:rPr lang="en-MY" sz="2600" dirty="0" smtClean="0">
                <a:solidFill>
                  <a:schemeClr val="tx1"/>
                </a:solidFill>
              </a:rPr>
              <a:t>PENGARAH JABATAN PERBENDAHARAAN</a:t>
            </a:r>
          </a:p>
          <a:p>
            <a:r>
              <a:rPr lang="en-MY" sz="2600" dirty="0" smtClean="0">
                <a:solidFill>
                  <a:schemeClr val="tx1"/>
                </a:solidFill>
              </a:rPr>
              <a:t>MAJLIS PERBANDARAN SEPANG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220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2"/>
            <a:ext cx="9144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272155" y="99446"/>
            <a:ext cx="103709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25908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Brush Script Std" pitchFamily="66" charset="0"/>
              </a:rPr>
              <a:t>Cukai</a:t>
            </a:r>
            <a:endParaRPr lang="en-MY" dirty="0">
              <a:solidFill>
                <a:srgbClr val="7030A0"/>
              </a:solidFill>
              <a:latin typeface="Brush Script Std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1695222"/>
            <a:ext cx="609600" cy="158137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67000"/>
            <a:ext cx="152400" cy="15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723072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perkhidmatan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dibayar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bayar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selaras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undang-undang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yang  </a:t>
            </a:r>
            <a:r>
              <a:rPr lang="en-US" dirty="0" err="1" smtClean="0"/>
              <a:t>termaktub</a:t>
            </a:r>
            <a:r>
              <a:rPr lang="en-US" dirty="0" smtClean="0"/>
              <a:t>  </a:t>
            </a:r>
            <a:r>
              <a:rPr lang="en-US" b="1" u="sng" dirty="0" smtClean="0"/>
              <a:t>TETAPI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termasuk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penguatkuasaan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ketidakpatuhan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Contoh</a:t>
            </a:r>
            <a:r>
              <a:rPr lang="en-US" b="1" dirty="0" smtClean="0"/>
              <a:t>: </a:t>
            </a:r>
            <a:r>
              <a:rPr lang="en-US" b="1" dirty="0" err="1" smtClean="0"/>
              <a:t>Cukai</a:t>
            </a:r>
            <a:r>
              <a:rPr lang="en-US" b="1" dirty="0" smtClean="0"/>
              <a:t> </a:t>
            </a:r>
            <a:r>
              <a:rPr lang="en-US" b="1" dirty="0" err="1" smtClean="0"/>
              <a:t>Taksiran</a:t>
            </a:r>
            <a:endParaRPr lang="en-MY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28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 smtClean="0"/>
              <a:t>TAKRIF</a:t>
            </a:r>
            <a:endParaRPr lang="en-MY" sz="54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05400" y="1143000"/>
            <a:ext cx="30480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371600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03659" y="1930741"/>
            <a:ext cx="889683" cy="3276601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3962402"/>
            <a:ext cx="533400" cy="158137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558619" y="2968388"/>
            <a:ext cx="289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7030A0"/>
                </a:solidFill>
                <a:latin typeface="Brush Script Std" pitchFamily="66" charset="0"/>
              </a:rPr>
              <a:t>Sumbangan</a:t>
            </a:r>
            <a:endParaRPr lang="en-MY" dirty="0">
              <a:solidFill>
                <a:srgbClr val="7030A0"/>
              </a:solidFill>
              <a:latin typeface="Brush Script Std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477" y="4147643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hadapan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perkhidmatan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Urus</a:t>
            </a:r>
            <a:r>
              <a:rPr lang="en-US" dirty="0" err="1"/>
              <a:t>n</a:t>
            </a:r>
            <a:r>
              <a:rPr lang="en-US" dirty="0" err="1" smtClean="0"/>
              <a:t>iaga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 </a:t>
            </a:r>
            <a:r>
              <a:rPr lang="en-US" dirty="0" err="1" smtClean="0"/>
              <a:t>selain</a:t>
            </a:r>
            <a:r>
              <a:rPr lang="en-US" dirty="0" smtClean="0"/>
              <a:t>  </a:t>
            </a:r>
            <a:r>
              <a:rPr lang="en-US" dirty="0" err="1" smtClean="0"/>
              <a:t>cukai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endParaRPr lang="en-US" dirty="0" smtClean="0"/>
          </a:p>
          <a:p>
            <a:r>
              <a:rPr lang="en-US" b="1" dirty="0" err="1" smtClean="0"/>
              <a:t>Contoh</a:t>
            </a:r>
            <a:r>
              <a:rPr lang="en-US" b="1" dirty="0" smtClean="0"/>
              <a:t>: </a:t>
            </a:r>
            <a:r>
              <a:rPr lang="en-US" b="1" dirty="0" err="1" smtClean="0"/>
              <a:t>Geran</a:t>
            </a:r>
            <a:r>
              <a:rPr lang="en-US" b="1" dirty="0" smtClean="0"/>
              <a:t> </a:t>
            </a:r>
            <a:r>
              <a:rPr lang="en-US" b="1" dirty="0" err="1" smtClean="0"/>
              <a:t>Kerajaan</a:t>
            </a:r>
            <a:r>
              <a:rPr lang="en-US" b="1" dirty="0" smtClean="0"/>
              <a:t> Persekutuan</a:t>
            </a:r>
            <a:endParaRPr lang="en-MY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87680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1"/>
            <a:ext cx="9144000" cy="685799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228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 smtClean="0"/>
              <a:t>TAKRIF</a:t>
            </a:r>
            <a:endParaRPr lang="en-MY" sz="54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05400" y="1143000"/>
            <a:ext cx="30480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371600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14958" y="-1123841"/>
            <a:ext cx="1242249" cy="6644232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719891"/>
            <a:ext cx="1181100" cy="350162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429632" y="1676400"/>
            <a:ext cx="534049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 smtClean="0">
                <a:solidFill>
                  <a:srgbClr val="7030A0"/>
                </a:solidFill>
                <a:latin typeface="Brush Script Std" pitchFamily="66" charset="0"/>
              </a:rPr>
              <a:t>Pindahan</a:t>
            </a:r>
            <a:endParaRPr lang="en-MY" sz="7200" dirty="0">
              <a:solidFill>
                <a:srgbClr val="7030A0"/>
              </a:solidFill>
              <a:latin typeface="Brush Script Std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096" y="2971800"/>
            <a:ext cx="7543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hadapan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perkhidmatan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Urusniaga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Pertukaran</a:t>
            </a:r>
            <a:r>
              <a:rPr lang="en-US" dirty="0" smtClean="0"/>
              <a:t>  </a:t>
            </a:r>
            <a:r>
              <a:rPr lang="en-US" dirty="0" err="1" smtClean="0"/>
              <a:t>selain</a:t>
            </a:r>
            <a:r>
              <a:rPr lang="en-US" dirty="0" smtClean="0"/>
              <a:t>  </a:t>
            </a:r>
            <a:r>
              <a:rPr lang="en-US" dirty="0" err="1" smtClean="0"/>
              <a:t>cukai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endParaRPr lang="en-US" dirty="0" smtClean="0"/>
          </a:p>
          <a:p>
            <a:r>
              <a:rPr lang="en-US" b="1" dirty="0" err="1" smtClean="0"/>
              <a:t>Contoh</a:t>
            </a:r>
            <a:r>
              <a:rPr lang="en-US" b="1" dirty="0" smtClean="0"/>
              <a:t>: </a:t>
            </a:r>
            <a:r>
              <a:rPr lang="en-US" b="1" dirty="0" err="1" smtClean="0"/>
              <a:t>Lesen,Permit</a:t>
            </a:r>
            <a:r>
              <a:rPr lang="en-US" b="1" dirty="0" smtClean="0"/>
              <a:t> , </a:t>
            </a:r>
            <a:r>
              <a:rPr lang="en-US" b="1" dirty="0" err="1" smtClean="0"/>
              <a:t>Denda</a:t>
            </a:r>
            <a:r>
              <a:rPr lang="en-US" b="1" dirty="0" smtClean="0"/>
              <a:t>, </a:t>
            </a:r>
            <a:r>
              <a:rPr lang="en-US" b="1" dirty="0" err="1" smtClean="0"/>
              <a:t>Hukuman</a:t>
            </a:r>
            <a:r>
              <a:rPr lang="en-US" b="1" dirty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Sewaan</a:t>
            </a:r>
            <a:r>
              <a:rPr lang="en-US" b="1" dirty="0" smtClean="0"/>
              <a:t> (</a:t>
            </a:r>
            <a:r>
              <a:rPr lang="en-US" b="1" dirty="0" err="1" smtClean="0"/>
              <a:t>Kedai</a:t>
            </a:r>
            <a:r>
              <a:rPr lang="en-US" b="1" dirty="0" smtClean="0"/>
              <a:t> </a:t>
            </a:r>
            <a:r>
              <a:rPr lang="en-US" b="1" dirty="0" err="1" smtClean="0"/>
              <a:t>Perniagaan</a:t>
            </a:r>
            <a:r>
              <a:rPr lang="en-US" b="1" dirty="0" smtClean="0"/>
              <a:t> </a:t>
            </a:r>
            <a:r>
              <a:rPr lang="en-US" b="1" dirty="0" err="1" smtClean="0"/>
              <a:t>Luar</a:t>
            </a:r>
            <a:r>
              <a:rPr lang="en-US" b="1" dirty="0" smtClean="0"/>
              <a:t> Bandar (PLB), Medan </a:t>
            </a:r>
            <a:r>
              <a:rPr lang="en-US" b="1" dirty="0" err="1" smtClean="0"/>
              <a:t>Selera</a:t>
            </a:r>
            <a:r>
              <a:rPr lang="en-US" b="1" dirty="0"/>
              <a:t> </a:t>
            </a:r>
            <a:r>
              <a:rPr lang="en-US" b="1" dirty="0" smtClean="0"/>
              <a:t>&amp; </a:t>
            </a:r>
            <a:r>
              <a:rPr lang="en-US" b="1" dirty="0" err="1" smtClean="0"/>
              <a:t>Meja</a:t>
            </a:r>
            <a:r>
              <a:rPr lang="en-US" b="1" dirty="0" smtClean="0"/>
              <a:t> </a:t>
            </a:r>
            <a:r>
              <a:rPr lang="en-US" b="1" dirty="0" err="1" smtClean="0"/>
              <a:t>Pasar</a:t>
            </a:r>
            <a:r>
              <a:rPr lang="en-US" b="1" dirty="0" smtClean="0"/>
              <a:t>)</a:t>
            </a:r>
            <a:endParaRPr lang="en-MY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97" y="4800600"/>
            <a:ext cx="304799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6" y="-27296"/>
            <a:ext cx="9144000" cy="6661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ea typeface="Adobe Gothic Std B" pitchFamily="34" charset="-128"/>
              </a:rPr>
              <a:t>PERSEMBAHAN PENYATA PRESTASI KEWANGAN</a:t>
            </a:r>
            <a:endParaRPr lang="en-MY" b="1" dirty="0">
              <a:ea typeface="Adobe Gothic Std B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23" y="1371600"/>
            <a:ext cx="6429375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flipV="1">
            <a:off x="1295400" y="3810000"/>
            <a:ext cx="2209800" cy="21717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noAutofit/>
          </a:bodyPr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26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661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ea typeface="Adobe Gothic Std B" pitchFamily="34" charset="-128"/>
              </a:rPr>
              <a:t>PERSEMBAHAN NOTA KEPADA PENYATA KEWANGAN</a:t>
            </a:r>
            <a:endParaRPr lang="en-MY" b="1" dirty="0">
              <a:ea typeface="Adobe Gothic Std B" pitchFamily="34" charset="-128"/>
            </a:endParaRPr>
          </a:p>
        </p:txBody>
      </p:sp>
      <p:pic>
        <p:nvPicPr>
          <p:cNvPr id="2050" name="Picture 2" descr="C:\Users\Amirul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11301"/>
            <a:ext cx="685800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456196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" y="50041"/>
            <a:ext cx="9144000" cy="6661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HASIL DARIPADA URUSNIAGA BUKAN PERTUKARAN MP SEPANG</a:t>
            </a:r>
            <a:endParaRPr lang="en-MY" b="1" dirty="0">
              <a:ea typeface="Adobe Gothic Std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" y="228600"/>
            <a:ext cx="9372600" cy="647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1256310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Cukai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Taksiran</a:t>
            </a:r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524000"/>
            <a:ext cx="6019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 err="1"/>
              <a:t>Cukai</a:t>
            </a:r>
            <a:r>
              <a:rPr lang="en-US" sz="1500" dirty="0"/>
              <a:t> </a:t>
            </a:r>
            <a:r>
              <a:rPr lang="en-US" sz="1500" dirty="0" err="1"/>
              <a:t>Taksiran</a:t>
            </a:r>
            <a:r>
              <a:rPr lang="en-US" sz="1500" dirty="0"/>
              <a:t> </a:t>
            </a:r>
            <a:r>
              <a:rPr lang="en-US" sz="1500" dirty="0" err="1"/>
              <a:t>adalah</a:t>
            </a:r>
            <a:r>
              <a:rPr lang="en-US" sz="1500" dirty="0"/>
              <a:t> </a:t>
            </a:r>
            <a:r>
              <a:rPr lang="en-US" sz="1500" dirty="0" err="1"/>
              <a:t>hasil</a:t>
            </a:r>
            <a:r>
              <a:rPr lang="en-US" sz="1500" dirty="0"/>
              <a:t> </a:t>
            </a:r>
            <a:r>
              <a:rPr lang="en-US" sz="1500" dirty="0" err="1"/>
              <a:t>cukai</a:t>
            </a:r>
            <a:r>
              <a:rPr lang="en-US" sz="1500" dirty="0"/>
              <a:t> yang </a:t>
            </a:r>
            <a:r>
              <a:rPr lang="en-US" sz="1500" dirty="0" err="1"/>
              <a:t>dikenakan</a:t>
            </a:r>
            <a:r>
              <a:rPr lang="en-US" sz="1500" dirty="0"/>
              <a:t> </a:t>
            </a:r>
            <a:r>
              <a:rPr lang="en-US" sz="1500" dirty="0" err="1"/>
              <a:t>ke</a:t>
            </a:r>
            <a:r>
              <a:rPr lang="en-US" sz="1500" dirty="0"/>
              <a:t> </a:t>
            </a:r>
            <a:r>
              <a:rPr lang="en-US" sz="1500" dirty="0" err="1"/>
              <a:t>atas</a:t>
            </a:r>
            <a:r>
              <a:rPr lang="en-US" sz="1500" dirty="0"/>
              <a:t> </a:t>
            </a:r>
            <a:r>
              <a:rPr lang="en-US" sz="1500" dirty="0" err="1"/>
              <a:t>pegangan</a:t>
            </a:r>
            <a:r>
              <a:rPr lang="en-US" sz="1500" dirty="0"/>
              <a:t> </a:t>
            </a:r>
            <a:r>
              <a:rPr lang="en-US" sz="1500" dirty="0" err="1"/>
              <a:t>harta</a:t>
            </a:r>
            <a:r>
              <a:rPr lang="en-US" sz="1500" dirty="0"/>
              <a:t> </a:t>
            </a:r>
            <a:r>
              <a:rPr lang="en-US" sz="1500" dirty="0" err="1"/>
              <a:t>berkadar</a:t>
            </a:r>
            <a:r>
              <a:rPr lang="en-US" sz="1500" dirty="0"/>
              <a:t> yang </a:t>
            </a:r>
            <a:r>
              <a:rPr lang="en-US" sz="1500" dirty="0" err="1"/>
              <a:t>terletak</a:t>
            </a:r>
            <a:r>
              <a:rPr lang="en-US" sz="1500" dirty="0"/>
              <a:t> di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kawasan</a:t>
            </a:r>
            <a:r>
              <a:rPr lang="en-US" sz="1500" dirty="0"/>
              <a:t> </a:t>
            </a:r>
            <a:r>
              <a:rPr lang="en-US" sz="1500" dirty="0" err="1"/>
              <a:t>Majlis</a:t>
            </a:r>
            <a:r>
              <a:rPr lang="en-US" sz="1500" dirty="0"/>
              <a:t>. </a:t>
            </a:r>
            <a:r>
              <a:rPr lang="en-US" sz="1500" dirty="0" err="1"/>
              <a:t>Cukai</a:t>
            </a:r>
            <a:r>
              <a:rPr lang="en-US" sz="1500" dirty="0"/>
              <a:t> </a:t>
            </a:r>
            <a:r>
              <a:rPr lang="en-US" sz="1500" dirty="0" err="1"/>
              <a:t>Taksiran</a:t>
            </a:r>
            <a:r>
              <a:rPr lang="en-US" sz="1500" dirty="0"/>
              <a:t> </a:t>
            </a:r>
            <a:r>
              <a:rPr lang="en-US" sz="1500" dirty="0" err="1"/>
              <a:t>diiktiraf</a:t>
            </a:r>
            <a:r>
              <a:rPr lang="en-US" sz="1500" dirty="0"/>
              <a:t> </a:t>
            </a:r>
            <a:r>
              <a:rPr lang="en-US" sz="1500" dirty="0" err="1"/>
              <a:t>sebagai</a:t>
            </a:r>
            <a:r>
              <a:rPr lang="en-US" sz="1500" dirty="0"/>
              <a:t> </a:t>
            </a:r>
            <a:r>
              <a:rPr lang="en-US" sz="1500" dirty="0" err="1"/>
              <a:t>hasil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Penyata</a:t>
            </a:r>
            <a:r>
              <a:rPr lang="en-US" sz="1500" dirty="0"/>
              <a:t> </a:t>
            </a:r>
            <a:r>
              <a:rPr lang="en-US" sz="1500" dirty="0" err="1"/>
              <a:t>Prestasi</a:t>
            </a:r>
            <a:r>
              <a:rPr lang="en-US" sz="1500" dirty="0"/>
              <a:t> </a:t>
            </a:r>
            <a:r>
              <a:rPr lang="en-US" sz="1500" dirty="0" err="1"/>
              <a:t>kewangan</a:t>
            </a:r>
            <a:r>
              <a:rPr lang="en-US" sz="1500" dirty="0"/>
              <a:t> </a:t>
            </a:r>
            <a:r>
              <a:rPr lang="en-US" sz="1500" dirty="0" err="1"/>
              <a:t>semasa</a:t>
            </a:r>
            <a:r>
              <a:rPr lang="en-US" sz="1500" dirty="0"/>
              <a:t> </a:t>
            </a:r>
            <a:r>
              <a:rPr lang="en-US" sz="1500" dirty="0" err="1"/>
              <a:t>bil</a:t>
            </a:r>
            <a:r>
              <a:rPr lang="en-US" sz="1500" dirty="0"/>
              <a:t> </a:t>
            </a:r>
            <a:r>
              <a:rPr lang="en-US" sz="1500" dirty="0" err="1"/>
              <a:t>cukai</a:t>
            </a:r>
            <a:r>
              <a:rPr lang="en-US" sz="1500" dirty="0"/>
              <a:t> </a:t>
            </a:r>
            <a:r>
              <a:rPr lang="en-US" sz="1500" dirty="0" err="1"/>
              <a:t>semasa</a:t>
            </a:r>
            <a:r>
              <a:rPr lang="en-US" sz="1500" dirty="0"/>
              <a:t> </a:t>
            </a:r>
            <a:r>
              <a:rPr lang="en-US" sz="1500" dirty="0" err="1"/>
              <a:t>dikeluarkan</a:t>
            </a:r>
            <a:r>
              <a:rPr lang="en-US" sz="1500" dirty="0"/>
              <a:t> </a:t>
            </a:r>
            <a:r>
              <a:rPr lang="en-US" sz="1500" dirty="0" err="1"/>
              <a:t>iaitu</a:t>
            </a:r>
            <a:r>
              <a:rPr lang="en-US" sz="1500" dirty="0"/>
              <a:t> </a:t>
            </a:r>
            <a:r>
              <a:rPr lang="en-US" sz="1500" dirty="0" err="1"/>
              <a:t>pada</a:t>
            </a:r>
            <a:r>
              <a:rPr lang="en-US" sz="1500" dirty="0"/>
              <a:t> </a:t>
            </a:r>
            <a:r>
              <a:rPr lang="en-US" sz="1500" dirty="0" err="1"/>
              <a:t>setiap</a:t>
            </a:r>
            <a:r>
              <a:rPr lang="en-US" sz="1500" dirty="0"/>
              <a:t> 1 </a:t>
            </a:r>
            <a:r>
              <a:rPr lang="en-US" sz="1500" dirty="0" err="1"/>
              <a:t>Januari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1 </a:t>
            </a:r>
            <a:r>
              <a:rPr lang="en-US" sz="1500" dirty="0" err="1"/>
              <a:t>Julai</a:t>
            </a:r>
            <a:r>
              <a:rPr lang="en-US" sz="1500" dirty="0"/>
              <a:t>.</a:t>
            </a:r>
            <a:endParaRPr lang="en-MY" sz="1500" dirty="0"/>
          </a:p>
          <a:p>
            <a:endParaRPr lang="en-MY" dirty="0"/>
          </a:p>
        </p:txBody>
      </p:sp>
      <p:sp>
        <p:nvSpPr>
          <p:cNvPr id="10" name="Rectangle 9"/>
          <p:cNvSpPr/>
          <p:nvPr/>
        </p:nvSpPr>
        <p:spPr>
          <a:xfrm>
            <a:off x="197606" y="2602468"/>
            <a:ext cx="2518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Caruman</a:t>
            </a:r>
            <a:r>
              <a:rPr lang="en-US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b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Bantuan</a:t>
            </a:r>
            <a:r>
              <a:rPr lang="en-MY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Kadar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868305"/>
            <a:ext cx="5715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chemeClr val="dk1"/>
                </a:solidFill>
              </a:rPr>
              <a:t>Caruman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Bantuan</a:t>
            </a:r>
            <a:r>
              <a:rPr lang="en-US" sz="1500" dirty="0">
                <a:solidFill>
                  <a:schemeClr val="dk1"/>
                </a:solidFill>
              </a:rPr>
              <a:t> Kadar </a:t>
            </a:r>
            <a:r>
              <a:rPr lang="en-US" sz="1500" dirty="0" err="1">
                <a:solidFill>
                  <a:schemeClr val="dk1"/>
                </a:solidFill>
              </a:rPr>
              <a:t>adalah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hasil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cukai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tak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langsung</a:t>
            </a:r>
            <a:r>
              <a:rPr lang="en-US" sz="1500" dirty="0">
                <a:solidFill>
                  <a:schemeClr val="dk1"/>
                </a:solidFill>
              </a:rPr>
              <a:t> yang </a:t>
            </a:r>
            <a:r>
              <a:rPr lang="en-US" sz="1500" dirty="0" err="1">
                <a:solidFill>
                  <a:schemeClr val="dk1"/>
                </a:solidFill>
              </a:rPr>
              <a:t>dikenakan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ke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atas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pegangan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harta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berkadar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bagi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agensi-agensi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Kerajaan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dan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Badan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Berkanun</a:t>
            </a:r>
            <a:r>
              <a:rPr lang="en-US" sz="1500" dirty="0">
                <a:solidFill>
                  <a:schemeClr val="dk1"/>
                </a:solidFill>
              </a:rPr>
              <a:t> yang </a:t>
            </a:r>
            <a:r>
              <a:rPr lang="en-US" sz="1500" dirty="0" err="1">
                <a:solidFill>
                  <a:schemeClr val="dk1"/>
                </a:solidFill>
              </a:rPr>
              <a:t>terletak</a:t>
            </a:r>
            <a:r>
              <a:rPr lang="en-US" sz="1500" dirty="0">
                <a:solidFill>
                  <a:schemeClr val="dk1"/>
                </a:solidFill>
              </a:rPr>
              <a:t> di </a:t>
            </a:r>
            <a:r>
              <a:rPr lang="en-US" sz="1500" dirty="0" err="1">
                <a:solidFill>
                  <a:schemeClr val="dk1"/>
                </a:solidFill>
              </a:rPr>
              <a:t>kawasan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Majlis</a:t>
            </a:r>
            <a:r>
              <a:rPr lang="en-US" sz="1500" dirty="0">
                <a:solidFill>
                  <a:schemeClr val="dk1"/>
                </a:solidFill>
              </a:rPr>
              <a:t>. </a:t>
            </a:r>
            <a:r>
              <a:rPr lang="en-US" sz="1500" dirty="0" err="1">
                <a:solidFill>
                  <a:schemeClr val="dk1"/>
                </a:solidFill>
              </a:rPr>
              <a:t>Sumbangan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Membantu</a:t>
            </a:r>
            <a:r>
              <a:rPr lang="en-US" sz="1500" dirty="0">
                <a:solidFill>
                  <a:schemeClr val="dk1"/>
                </a:solidFill>
              </a:rPr>
              <a:t> Kadar di </a:t>
            </a:r>
            <a:r>
              <a:rPr lang="en-US" sz="1500" dirty="0" err="1">
                <a:solidFill>
                  <a:schemeClr val="dk1"/>
                </a:solidFill>
              </a:rPr>
              <a:t>iktiraf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sebagai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hasil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dalam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Penyata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Prestasi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Kewangan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semasa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bil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dikeluarkan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iaitu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pada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setiap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awal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tahun</a:t>
            </a:r>
            <a:endParaRPr lang="en-MY" sz="1500" dirty="0"/>
          </a:p>
        </p:txBody>
      </p:sp>
      <p:sp>
        <p:nvSpPr>
          <p:cNvPr id="12" name="Rectangle 11"/>
          <p:cNvSpPr/>
          <p:nvPr/>
        </p:nvSpPr>
        <p:spPr>
          <a:xfrm>
            <a:off x="228600" y="4191000"/>
            <a:ext cx="1958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Sewaan</a:t>
            </a:r>
            <a:r>
              <a:rPr lang="en-US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Harta</a:t>
            </a:r>
            <a:r>
              <a:rPr lang="en-US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Lain</a:t>
            </a:r>
            <a:endParaRPr lang="en-MY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527856"/>
            <a:ext cx="563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 err="1">
                <a:solidFill>
                  <a:schemeClr val="dk1"/>
                </a:solidFill>
              </a:rPr>
              <a:t>Hasil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sewa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dikenakan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ke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atas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premis-premis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Majlis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mengikut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syarat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perjanjian</a:t>
            </a:r>
            <a:r>
              <a:rPr lang="en-US" sz="1500" dirty="0">
                <a:solidFill>
                  <a:schemeClr val="dk1"/>
                </a:solidFill>
              </a:rPr>
              <a:t> </a:t>
            </a:r>
            <a:r>
              <a:rPr lang="en-US" sz="1500" dirty="0" err="1">
                <a:solidFill>
                  <a:schemeClr val="dk1"/>
                </a:solidFill>
              </a:rPr>
              <a:t>penyewaan</a:t>
            </a:r>
            <a:r>
              <a:rPr lang="en-US" sz="1500" dirty="0">
                <a:solidFill>
                  <a:schemeClr val="dk1"/>
                </a:solidFill>
              </a:rPr>
              <a:t>.</a:t>
            </a:r>
            <a:endParaRPr lang="en-MY" sz="1500" dirty="0">
              <a:solidFill>
                <a:schemeClr val="dk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3964" y="1447800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endParaRPr lang="en-MY" sz="4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3964" y="2971800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endParaRPr lang="en-MY" sz="4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2591" y="4375666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endParaRPr lang="en-MY" sz="4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4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31" y="75063"/>
            <a:ext cx="9144000" cy="66612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400" y="1189708"/>
            <a:ext cx="2514600" cy="574449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8087" y="1012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HASIL DARIPADA URUSNIAGA BUKAN PERTUKARAN MP SEPANG</a:t>
            </a:r>
            <a:endParaRPr lang="en-MY" b="1" dirty="0">
              <a:ea typeface="Adobe Gothic Std B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1866900"/>
            <a:ext cx="6096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Rectangle 8"/>
          <p:cNvSpPr/>
          <p:nvPr/>
        </p:nvSpPr>
        <p:spPr>
          <a:xfrm>
            <a:off x="2667000" y="1688068"/>
            <a:ext cx="2198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Denda</a:t>
            </a:r>
            <a:r>
              <a:rPr lang="en-US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Hukuman</a:t>
            </a:r>
            <a:endParaRPr lang="en-MY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2042279"/>
            <a:ext cx="6477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solidFill>
                  <a:schemeClr val="dk1"/>
                </a:solidFill>
              </a:rPr>
              <a:t>Denda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hukuman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merupakan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bayaran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denda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sitaan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hukuman-hukuman</a:t>
            </a:r>
            <a:r>
              <a:rPr lang="en-US" dirty="0">
                <a:solidFill>
                  <a:schemeClr val="dk1"/>
                </a:solidFill>
              </a:rPr>
              <a:t> lain yang </a:t>
            </a:r>
            <a:r>
              <a:rPr lang="en-US" dirty="0" err="1">
                <a:solidFill>
                  <a:schemeClr val="dk1"/>
                </a:solidFill>
              </a:rPr>
              <a:t>dikenakan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kerana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melanggar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undang-undang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atau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kerana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kegagalan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memenuhi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tanggungan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kontrak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sama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ada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berkaitan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dengan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spesifikasi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atau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masa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termasuk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denda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cukai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taksiran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waran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kos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guaman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kompaun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dan</a:t>
            </a:r>
            <a:r>
              <a:rPr lang="en-US" dirty="0">
                <a:solidFill>
                  <a:schemeClr val="dk1"/>
                </a:solidFill>
              </a:rPr>
              <a:t> lain-lain </a:t>
            </a:r>
            <a:r>
              <a:rPr lang="en-US" dirty="0" err="1">
                <a:solidFill>
                  <a:schemeClr val="dk1"/>
                </a:solidFill>
              </a:rPr>
              <a:t>kos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penguatkuasaan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  <a:p>
            <a:pPr>
              <a:defRPr/>
            </a:pPr>
            <a:endParaRPr lang="en-US" dirty="0">
              <a:solidFill>
                <a:schemeClr val="dk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chemeClr val="dk1"/>
                </a:solidFill>
              </a:rPr>
              <a:t>Hasil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bagi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denda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hukuman</a:t>
            </a:r>
            <a:r>
              <a:rPr lang="en-US" dirty="0">
                <a:solidFill>
                  <a:schemeClr val="dk1"/>
                </a:solidFill>
              </a:rPr>
              <a:t> yang lain-lain </a:t>
            </a:r>
            <a:r>
              <a:rPr lang="en-US" dirty="0" err="1">
                <a:solidFill>
                  <a:schemeClr val="dk1"/>
                </a:solidFill>
              </a:rPr>
              <a:t>diiktiraf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setelah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Majlis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menerima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bayaran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kerana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berdasarkan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pengalaman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ketidakpastian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dalam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membuat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kutipan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atas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hasil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denda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hukuman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lang="en-MY" dirty="0">
              <a:solidFill>
                <a:schemeClr val="dk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1382" y="1828800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Rounded MT Bold" pitchFamily="34" charset="0"/>
              </a:rPr>
              <a:t>4</a:t>
            </a:r>
            <a:endParaRPr lang="en-MY" sz="4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31" y="75063"/>
            <a:ext cx="9144000" cy="66612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365959"/>
            <a:ext cx="2362200" cy="549204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8087" y="1012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HASIL DARIPADA URUSNIAGA BUKAN PERTUKARAN MP SEPANG</a:t>
            </a:r>
            <a:endParaRPr lang="en-MY" b="1" dirty="0">
              <a:ea typeface="Adobe Gothic Std B" pitchFamily="3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1485900"/>
            <a:ext cx="6096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TextBox 10"/>
          <p:cNvSpPr txBox="1"/>
          <p:nvPr/>
        </p:nvSpPr>
        <p:spPr>
          <a:xfrm>
            <a:off x="6613382" y="1447800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Rounded MT Bold" pitchFamily="34" charset="0"/>
              </a:rPr>
              <a:t>5</a:t>
            </a:r>
            <a:endParaRPr lang="en-MY" sz="4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3124200"/>
            <a:ext cx="609600" cy="685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TextBox 12"/>
          <p:cNvSpPr txBox="1"/>
          <p:nvPr/>
        </p:nvSpPr>
        <p:spPr>
          <a:xfrm>
            <a:off x="6613382" y="3086100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Rounded MT Bold" pitchFamily="34" charset="0"/>
              </a:rPr>
              <a:t>6</a:t>
            </a:r>
            <a:endParaRPr lang="en-MY" sz="4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6918" y="1244222"/>
            <a:ext cx="3947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Lesen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Bayaran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Pendaftaran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Permit</a:t>
            </a:r>
            <a:endParaRPr lang="en-M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94472"/>
            <a:ext cx="601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Majlis</a:t>
            </a:r>
            <a:r>
              <a:rPr lang="en-US" dirty="0"/>
              <a:t> </a:t>
            </a:r>
            <a:r>
              <a:rPr lang="en-US" dirty="0" err="1"/>
              <a:t>merekodkan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bayaran</a:t>
            </a:r>
            <a:r>
              <a:rPr lang="en-US" dirty="0"/>
              <a:t> yang </a:t>
            </a:r>
            <a:r>
              <a:rPr lang="en-US" dirty="0" err="1"/>
              <a:t>dikenakan</a:t>
            </a:r>
            <a:r>
              <a:rPr lang="en-US" dirty="0"/>
              <a:t> </a:t>
            </a:r>
            <a:r>
              <a:rPr lang="en-US" dirty="0" err="1"/>
              <a:t>berhubung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kelulusan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, </a:t>
            </a:r>
            <a:r>
              <a:rPr lang="en-US" dirty="0" err="1"/>
              <a:t>perbadanan</a:t>
            </a:r>
            <a:r>
              <a:rPr lang="en-US" dirty="0"/>
              <a:t>, </a:t>
            </a:r>
            <a:r>
              <a:rPr lang="en-US" dirty="0" err="1"/>
              <a:t>perniagaan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lain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kawalan</a:t>
            </a:r>
            <a:r>
              <a:rPr lang="en-US" dirty="0"/>
              <a:t>. </a:t>
            </a:r>
            <a:r>
              <a:rPr lang="en-US" dirty="0" err="1"/>
              <a:t>Ianya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lesen</a:t>
            </a:r>
            <a:r>
              <a:rPr lang="en-US" dirty="0"/>
              <a:t> </a:t>
            </a:r>
            <a:r>
              <a:rPr lang="en-US" dirty="0" err="1"/>
              <a:t>perniagaan</a:t>
            </a:r>
            <a:r>
              <a:rPr lang="en-US" dirty="0"/>
              <a:t>, permit </a:t>
            </a:r>
            <a:r>
              <a:rPr lang="en-US" dirty="0" err="1"/>
              <a:t>sementara</a:t>
            </a:r>
            <a:r>
              <a:rPr lang="en-US" dirty="0"/>
              <a:t>, </a:t>
            </a:r>
            <a:r>
              <a:rPr lang="en-US" dirty="0" err="1"/>
              <a:t>lesen</a:t>
            </a:r>
            <a:r>
              <a:rPr lang="en-US" dirty="0"/>
              <a:t> </a:t>
            </a:r>
            <a:r>
              <a:rPr lang="en-US" dirty="0" err="1"/>
              <a:t>anjing</a:t>
            </a:r>
            <a:r>
              <a:rPr lang="en-US" dirty="0"/>
              <a:t>,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lain-lain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304800" y="3172599"/>
            <a:ext cx="1653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Geran</a:t>
            </a:r>
            <a:r>
              <a:rPr lang="en-US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Kerajaan</a:t>
            </a:r>
            <a:endParaRPr lang="en-MY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455075"/>
            <a:ext cx="62262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dk1"/>
                </a:solidFill>
              </a:rPr>
              <a:t>Geran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Kerajaan</a:t>
            </a:r>
            <a:r>
              <a:rPr lang="en-US" dirty="0">
                <a:solidFill>
                  <a:schemeClr val="dk1"/>
                </a:solidFill>
              </a:rPr>
              <a:t> yang </a:t>
            </a:r>
            <a:r>
              <a:rPr lang="en-US" dirty="0" err="1">
                <a:solidFill>
                  <a:schemeClr val="dk1"/>
                </a:solidFill>
              </a:rPr>
              <a:t>tidak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dikenakan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syarat-syarat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prestasi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masa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depan</a:t>
            </a:r>
            <a:r>
              <a:rPr lang="en-US" dirty="0">
                <a:solidFill>
                  <a:schemeClr val="dk1"/>
                </a:solidFill>
              </a:rPr>
              <a:t> yang </a:t>
            </a:r>
            <a:r>
              <a:rPr lang="en-US" dirty="0" err="1">
                <a:solidFill>
                  <a:schemeClr val="dk1"/>
                </a:solidFill>
              </a:rPr>
              <a:t>tertentu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seperti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geran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keseimbangan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diambilkira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sebagai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hasil</a:t>
            </a:r>
            <a:r>
              <a:rPr lang="en-US" dirty="0">
                <a:solidFill>
                  <a:schemeClr val="dk1"/>
                </a:solidFill>
              </a:rPr>
              <a:t> di </a:t>
            </a:r>
            <a:r>
              <a:rPr lang="en-US" dirty="0" err="1">
                <a:solidFill>
                  <a:schemeClr val="dk1"/>
                </a:solidFill>
              </a:rPr>
              <a:t>dalam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penyata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prestasi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kewangan.Geran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kerajaan</a:t>
            </a:r>
            <a:r>
              <a:rPr lang="en-US" dirty="0">
                <a:solidFill>
                  <a:schemeClr val="dk1"/>
                </a:solidFill>
              </a:rPr>
              <a:t> yang </a:t>
            </a:r>
            <a:r>
              <a:rPr lang="en-US" dirty="0" err="1">
                <a:solidFill>
                  <a:schemeClr val="dk1"/>
                </a:solidFill>
              </a:rPr>
              <a:t>dikenakan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syarat-syarat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prestasi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masa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depan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tertentu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seperti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geran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pembangunan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diiktiraf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sebagai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geran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tertunda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dilunaskan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sebagai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hasil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bersamaan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dengan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amaun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bawaan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liabiliti</a:t>
            </a:r>
            <a:r>
              <a:rPr lang="en-US" dirty="0">
                <a:solidFill>
                  <a:schemeClr val="dk1"/>
                </a:solidFill>
              </a:rPr>
              <a:t> yang </a:t>
            </a:r>
            <a:r>
              <a:rPr lang="en-US" dirty="0" err="1">
                <a:solidFill>
                  <a:schemeClr val="dk1"/>
                </a:solidFill>
              </a:rPr>
              <a:t>telah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memenuhi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syarat</a:t>
            </a:r>
            <a:r>
              <a:rPr lang="en-US" dirty="0">
                <a:solidFill>
                  <a:schemeClr val="dk1"/>
                </a:solidFill>
              </a:rPr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60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005557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" y="-34119"/>
            <a:ext cx="9144000" cy="6661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+mn-lt"/>
                <a:ea typeface="Adobe Gothic Std B" pitchFamily="34" charset="-128"/>
              </a:rPr>
              <a:t>ISU PERLAKSANAAN</a:t>
            </a:r>
            <a:endParaRPr lang="en-MY" b="1" dirty="0">
              <a:latin typeface="+mn-lt"/>
              <a:ea typeface="Adobe Gothic Std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88" y="-34119"/>
            <a:ext cx="77724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86367" y="1905000"/>
            <a:ext cx="689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SKOP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1545483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err="1">
                <a:solidFill>
                  <a:schemeClr val="bg1"/>
                </a:solidFill>
              </a:rPr>
              <a:t>Asas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b="1" dirty="0" err="1">
                <a:solidFill>
                  <a:schemeClr val="bg1"/>
                </a:solidFill>
              </a:rPr>
              <a:t>Akruan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31418" y="3111815"/>
            <a:ext cx="505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MY" b="1" dirty="0">
                <a:solidFill>
                  <a:schemeClr val="bg1"/>
                </a:solidFill>
              </a:rPr>
              <a:t>ISU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53490" y="2403901"/>
            <a:ext cx="4452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MY" b="1" dirty="0" err="1" smtClean="0">
                <a:solidFill>
                  <a:schemeClr val="bg1"/>
                </a:solidFill>
              </a:rPr>
              <a:t>Rekod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  <a:r>
              <a:rPr lang="en-MY" b="1" dirty="0" err="1">
                <a:solidFill>
                  <a:schemeClr val="bg1"/>
                </a:solidFill>
              </a:rPr>
              <a:t>bil</a:t>
            </a:r>
            <a:r>
              <a:rPr lang="en-MY" b="1" dirty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chemeClr val="bg1"/>
                </a:solidFill>
              </a:rPr>
              <a:t>adalah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chemeClr val="bg1"/>
                </a:solidFill>
              </a:rPr>
              <a:t>pada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  <a:r>
              <a:rPr lang="en-MY" b="1" dirty="0">
                <a:solidFill>
                  <a:schemeClr val="bg1"/>
                </a:solidFill>
              </a:rPr>
              <a:t>31 </a:t>
            </a:r>
            <a:r>
              <a:rPr lang="en-MY" b="1" dirty="0" err="1" smtClean="0">
                <a:solidFill>
                  <a:schemeClr val="bg1"/>
                </a:solidFill>
              </a:rPr>
              <a:t>Disember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chemeClr val="bg1"/>
                </a:solidFill>
              </a:rPr>
              <a:t>setiap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chemeClr val="bg1"/>
                </a:solidFill>
              </a:rPr>
              <a:t>tahun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AutoNum type="arabicParenR"/>
            </a:pPr>
            <a:r>
              <a:rPr lang="en-MY" b="1" dirty="0" smtClean="0">
                <a:solidFill>
                  <a:schemeClr val="bg1"/>
                </a:solidFill>
              </a:rPr>
              <a:t>Double entry manual di </a:t>
            </a:r>
            <a:r>
              <a:rPr lang="en-MY" b="1" dirty="0" err="1" smtClean="0">
                <a:solidFill>
                  <a:schemeClr val="bg1"/>
                </a:solidFill>
              </a:rPr>
              <a:t>dalam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chemeClr val="bg1"/>
                </a:solidFill>
              </a:rPr>
              <a:t>lejar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chemeClr val="bg1"/>
                </a:solidFill>
              </a:rPr>
              <a:t>pada</a:t>
            </a:r>
            <a:r>
              <a:rPr lang="en-MY" b="1" dirty="0" smtClean="0">
                <a:solidFill>
                  <a:schemeClr val="bg1"/>
                </a:solidFill>
              </a:rPr>
              <a:t> 31 </a:t>
            </a:r>
            <a:r>
              <a:rPr lang="en-MY" b="1" dirty="0" err="1" smtClean="0">
                <a:solidFill>
                  <a:schemeClr val="bg1"/>
                </a:solidFill>
              </a:rPr>
              <a:t>Disember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chemeClr val="bg1"/>
                </a:solidFill>
              </a:rPr>
              <a:t>setiap</a:t>
            </a:r>
            <a:r>
              <a:rPr lang="en-MY" b="1" dirty="0" smtClean="0">
                <a:solidFill>
                  <a:schemeClr val="bg1"/>
                </a:solidFill>
              </a:rPr>
              <a:t> </a:t>
            </a:r>
            <a:r>
              <a:rPr lang="en-MY" b="1" dirty="0" err="1" smtClean="0">
                <a:solidFill>
                  <a:schemeClr val="bg1"/>
                </a:solidFill>
              </a:rPr>
              <a:t>tahun</a:t>
            </a:r>
            <a:endParaRPr lang="en-MY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26959"/>
            <a:ext cx="934870" cy="9390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00" y="1536387"/>
            <a:ext cx="1437018" cy="8302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79" y="2989807"/>
            <a:ext cx="8632209" cy="24669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19200" y="4419600"/>
            <a:ext cx="1321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MY" b="1" dirty="0"/>
              <a:t>MENGATAS</a:t>
            </a:r>
            <a:r>
              <a:rPr lang="en-MY" dirty="0"/>
              <a:t>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74544" y="3680936"/>
            <a:ext cx="541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MY" b="1" dirty="0" err="1"/>
              <a:t>Sistem</a:t>
            </a:r>
            <a:r>
              <a:rPr lang="en-MY" b="1" dirty="0"/>
              <a:t> </a:t>
            </a:r>
            <a:r>
              <a:rPr lang="en-MY" b="1" dirty="0" err="1"/>
              <a:t>boleh</a:t>
            </a:r>
            <a:r>
              <a:rPr lang="en-MY" b="1" dirty="0"/>
              <a:t> </a:t>
            </a:r>
            <a:r>
              <a:rPr lang="en-MY" b="1" dirty="0" err="1"/>
              <a:t>menjanakan</a:t>
            </a:r>
            <a:r>
              <a:rPr lang="en-MY" b="1" dirty="0"/>
              <a:t> </a:t>
            </a:r>
            <a:r>
              <a:rPr lang="en-MY" b="1" dirty="0" err="1"/>
              <a:t>bil</a:t>
            </a:r>
            <a:endParaRPr lang="en-MY" b="1" dirty="0"/>
          </a:p>
          <a:p>
            <a:pPr marL="342900" indent="-342900">
              <a:buAutoNum type="arabicParenR"/>
            </a:pPr>
            <a:r>
              <a:rPr lang="en-MY" b="1" dirty="0" err="1"/>
              <a:t>Sistem</a:t>
            </a:r>
            <a:r>
              <a:rPr lang="en-MY" b="1" dirty="0"/>
              <a:t> </a:t>
            </a:r>
            <a:r>
              <a:rPr lang="en-MY" b="1" dirty="0" err="1"/>
              <a:t>rekod</a:t>
            </a:r>
            <a:r>
              <a:rPr lang="en-MY" b="1" dirty="0"/>
              <a:t> </a:t>
            </a:r>
            <a:r>
              <a:rPr lang="en-MY" b="1" dirty="0" err="1"/>
              <a:t>bil</a:t>
            </a:r>
            <a:r>
              <a:rPr lang="en-MY" b="1" dirty="0"/>
              <a:t> </a:t>
            </a:r>
            <a:r>
              <a:rPr lang="en-MY" b="1" dirty="0" err="1"/>
              <a:t>mengikut</a:t>
            </a:r>
            <a:r>
              <a:rPr lang="en-MY" b="1" dirty="0"/>
              <a:t> </a:t>
            </a:r>
            <a:r>
              <a:rPr lang="en-MY" b="1" dirty="0" err="1"/>
              <a:t>tarikh</a:t>
            </a:r>
            <a:r>
              <a:rPr lang="en-MY" b="1" dirty="0"/>
              <a:t> </a:t>
            </a:r>
            <a:r>
              <a:rPr lang="en-MY" b="1" dirty="0" err="1"/>
              <a:t>penjanaan</a:t>
            </a:r>
            <a:r>
              <a:rPr lang="en-MY" b="1" dirty="0"/>
              <a:t> </a:t>
            </a:r>
            <a:r>
              <a:rPr lang="en-MY" b="1" dirty="0" err="1"/>
              <a:t>bil</a:t>
            </a:r>
            <a:r>
              <a:rPr lang="en-MY" b="1" dirty="0"/>
              <a:t> </a:t>
            </a:r>
            <a:r>
              <a:rPr lang="en-MY" b="1" dirty="0" err="1"/>
              <a:t>secara</a:t>
            </a:r>
            <a:r>
              <a:rPr lang="en-MY" b="1" dirty="0"/>
              <a:t> </a:t>
            </a:r>
            <a:r>
              <a:rPr lang="en-MY" b="1" dirty="0" err="1" smtClean="0"/>
              <a:t>automatik</a:t>
            </a:r>
            <a:endParaRPr lang="en-MY" b="1" dirty="0" smtClean="0"/>
          </a:p>
          <a:p>
            <a:pPr marL="342900" indent="-342900">
              <a:buAutoNum type="arabicParenR"/>
            </a:pPr>
            <a:r>
              <a:rPr lang="en-MY" b="1" dirty="0" smtClean="0"/>
              <a:t>Double entry </a:t>
            </a:r>
            <a:r>
              <a:rPr lang="en-MY" b="1" dirty="0" err="1" smtClean="0"/>
              <a:t>automatik</a:t>
            </a:r>
            <a:r>
              <a:rPr lang="en-MY" b="1" dirty="0" smtClean="0"/>
              <a:t> </a:t>
            </a:r>
            <a:r>
              <a:rPr lang="en-MY" b="1" dirty="0" err="1" smtClean="0"/>
              <a:t>mengikut</a:t>
            </a:r>
            <a:r>
              <a:rPr lang="en-MY" b="1" dirty="0" smtClean="0"/>
              <a:t> </a:t>
            </a:r>
            <a:r>
              <a:rPr lang="en-MY" b="1" dirty="0" err="1" smtClean="0"/>
              <a:t>tarikh</a:t>
            </a:r>
            <a:r>
              <a:rPr lang="en-MY" b="1" dirty="0" smtClean="0"/>
              <a:t> </a:t>
            </a:r>
            <a:r>
              <a:rPr lang="en-MY" b="1" dirty="0" err="1" smtClean="0"/>
              <a:t>bil</a:t>
            </a:r>
            <a:r>
              <a:rPr lang="en-MY" b="1" dirty="0" smtClean="0"/>
              <a:t> </a:t>
            </a:r>
            <a:r>
              <a:rPr lang="en-MY" b="1" dirty="0" err="1" smtClean="0"/>
              <a:t>dijana</a:t>
            </a:r>
            <a:endParaRPr lang="en-MY" b="1" dirty="0" smtClean="0"/>
          </a:p>
          <a:p>
            <a:pPr marL="342900" indent="-342900">
              <a:buAutoNum type="arabicParenR"/>
            </a:pPr>
            <a:endParaRPr lang="en-MY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23266"/>
            <a:ext cx="76199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49" y="248480"/>
            <a:ext cx="8229600" cy="1143000"/>
          </a:xfrm>
        </p:spPr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749" y="1574042"/>
            <a:ext cx="8229600" cy="4525963"/>
          </a:xfrm>
        </p:spPr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1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55950" y="3962400"/>
            <a:ext cx="4387850" cy="339725"/>
          </a:xfrm>
          <a:prstGeom prst="rect">
            <a:avLst/>
          </a:prstGeom>
          <a:noFill/>
        </p:spPr>
        <p:txBody>
          <a:bodyPr lIns="77925" tIns="38963" rIns="77925" bIns="38963">
            <a:spAutoFit/>
          </a:bodyPr>
          <a:lstStyle/>
          <a:p>
            <a:pPr algn="ctr" defTabSz="3896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latin typeface="Arial" pitchFamily="34" charset="0"/>
                <a:ea typeface="+mn-ea"/>
                <a:cs typeface="Arial" pitchFamily="34" charset="0"/>
              </a:rPr>
              <a:t>MAJLIS PERBANDARAN SEPANG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" y="2098440"/>
            <a:ext cx="2895600" cy="49692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0800000" flipH="1" flipV="1">
            <a:off x="2169475" y="2286000"/>
            <a:ext cx="636492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SEKIAN  </a:t>
            </a:r>
          </a:p>
          <a:p>
            <a:pPr algn="ctr"/>
            <a:r>
              <a:rPr lang="en-US" sz="8000" b="1" dirty="0" smtClean="0">
                <a:latin typeface="Franklin Gothic Demi Cond" pitchFamily="34" charset="0"/>
              </a:rPr>
              <a:t>TERIMA KASIH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" y="50041"/>
            <a:ext cx="9144000" cy="66612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94" y="1845060"/>
            <a:ext cx="8738412" cy="440334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PERSEDIAAN MP SEPANG</a:t>
            </a:r>
            <a:endParaRPr lang="en-MY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492" y="2809141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Perlaksanaan</a:t>
            </a:r>
            <a:r>
              <a:rPr lang="en-US" dirty="0" smtClean="0"/>
              <a:t>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Akruan</a:t>
            </a:r>
            <a:endParaRPr lang="en-MY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38182" y="1666141"/>
            <a:ext cx="2899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SAGA Compliance</a:t>
            </a:r>
            <a:endParaRPr lang="en-MY" dirty="0"/>
          </a:p>
        </p:txBody>
      </p:sp>
      <p:sp>
        <p:nvSpPr>
          <p:cNvPr id="17" name="Oval 16"/>
          <p:cNvSpPr/>
          <p:nvPr/>
        </p:nvSpPr>
        <p:spPr>
          <a:xfrm>
            <a:off x="4852924" y="2773884"/>
            <a:ext cx="1295400" cy="6255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2017</a:t>
            </a:r>
            <a:endParaRPr lang="en-MY" dirty="0"/>
          </a:p>
        </p:txBody>
      </p:sp>
      <p:sp>
        <p:nvSpPr>
          <p:cNvPr id="18" name="Oval 17"/>
          <p:cNvSpPr/>
          <p:nvPr/>
        </p:nvSpPr>
        <p:spPr>
          <a:xfrm>
            <a:off x="3692288" y="2809141"/>
            <a:ext cx="1295400" cy="6255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2016</a:t>
            </a:r>
            <a:endParaRPr lang="en-MY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934200" y="982639"/>
            <a:ext cx="190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MPSAS</a:t>
            </a:r>
            <a:endParaRPr lang="en-MY" dirty="0"/>
          </a:p>
        </p:txBody>
      </p:sp>
      <p:sp>
        <p:nvSpPr>
          <p:cNvPr id="20" name="Oval 19"/>
          <p:cNvSpPr/>
          <p:nvPr/>
        </p:nvSpPr>
        <p:spPr>
          <a:xfrm>
            <a:off x="7239000" y="1812878"/>
            <a:ext cx="1295400" cy="6255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2017</a:t>
            </a:r>
            <a:endParaRPr lang="en-MY" dirty="0"/>
          </a:p>
        </p:txBody>
      </p:sp>
      <p:sp>
        <p:nvSpPr>
          <p:cNvPr id="21" name="Right Arrow 20"/>
          <p:cNvSpPr/>
          <p:nvPr/>
        </p:nvSpPr>
        <p:spPr>
          <a:xfrm rot="20033303">
            <a:off x="2741050" y="2281742"/>
            <a:ext cx="838200" cy="555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Right Arrow 21"/>
          <p:cNvSpPr/>
          <p:nvPr/>
        </p:nvSpPr>
        <p:spPr>
          <a:xfrm rot="20033303">
            <a:off x="6033574" y="1603327"/>
            <a:ext cx="838200" cy="555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630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atin typeface="+mn-lt"/>
                <a:ea typeface="Adobe Gothic Std B" pitchFamily="34" charset="-128"/>
              </a:rPr>
              <a:t>ROAD TO MPSAS MP SEPANG</a:t>
            </a:r>
            <a:endParaRPr lang="en-MY" b="1" dirty="0">
              <a:latin typeface="+mn-lt"/>
              <a:ea typeface="Adobe Gothic Std B" pitchFamily="34" charset="-128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122">
            <a:off x="2044756" y="1310052"/>
            <a:ext cx="5892686" cy="5892686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19400"/>
            <a:ext cx="2819400" cy="30480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1000" y="3505200"/>
            <a:ext cx="2751161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latin typeface="+mn-lt"/>
                <a:ea typeface="Adobe Gothic Std B" pitchFamily="34" charset="-128"/>
                <a:cs typeface="Aharoni" pitchFamily="2" charset="-79"/>
              </a:rPr>
              <a:t>2017</a:t>
            </a:r>
          </a:p>
          <a:p>
            <a:pPr algn="l"/>
            <a:r>
              <a:rPr lang="en-US" sz="2000" dirty="0" err="1" smtClean="0">
                <a:latin typeface="+mn-lt"/>
                <a:ea typeface="Adobe Gothic Std B" pitchFamily="34" charset="-128"/>
              </a:rPr>
              <a:t>Peralihan</a:t>
            </a:r>
            <a:r>
              <a:rPr lang="en-US" sz="2000" dirty="0" smtClean="0">
                <a:latin typeface="+mn-lt"/>
                <a:ea typeface="Adobe Gothic Std B" pitchFamily="34" charset="-128"/>
              </a:rPr>
              <a:t> </a:t>
            </a:r>
            <a:r>
              <a:rPr lang="en-US" sz="2000" dirty="0" err="1" smtClean="0">
                <a:latin typeface="+mn-lt"/>
                <a:ea typeface="Adobe Gothic Std B" pitchFamily="34" charset="-128"/>
              </a:rPr>
              <a:t>Tahun</a:t>
            </a:r>
            <a:r>
              <a:rPr lang="en-US" sz="2000" dirty="0" smtClean="0">
                <a:latin typeface="+mn-lt"/>
                <a:ea typeface="Adobe Gothic Std B" pitchFamily="34" charset="-128"/>
              </a:rPr>
              <a:t> </a:t>
            </a:r>
            <a:r>
              <a:rPr lang="en-US" sz="2000" dirty="0" err="1" smtClean="0">
                <a:latin typeface="+mn-lt"/>
                <a:ea typeface="Adobe Gothic Std B" pitchFamily="34" charset="-128"/>
              </a:rPr>
              <a:t>Pertama</a:t>
            </a:r>
            <a:endParaRPr lang="en-US" sz="2000" dirty="0" smtClean="0">
              <a:latin typeface="+mn-lt"/>
              <a:ea typeface="Adobe Gothic Std B" pitchFamily="34" charset="-128"/>
            </a:endParaRPr>
          </a:p>
          <a:p>
            <a:pPr algn="l"/>
            <a:r>
              <a:rPr lang="en-US" sz="1400" dirty="0" smtClean="0">
                <a:latin typeface="+mn-lt"/>
                <a:ea typeface="Adobe Gothic Std B" pitchFamily="34" charset="-128"/>
              </a:rPr>
              <a:t>MPSAS 1     MPSAS 21</a:t>
            </a:r>
          </a:p>
          <a:p>
            <a:pPr algn="l"/>
            <a:r>
              <a:rPr lang="en-US" sz="1400" dirty="0" smtClean="0">
                <a:latin typeface="+mn-lt"/>
                <a:ea typeface="Adobe Gothic Std B" pitchFamily="34" charset="-128"/>
              </a:rPr>
              <a:t>MPSAS 2     MPSAS 23</a:t>
            </a:r>
          </a:p>
          <a:p>
            <a:pPr algn="l"/>
            <a:r>
              <a:rPr lang="en-US" sz="1400" dirty="0" smtClean="0">
                <a:latin typeface="+mn-lt"/>
                <a:ea typeface="Adobe Gothic Std B" pitchFamily="34" charset="-128"/>
              </a:rPr>
              <a:t>MPSAS 3     MPSAS 24</a:t>
            </a:r>
          </a:p>
          <a:p>
            <a:pPr algn="l"/>
            <a:r>
              <a:rPr lang="en-US" sz="1400" dirty="0" smtClean="0">
                <a:latin typeface="+mn-lt"/>
                <a:ea typeface="Adobe Gothic Std B" pitchFamily="34" charset="-128"/>
              </a:rPr>
              <a:t>MPSAS 9     MPSAS 26 </a:t>
            </a:r>
            <a:endParaRPr lang="en-US" sz="1400" dirty="0">
              <a:latin typeface="+mn-lt"/>
              <a:ea typeface="Adobe Gothic Std B" pitchFamily="34" charset="-128"/>
            </a:endParaRPr>
          </a:p>
          <a:p>
            <a:pPr algn="l"/>
            <a:r>
              <a:rPr lang="en-US" sz="1400" dirty="0" smtClean="0">
                <a:latin typeface="+mn-lt"/>
                <a:ea typeface="Adobe Gothic Std B" pitchFamily="34" charset="-128"/>
              </a:rPr>
              <a:t>MPSAS 14   MPSAS 28</a:t>
            </a:r>
            <a:endParaRPr lang="en-US" sz="1400" dirty="0">
              <a:latin typeface="+mn-lt"/>
              <a:ea typeface="Adobe Gothic Std B" pitchFamily="34" charset="-128"/>
            </a:endParaRPr>
          </a:p>
          <a:p>
            <a:pPr algn="l"/>
            <a:r>
              <a:rPr lang="en-US" sz="1400" dirty="0" smtClean="0">
                <a:latin typeface="+mn-lt"/>
                <a:ea typeface="Adobe Gothic Std B" pitchFamily="34" charset="-128"/>
              </a:rPr>
              <a:t>MPSAS 16   MPSAS 29</a:t>
            </a:r>
            <a:endParaRPr lang="en-US" sz="1400" dirty="0">
              <a:latin typeface="+mn-lt"/>
              <a:ea typeface="Adobe Gothic Std B" pitchFamily="34" charset="-128"/>
            </a:endParaRPr>
          </a:p>
          <a:p>
            <a:pPr algn="l"/>
            <a:r>
              <a:rPr lang="en-US" sz="1400" dirty="0" smtClean="0">
                <a:latin typeface="+mn-lt"/>
                <a:ea typeface="Adobe Gothic Std B" pitchFamily="34" charset="-128"/>
              </a:rPr>
              <a:t>MPSAS 17   MPSAS 30</a:t>
            </a:r>
            <a:endParaRPr lang="en-US" sz="1400" dirty="0">
              <a:latin typeface="+mn-lt"/>
              <a:ea typeface="Adobe Gothic Std B" pitchFamily="34" charset="-128"/>
            </a:endParaRPr>
          </a:p>
          <a:p>
            <a:pPr algn="l"/>
            <a:r>
              <a:rPr lang="en-US" sz="1400" dirty="0" smtClean="0">
                <a:latin typeface="+mn-lt"/>
                <a:ea typeface="Adobe Gothic Std B" pitchFamily="34" charset="-128"/>
              </a:rPr>
              <a:t>MPSAS 19   MPSAS 31</a:t>
            </a:r>
          </a:p>
          <a:p>
            <a:pPr algn="l"/>
            <a:r>
              <a:rPr lang="en-US" sz="1400" dirty="0" smtClean="0">
                <a:latin typeface="+mn-lt"/>
                <a:ea typeface="Adobe Gothic Std B" pitchFamily="34" charset="-128"/>
              </a:rPr>
              <a:t>MPSAS 20   MPSAS 33</a:t>
            </a:r>
          </a:p>
          <a:p>
            <a:pPr algn="l"/>
            <a:r>
              <a:rPr lang="en-US" sz="1400" dirty="0" smtClean="0">
                <a:latin typeface="+mn-lt"/>
                <a:ea typeface="Adobe Gothic Std B" pitchFamily="34" charset="-128"/>
              </a:rPr>
              <a:t> </a:t>
            </a:r>
          </a:p>
          <a:p>
            <a:pPr algn="l"/>
            <a:endParaRPr lang="en-MY" sz="1400" dirty="0">
              <a:latin typeface="+mn-lt"/>
              <a:ea typeface="Adobe Gothic Std B" pitchFamily="34" charset="-12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493861" y="2057400"/>
            <a:ext cx="3276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00" b="1" dirty="0" smtClean="0">
                <a:latin typeface="+mn-lt"/>
                <a:ea typeface="Adobe Gothic Std B" pitchFamily="34" charset="-128"/>
              </a:rPr>
              <a:t>2018</a:t>
            </a:r>
          </a:p>
          <a:p>
            <a:pPr algn="l"/>
            <a:r>
              <a:rPr lang="en-US" sz="1900" dirty="0" err="1" smtClean="0">
                <a:latin typeface="+mn-lt"/>
                <a:ea typeface="Adobe Gothic Std B" pitchFamily="34" charset="-128"/>
              </a:rPr>
              <a:t>Peralihan</a:t>
            </a:r>
            <a:r>
              <a:rPr lang="en-US" sz="1900" dirty="0" smtClean="0">
                <a:latin typeface="+mn-lt"/>
                <a:ea typeface="Adobe Gothic Std B" pitchFamily="34" charset="-128"/>
              </a:rPr>
              <a:t> </a:t>
            </a:r>
            <a:r>
              <a:rPr lang="en-US" sz="1900" dirty="0" err="1" smtClean="0">
                <a:latin typeface="+mn-lt"/>
                <a:ea typeface="Adobe Gothic Std B" pitchFamily="34" charset="-128"/>
              </a:rPr>
              <a:t>Tahun</a:t>
            </a:r>
            <a:r>
              <a:rPr lang="en-US" sz="1900" dirty="0" smtClean="0">
                <a:latin typeface="+mn-lt"/>
                <a:ea typeface="Adobe Gothic Std B" pitchFamily="34" charset="-128"/>
              </a:rPr>
              <a:t> </a:t>
            </a:r>
            <a:r>
              <a:rPr lang="en-US" sz="1900" dirty="0" err="1" smtClean="0">
                <a:latin typeface="+mn-lt"/>
                <a:ea typeface="Adobe Gothic Std B" pitchFamily="34" charset="-128"/>
              </a:rPr>
              <a:t>Kedua</a:t>
            </a:r>
            <a:endParaRPr lang="en-US" sz="1900" dirty="0" smtClean="0">
              <a:latin typeface="+mn-lt"/>
              <a:ea typeface="Adobe Gothic Std B" pitchFamily="34" charset="-128"/>
            </a:endParaRPr>
          </a:p>
          <a:p>
            <a:pPr algn="l"/>
            <a:r>
              <a:rPr lang="en-US" sz="1300" dirty="0" smtClean="0">
                <a:latin typeface="+mn-lt"/>
                <a:ea typeface="Adobe Gothic Std B" pitchFamily="34" charset="-128"/>
              </a:rPr>
              <a:t>MPSAS 25</a:t>
            </a:r>
          </a:p>
          <a:p>
            <a:pPr algn="l"/>
            <a:r>
              <a:rPr lang="en-US" sz="1300" dirty="0" smtClean="0">
                <a:latin typeface="+mn-lt"/>
                <a:ea typeface="Adobe Gothic Std B" pitchFamily="34" charset="-128"/>
              </a:rPr>
              <a:t>MPSAS 16 – </a:t>
            </a:r>
            <a:r>
              <a:rPr lang="en-US" sz="1300" dirty="0" err="1" smtClean="0">
                <a:latin typeface="+mn-lt"/>
                <a:ea typeface="Adobe Gothic Std B" pitchFamily="34" charset="-128"/>
              </a:rPr>
              <a:t>Penilaian</a:t>
            </a:r>
            <a:r>
              <a:rPr lang="en-US" sz="1300" dirty="0" smtClean="0">
                <a:latin typeface="+mn-lt"/>
                <a:ea typeface="Adobe Gothic Std B" pitchFamily="34" charset="-128"/>
              </a:rPr>
              <a:t> </a:t>
            </a:r>
            <a:r>
              <a:rPr lang="en-US" sz="1300" dirty="0" err="1">
                <a:latin typeface="+mn-lt"/>
                <a:ea typeface="Adobe Gothic Std B" pitchFamily="34" charset="-128"/>
              </a:rPr>
              <a:t>S</a:t>
            </a:r>
            <a:r>
              <a:rPr lang="en-US" sz="1300" dirty="0" err="1" smtClean="0">
                <a:latin typeface="+mn-lt"/>
                <a:ea typeface="Adobe Gothic Std B" pitchFamily="34" charset="-128"/>
              </a:rPr>
              <a:t>emula</a:t>
            </a:r>
            <a:endParaRPr lang="en-MY" sz="1300" dirty="0">
              <a:latin typeface="+mn-lt"/>
              <a:ea typeface="Adobe Gothic Std B" pitchFamily="34" charset="-12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1400" y="1232279"/>
            <a:ext cx="3115670" cy="134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00" b="1" dirty="0" smtClean="0">
                <a:latin typeface="+mn-lt"/>
                <a:ea typeface="Adobe Gothic Std B" pitchFamily="34" charset="-128"/>
              </a:rPr>
              <a:t>2019</a:t>
            </a:r>
          </a:p>
          <a:p>
            <a:pPr algn="l"/>
            <a:r>
              <a:rPr lang="en-US" sz="1900" dirty="0" err="1" smtClean="0">
                <a:latin typeface="+mn-lt"/>
                <a:ea typeface="Adobe Gothic Std B" pitchFamily="34" charset="-128"/>
              </a:rPr>
              <a:t>Peralihan</a:t>
            </a:r>
            <a:r>
              <a:rPr lang="en-US" sz="1900" dirty="0" smtClean="0">
                <a:latin typeface="+mn-lt"/>
                <a:ea typeface="Adobe Gothic Std B" pitchFamily="34" charset="-128"/>
              </a:rPr>
              <a:t> </a:t>
            </a:r>
            <a:r>
              <a:rPr lang="en-US" sz="1900" dirty="0" err="1" smtClean="0">
                <a:latin typeface="+mn-lt"/>
                <a:ea typeface="Adobe Gothic Std B" pitchFamily="34" charset="-128"/>
              </a:rPr>
              <a:t>Tahun</a:t>
            </a:r>
            <a:r>
              <a:rPr lang="en-US" sz="1900" dirty="0" smtClean="0">
                <a:latin typeface="+mn-lt"/>
                <a:ea typeface="Adobe Gothic Std B" pitchFamily="34" charset="-128"/>
              </a:rPr>
              <a:t> </a:t>
            </a:r>
            <a:r>
              <a:rPr lang="en-US" sz="1900" dirty="0" err="1" smtClean="0">
                <a:latin typeface="+mn-lt"/>
                <a:ea typeface="Adobe Gothic Std B" pitchFamily="34" charset="-128"/>
              </a:rPr>
              <a:t>Ketiga</a:t>
            </a:r>
            <a:endParaRPr lang="en-US" sz="1900" dirty="0" smtClean="0">
              <a:latin typeface="+mn-lt"/>
              <a:ea typeface="Adobe Gothic Std B" pitchFamily="34" charset="-128"/>
            </a:endParaRPr>
          </a:p>
          <a:p>
            <a:pPr algn="l"/>
            <a:r>
              <a:rPr lang="en-US" sz="1300" dirty="0">
                <a:latin typeface="+mn-lt"/>
                <a:ea typeface="Adobe Gothic Std B" pitchFamily="34" charset="-128"/>
              </a:rPr>
              <a:t>MPSAS </a:t>
            </a:r>
            <a:r>
              <a:rPr lang="en-US" sz="1300" dirty="0" smtClean="0">
                <a:latin typeface="+mn-lt"/>
                <a:ea typeface="Adobe Gothic Std B" pitchFamily="34" charset="-128"/>
              </a:rPr>
              <a:t>17 – </a:t>
            </a:r>
            <a:r>
              <a:rPr lang="en-US" sz="1300" dirty="0" err="1" smtClean="0">
                <a:latin typeface="+mn-lt"/>
                <a:ea typeface="Adobe Gothic Std B" pitchFamily="34" charset="-128"/>
              </a:rPr>
              <a:t>Penilaian</a:t>
            </a:r>
            <a:r>
              <a:rPr lang="en-US" sz="1300" dirty="0" smtClean="0">
                <a:latin typeface="+mn-lt"/>
                <a:ea typeface="Adobe Gothic Std B" pitchFamily="34" charset="-128"/>
              </a:rPr>
              <a:t> </a:t>
            </a:r>
            <a:r>
              <a:rPr lang="en-US" sz="1300" dirty="0" err="1" smtClean="0">
                <a:latin typeface="+mn-lt"/>
                <a:ea typeface="Adobe Gothic Std B" pitchFamily="34" charset="-128"/>
              </a:rPr>
              <a:t>Semula</a:t>
            </a:r>
            <a:endParaRPr lang="en-US" sz="1300" dirty="0" smtClean="0">
              <a:latin typeface="+mn-lt"/>
              <a:ea typeface="Adobe Gothic Std B" pitchFamily="34" charset="-128"/>
            </a:endParaRPr>
          </a:p>
          <a:p>
            <a:pPr algn="l"/>
            <a:r>
              <a:rPr lang="en-US" sz="1300" dirty="0">
                <a:latin typeface="+mn-lt"/>
                <a:ea typeface="Adobe Gothic Std B" pitchFamily="34" charset="-128"/>
              </a:rPr>
              <a:t>MPSAS </a:t>
            </a:r>
            <a:r>
              <a:rPr lang="en-US" sz="1300" dirty="0" smtClean="0">
                <a:latin typeface="+mn-lt"/>
                <a:ea typeface="Adobe Gothic Std B" pitchFamily="34" charset="-128"/>
              </a:rPr>
              <a:t>17 – </a:t>
            </a:r>
            <a:r>
              <a:rPr lang="en-US" sz="1300" dirty="0" err="1" smtClean="0">
                <a:latin typeface="+mn-lt"/>
                <a:ea typeface="Adobe Gothic Std B" pitchFamily="34" charset="-128"/>
              </a:rPr>
              <a:t>Aset</a:t>
            </a:r>
            <a:r>
              <a:rPr lang="en-US" sz="1300" dirty="0" smtClean="0">
                <a:latin typeface="+mn-lt"/>
                <a:ea typeface="Adobe Gothic Std B" pitchFamily="34" charset="-128"/>
              </a:rPr>
              <a:t> </a:t>
            </a:r>
            <a:r>
              <a:rPr lang="en-US" sz="1300" dirty="0" err="1" smtClean="0">
                <a:latin typeface="+mn-lt"/>
                <a:ea typeface="Adobe Gothic Std B" pitchFamily="34" charset="-128"/>
              </a:rPr>
              <a:t>Infrastruktur</a:t>
            </a:r>
            <a:endParaRPr lang="en-MY" sz="1300" dirty="0">
              <a:latin typeface="+mn-lt"/>
              <a:ea typeface="Adobe Gothic Std B" pitchFamily="34" charset="-12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306404" y="1232279"/>
            <a:ext cx="282167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900" b="1" dirty="0" smtClean="0">
                <a:latin typeface="+mn-lt"/>
                <a:ea typeface="Adobe Gothic Std B" pitchFamily="34" charset="-128"/>
              </a:rPr>
              <a:t>2020</a:t>
            </a:r>
          </a:p>
          <a:p>
            <a:pPr algn="l"/>
            <a:r>
              <a:rPr lang="en-US" sz="1900" dirty="0" err="1" smtClean="0">
                <a:latin typeface="+mn-lt"/>
                <a:ea typeface="Adobe Gothic Std B" pitchFamily="34" charset="-128"/>
              </a:rPr>
              <a:t>Pemakaian</a:t>
            </a:r>
            <a:r>
              <a:rPr lang="en-US" sz="1900" dirty="0" smtClean="0">
                <a:latin typeface="+mn-lt"/>
                <a:ea typeface="Adobe Gothic Std B" pitchFamily="34" charset="-128"/>
              </a:rPr>
              <a:t> 100%</a:t>
            </a:r>
            <a:endParaRPr lang="en-MY" sz="1900" dirty="0">
              <a:latin typeface="+mn-lt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4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11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6644" y="319014"/>
            <a:ext cx="7054756" cy="3643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300" b="1" dirty="0" smtClean="0">
                <a:latin typeface="+mn-lt"/>
                <a:ea typeface="Adobe Gothic Std B" pitchFamily="34" charset="-128"/>
                <a:cs typeface="Aharoni" pitchFamily="2" charset="-79"/>
              </a:rPr>
              <a:t>2017</a:t>
            </a:r>
          </a:p>
          <a:p>
            <a:pPr algn="l"/>
            <a:r>
              <a:rPr lang="en-US" sz="2300" b="1" dirty="0" err="1" smtClean="0">
                <a:latin typeface="+mn-lt"/>
                <a:ea typeface="Adobe Gothic Std B" pitchFamily="34" charset="-128"/>
              </a:rPr>
              <a:t>Peralihan</a:t>
            </a:r>
            <a:r>
              <a:rPr lang="en-US" sz="2300" b="1" dirty="0" smtClean="0">
                <a:latin typeface="+mn-lt"/>
                <a:ea typeface="Adobe Gothic Std B" pitchFamily="34" charset="-128"/>
              </a:rPr>
              <a:t> </a:t>
            </a:r>
            <a:r>
              <a:rPr lang="en-US" sz="2300" b="1" dirty="0" err="1" smtClean="0">
                <a:latin typeface="+mn-lt"/>
                <a:ea typeface="Adobe Gothic Std B" pitchFamily="34" charset="-128"/>
              </a:rPr>
              <a:t>Tahun</a:t>
            </a:r>
            <a:r>
              <a:rPr lang="en-US" sz="2300" b="1" dirty="0" smtClean="0">
                <a:latin typeface="+mn-lt"/>
                <a:ea typeface="Adobe Gothic Std B" pitchFamily="34" charset="-128"/>
              </a:rPr>
              <a:t> </a:t>
            </a:r>
            <a:r>
              <a:rPr lang="en-US" sz="2300" b="1" dirty="0" err="1" smtClean="0">
                <a:latin typeface="+mn-lt"/>
                <a:ea typeface="Adobe Gothic Std B" pitchFamily="34" charset="-128"/>
              </a:rPr>
              <a:t>Pertama</a:t>
            </a:r>
            <a:endParaRPr lang="en-US" sz="2300" b="1" dirty="0" smtClean="0">
              <a:latin typeface="+mn-lt"/>
              <a:ea typeface="Adobe Gothic Std B" pitchFamily="34" charset="-128"/>
            </a:endParaRPr>
          </a:p>
          <a:p>
            <a:pPr algn="l"/>
            <a:r>
              <a:rPr lang="en-US" sz="2000" dirty="0" smtClean="0">
                <a:latin typeface="+mn-lt"/>
                <a:ea typeface="Adobe Gothic Std B" pitchFamily="34" charset="-128"/>
              </a:rPr>
              <a:t>MPSAS 1 (Presentation Financial Statements) </a:t>
            </a:r>
          </a:p>
          <a:p>
            <a:pPr algn="l"/>
            <a:r>
              <a:rPr lang="en-US" sz="2000" dirty="0" smtClean="0">
                <a:latin typeface="+mn-lt"/>
                <a:ea typeface="Adobe Gothic Std B" pitchFamily="34" charset="-128"/>
              </a:rPr>
              <a:t>MPSAS 2 (Cash Flow Statements) </a:t>
            </a:r>
          </a:p>
          <a:p>
            <a:pPr algn="l"/>
            <a:r>
              <a:rPr lang="en-US" sz="2000" dirty="0" smtClean="0">
                <a:latin typeface="+mn-lt"/>
                <a:ea typeface="Adobe Gothic Std B" pitchFamily="34" charset="-128"/>
              </a:rPr>
              <a:t>MPSAS 3 (Accounting Policies, Changes In Accounting, Estimates and Errors) </a:t>
            </a:r>
          </a:p>
          <a:p>
            <a:pPr algn="l"/>
            <a:r>
              <a:rPr lang="en-US" sz="2000" dirty="0" smtClean="0">
                <a:ea typeface="Adobe Gothic Std B" pitchFamily="34" charset="-128"/>
              </a:rPr>
              <a:t>MPSAS 9 (Revenue from Exchange Transaction) </a:t>
            </a:r>
          </a:p>
          <a:p>
            <a:pPr algn="l"/>
            <a:r>
              <a:rPr lang="en-US" sz="2000" dirty="0" smtClean="0">
                <a:ea typeface="Adobe Gothic Std B" pitchFamily="34" charset="-128"/>
              </a:rPr>
              <a:t>MPSAS 14 (Events After The Reporting Dates) </a:t>
            </a:r>
          </a:p>
          <a:p>
            <a:pPr algn="l"/>
            <a:r>
              <a:rPr lang="en-US" sz="2000" dirty="0" smtClean="0">
                <a:ea typeface="Adobe Gothic Std B" pitchFamily="34" charset="-128"/>
              </a:rPr>
              <a:t>MPSAS 16 (Investment Property) </a:t>
            </a:r>
          </a:p>
          <a:p>
            <a:pPr algn="l"/>
            <a:r>
              <a:rPr lang="en-US" sz="2000" dirty="0" smtClean="0">
                <a:ea typeface="Adobe Gothic Std B" pitchFamily="34" charset="-128"/>
              </a:rPr>
              <a:t>MPSAS 17 (Property Plant and Equipment)</a:t>
            </a:r>
          </a:p>
          <a:p>
            <a:pPr algn="l"/>
            <a:r>
              <a:rPr lang="en-US" sz="2000" dirty="0" smtClean="0">
                <a:ea typeface="Adobe Gothic Std B" pitchFamily="34" charset="-128"/>
              </a:rPr>
              <a:t>MPSAS 19 (Provision, Contingent   Liabilities and Contingent Assets) </a:t>
            </a:r>
          </a:p>
          <a:p>
            <a:pPr algn="l"/>
            <a:r>
              <a:rPr lang="en-US" sz="2000" dirty="0" smtClean="0">
                <a:ea typeface="Adobe Gothic Std B" pitchFamily="34" charset="-128"/>
              </a:rPr>
              <a:t>MPSAS 20 (Related Party Disclosure) </a:t>
            </a:r>
          </a:p>
          <a:p>
            <a:pPr algn="l"/>
            <a:r>
              <a:rPr lang="en-US" sz="2000" dirty="0" smtClean="0">
                <a:latin typeface="+mn-lt"/>
                <a:ea typeface="Adobe Gothic Std B" pitchFamily="34" charset="-128"/>
              </a:rPr>
              <a:t>MPSAS 21 (Impairments of Non-Cash Generating Assets)</a:t>
            </a:r>
            <a:endParaRPr lang="en-US" sz="2000" dirty="0">
              <a:latin typeface="+mn-lt"/>
              <a:ea typeface="Adobe Gothic Std B" pitchFamily="34" charset="-128"/>
            </a:endParaRPr>
          </a:p>
          <a:p>
            <a:pPr algn="l"/>
            <a:r>
              <a:rPr lang="en-US" sz="2000" dirty="0">
                <a:ea typeface="Adobe Gothic Std B" pitchFamily="34" charset="-128"/>
              </a:rPr>
              <a:t>MPSAS </a:t>
            </a:r>
            <a:r>
              <a:rPr lang="en-US" sz="2000" dirty="0" smtClean="0">
                <a:ea typeface="Adobe Gothic Std B" pitchFamily="34" charset="-128"/>
              </a:rPr>
              <a:t>23 (Revenue from Non-Exchange Transaction)</a:t>
            </a:r>
            <a:endParaRPr lang="en-US" sz="2000" dirty="0">
              <a:latin typeface="+mn-lt"/>
              <a:ea typeface="Adobe Gothic Std B" pitchFamily="34" charset="-128"/>
            </a:endParaRPr>
          </a:p>
          <a:p>
            <a:pPr algn="l"/>
            <a:r>
              <a:rPr lang="en-US" sz="2000" dirty="0">
                <a:ea typeface="Adobe Gothic Std B" pitchFamily="34" charset="-128"/>
              </a:rPr>
              <a:t>MPSAS </a:t>
            </a:r>
            <a:r>
              <a:rPr lang="en-US" sz="2000" dirty="0" smtClean="0">
                <a:ea typeface="Adobe Gothic Std B" pitchFamily="34" charset="-128"/>
              </a:rPr>
              <a:t>24 (Presentation Budget Information in Financial Statements)</a:t>
            </a:r>
            <a:endParaRPr lang="en-US" sz="2000" dirty="0">
              <a:latin typeface="+mn-lt"/>
              <a:ea typeface="Adobe Gothic Std B" pitchFamily="34" charset="-128"/>
            </a:endParaRPr>
          </a:p>
          <a:p>
            <a:pPr algn="l"/>
            <a:r>
              <a:rPr lang="en-US" sz="2000" dirty="0">
                <a:ea typeface="Adobe Gothic Std B" pitchFamily="34" charset="-128"/>
              </a:rPr>
              <a:t>MPSAS 26 </a:t>
            </a:r>
            <a:r>
              <a:rPr lang="en-US" sz="2000" dirty="0" smtClean="0">
                <a:ea typeface="Adobe Gothic Std B" pitchFamily="34" charset="-128"/>
              </a:rPr>
              <a:t>(Impairment of Cash Generating Assets)</a:t>
            </a:r>
            <a:endParaRPr lang="en-US" sz="2000" dirty="0">
              <a:ea typeface="Adobe Gothic Std B" pitchFamily="34" charset="-128"/>
            </a:endParaRPr>
          </a:p>
          <a:p>
            <a:pPr algn="l"/>
            <a:r>
              <a:rPr lang="en-US" sz="2000" dirty="0">
                <a:ea typeface="Adobe Gothic Std B" pitchFamily="34" charset="-128"/>
              </a:rPr>
              <a:t>MPSAS </a:t>
            </a:r>
            <a:r>
              <a:rPr lang="en-US" sz="2000" dirty="0" smtClean="0">
                <a:ea typeface="Adobe Gothic Std B" pitchFamily="34" charset="-128"/>
              </a:rPr>
              <a:t>28 (Financial Instruments: Presentation)</a:t>
            </a:r>
            <a:endParaRPr lang="en-US" sz="2000" dirty="0">
              <a:ea typeface="Adobe Gothic Std B" pitchFamily="34" charset="-128"/>
            </a:endParaRPr>
          </a:p>
          <a:p>
            <a:pPr algn="l"/>
            <a:r>
              <a:rPr lang="en-US" sz="2000" dirty="0">
                <a:ea typeface="Adobe Gothic Std B" pitchFamily="34" charset="-128"/>
              </a:rPr>
              <a:t>MPSAS </a:t>
            </a:r>
            <a:r>
              <a:rPr lang="en-US" sz="2000" dirty="0" smtClean="0">
                <a:ea typeface="Adobe Gothic Std B" pitchFamily="34" charset="-128"/>
              </a:rPr>
              <a:t>29 (</a:t>
            </a:r>
            <a:r>
              <a:rPr lang="en-US" sz="2000" dirty="0">
                <a:ea typeface="Adobe Gothic Std B" pitchFamily="34" charset="-128"/>
              </a:rPr>
              <a:t>Financial Instruments: </a:t>
            </a:r>
            <a:r>
              <a:rPr lang="en-US" sz="2000" dirty="0" smtClean="0">
                <a:ea typeface="Adobe Gothic Std B" pitchFamily="34" charset="-128"/>
              </a:rPr>
              <a:t>Recognition and Measurement)</a:t>
            </a:r>
            <a:endParaRPr lang="en-US" sz="2000" dirty="0">
              <a:ea typeface="Adobe Gothic Std B" pitchFamily="34" charset="-128"/>
            </a:endParaRPr>
          </a:p>
          <a:p>
            <a:pPr algn="l"/>
            <a:r>
              <a:rPr lang="en-US" sz="2000" dirty="0" smtClean="0">
                <a:ea typeface="Adobe Gothic Std B" pitchFamily="34" charset="-128"/>
              </a:rPr>
              <a:t>MPSAS 30 </a:t>
            </a:r>
            <a:r>
              <a:rPr lang="en-US" sz="2000" dirty="0">
                <a:ea typeface="Adobe Gothic Std B" pitchFamily="34" charset="-128"/>
              </a:rPr>
              <a:t>(Financial Instruments: </a:t>
            </a:r>
            <a:r>
              <a:rPr lang="en-US" sz="2000" dirty="0" smtClean="0">
                <a:ea typeface="Adobe Gothic Std B" pitchFamily="34" charset="-128"/>
              </a:rPr>
              <a:t>Disclosure)</a:t>
            </a:r>
            <a:endParaRPr lang="en-US" sz="2000" dirty="0">
              <a:ea typeface="Adobe Gothic Std B" pitchFamily="34" charset="-128"/>
            </a:endParaRPr>
          </a:p>
          <a:p>
            <a:pPr algn="l"/>
            <a:r>
              <a:rPr lang="en-US" sz="2000" dirty="0">
                <a:ea typeface="Adobe Gothic Std B" pitchFamily="34" charset="-128"/>
              </a:rPr>
              <a:t>MPSAS </a:t>
            </a:r>
            <a:r>
              <a:rPr lang="en-US" sz="2000" dirty="0" smtClean="0">
                <a:ea typeface="Adobe Gothic Std B" pitchFamily="34" charset="-128"/>
              </a:rPr>
              <a:t>31 (Intangible Assets)</a:t>
            </a:r>
          </a:p>
          <a:p>
            <a:pPr algn="l"/>
            <a:r>
              <a:rPr lang="en-US" sz="2000" dirty="0" smtClean="0">
                <a:ea typeface="Adobe Gothic Std B" pitchFamily="34" charset="-128"/>
              </a:rPr>
              <a:t>MPSAS 33 (First Time Adoption of Accrual Basis MPSAS)</a:t>
            </a:r>
            <a:endParaRPr lang="en-US" sz="2000" dirty="0">
              <a:ea typeface="Adobe Gothic Std B" pitchFamily="34" charset="-128"/>
            </a:endParaRPr>
          </a:p>
          <a:p>
            <a:pPr algn="l"/>
            <a:endParaRPr lang="en-MY" sz="1400" dirty="0">
              <a:latin typeface="+mn-lt"/>
              <a:ea typeface="Adobe Gothic Std B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6644" y="3733800"/>
            <a:ext cx="4463956" cy="1180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 smtClean="0">
                <a:latin typeface="+mn-lt"/>
                <a:ea typeface="Adobe Gothic Std B" pitchFamily="34" charset="-128"/>
              </a:rPr>
              <a:t>2018</a:t>
            </a:r>
          </a:p>
          <a:p>
            <a:pPr algn="l"/>
            <a:r>
              <a:rPr lang="en-US" sz="1600" b="1" dirty="0" err="1" smtClean="0">
                <a:latin typeface="+mn-lt"/>
                <a:ea typeface="Adobe Gothic Std B" pitchFamily="34" charset="-128"/>
              </a:rPr>
              <a:t>Peralihan</a:t>
            </a:r>
            <a:r>
              <a:rPr lang="en-US" sz="1600" b="1" dirty="0" smtClean="0">
                <a:latin typeface="+mn-lt"/>
                <a:ea typeface="Adobe Gothic Std B" pitchFamily="34" charset="-128"/>
              </a:rPr>
              <a:t> </a:t>
            </a:r>
            <a:r>
              <a:rPr lang="en-US" sz="1600" b="1" dirty="0" err="1" smtClean="0">
                <a:latin typeface="+mn-lt"/>
                <a:ea typeface="Adobe Gothic Std B" pitchFamily="34" charset="-128"/>
              </a:rPr>
              <a:t>Tahun</a:t>
            </a:r>
            <a:r>
              <a:rPr lang="en-US" sz="1600" b="1" dirty="0" smtClean="0">
                <a:latin typeface="+mn-lt"/>
                <a:ea typeface="Adobe Gothic Std B" pitchFamily="34" charset="-128"/>
              </a:rPr>
              <a:t> </a:t>
            </a:r>
            <a:r>
              <a:rPr lang="en-US" sz="1600" b="1" dirty="0" err="1" smtClean="0">
                <a:latin typeface="+mn-lt"/>
                <a:ea typeface="Adobe Gothic Std B" pitchFamily="34" charset="-128"/>
              </a:rPr>
              <a:t>Kedua</a:t>
            </a:r>
            <a:endParaRPr lang="en-US" sz="1600" b="1" dirty="0" smtClean="0">
              <a:latin typeface="+mn-lt"/>
              <a:ea typeface="Adobe Gothic Std B" pitchFamily="34" charset="-128"/>
            </a:endParaRPr>
          </a:p>
          <a:p>
            <a:pPr algn="l"/>
            <a:r>
              <a:rPr lang="en-US" sz="1400" dirty="0" smtClean="0">
                <a:latin typeface="+mn-lt"/>
                <a:ea typeface="Adobe Gothic Std B" pitchFamily="34" charset="-128"/>
              </a:rPr>
              <a:t>MPSAS 25 (Employee Benefit)</a:t>
            </a:r>
          </a:p>
          <a:p>
            <a:pPr algn="l"/>
            <a:r>
              <a:rPr lang="en-US" sz="1400" dirty="0" smtClean="0">
                <a:latin typeface="+mn-lt"/>
                <a:ea typeface="Adobe Gothic Std B" pitchFamily="34" charset="-128"/>
              </a:rPr>
              <a:t>MPSAS 16 </a:t>
            </a:r>
            <a:r>
              <a:rPr lang="en-US" sz="1400" dirty="0">
                <a:ea typeface="Adobe Gothic Std B" pitchFamily="34" charset="-128"/>
              </a:rPr>
              <a:t>(Investment Property) </a:t>
            </a:r>
            <a:r>
              <a:rPr lang="en-US" sz="1400" dirty="0" smtClean="0">
                <a:latin typeface="+mn-lt"/>
                <a:ea typeface="Adobe Gothic Std B" pitchFamily="34" charset="-128"/>
              </a:rPr>
              <a:t>–  </a:t>
            </a:r>
            <a:r>
              <a:rPr lang="en-US" sz="1400" dirty="0" err="1" smtClean="0">
                <a:latin typeface="+mn-lt"/>
                <a:ea typeface="Adobe Gothic Std B" pitchFamily="34" charset="-128"/>
              </a:rPr>
              <a:t>Penilaian</a:t>
            </a:r>
            <a:r>
              <a:rPr lang="en-US" sz="1400" dirty="0" smtClean="0">
                <a:latin typeface="+mn-lt"/>
                <a:ea typeface="Adobe Gothic Std B" pitchFamily="34" charset="-128"/>
              </a:rPr>
              <a:t> </a:t>
            </a:r>
            <a:r>
              <a:rPr lang="en-US" sz="1400" dirty="0" err="1">
                <a:latin typeface="+mn-lt"/>
                <a:ea typeface="Adobe Gothic Std B" pitchFamily="34" charset="-128"/>
              </a:rPr>
              <a:t>S</a:t>
            </a:r>
            <a:r>
              <a:rPr lang="en-US" sz="1400" dirty="0" err="1" smtClean="0">
                <a:latin typeface="+mn-lt"/>
                <a:ea typeface="Adobe Gothic Std B" pitchFamily="34" charset="-128"/>
              </a:rPr>
              <a:t>emula</a:t>
            </a:r>
            <a:endParaRPr lang="en-MY" sz="1400" dirty="0">
              <a:latin typeface="+mn-lt"/>
              <a:ea typeface="Adobe Gothic Std B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6644" y="4628865"/>
            <a:ext cx="4700518" cy="134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 smtClean="0">
                <a:latin typeface="+mn-lt"/>
                <a:ea typeface="Adobe Gothic Std B" pitchFamily="34" charset="-128"/>
              </a:rPr>
              <a:t>2019</a:t>
            </a:r>
          </a:p>
          <a:p>
            <a:pPr algn="l"/>
            <a:r>
              <a:rPr lang="en-US" sz="1600" b="1" dirty="0" err="1" smtClean="0">
                <a:latin typeface="+mn-lt"/>
                <a:ea typeface="Adobe Gothic Std B" pitchFamily="34" charset="-128"/>
              </a:rPr>
              <a:t>Peralihan</a:t>
            </a:r>
            <a:r>
              <a:rPr lang="en-US" sz="1600" b="1" dirty="0" smtClean="0">
                <a:latin typeface="+mn-lt"/>
                <a:ea typeface="Adobe Gothic Std B" pitchFamily="34" charset="-128"/>
              </a:rPr>
              <a:t> </a:t>
            </a:r>
            <a:r>
              <a:rPr lang="en-US" sz="1600" b="1" dirty="0" err="1" smtClean="0">
                <a:latin typeface="+mn-lt"/>
                <a:ea typeface="Adobe Gothic Std B" pitchFamily="34" charset="-128"/>
              </a:rPr>
              <a:t>Tahun</a:t>
            </a:r>
            <a:r>
              <a:rPr lang="en-US" sz="1600" b="1" dirty="0" smtClean="0">
                <a:latin typeface="+mn-lt"/>
                <a:ea typeface="Adobe Gothic Std B" pitchFamily="34" charset="-128"/>
              </a:rPr>
              <a:t> </a:t>
            </a:r>
            <a:r>
              <a:rPr lang="en-US" sz="1600" b="1" dirty="0" err="1" smtClean="0">
                <a:latin typeface="+mn-lt"/>
                <a:ea typeface="Adobe Gothic Std B" pitchFamily="34" charset="-128"/>
              </a:rPr>
              <a:t>Ketiga</a:t>
            </a:r>
            <a:endParaRPr lang="en-US" sz="1600" b="1" dirty="0" smtClean="0">
              <a:latin typeface="+mn-lt"/>
              <a:ea typeface="Adobe Gothic Std B" pitchFamily="34" charset="-128"/>
            </a:endParaRPr>
          </a:p>
          <a:p>
            <a:pPr algn="l"/>
            <a:r>
              <a:rPr lang="en-US" sz="1400" dirty="0">
                <a:ea typeface="Adobe Gothic Std B" pitchFamily="34" charset="-128"/>
              </a:rPr>
              <a:t>MPSAS </a:t>
            </a:r>
            <a:r>
              <a:rPr lang="en-US" sz="1400" dirty="0" smtClean="0">
                <a:ea typeface="Adobe Gothic Std B" pitchFamily="34" charset="-128"/>
              </a:rPr>
              <a:t>17 </a:t>
            </a:r>
            <a:r>
              <a:rPr lang="en-US" sz="1400" dirty="0">
                <a:ea typeface="Adobe Gothic Std B" pitchFamily="34" charset="-128"/>
              </a:rPr>
              <a:t>(Property Plant and Equipment</a:t>
            </a:r>
            <a:r>
              <a:rPr lang="en-US" sz="1400" dirty="0" smtClean="0">
                <a:ea typeface="Adobe Gothic Std B" pitchFamily="34" charset="-128"/>
              </a:rPr>
              <a:t>) – </a:t>
            </a:r>
            <a:r>
              <a:rPr lang="en-US" sz="1400" dirty="0" err="1" smtClean="0">
                <a:ea typeface="Adobe Gothic Std B" pitchFamily="34" charset="-128"/>
              </a:rPr>
              <a:t>Penilaian</a:t>
            </a:r>
            <a:r>
              <a:rPr lang="en-US" sz="1400" dirty="0" smtClean="0">
                <a:ea typeface="Adobe Gothic Std B" pitchFamily="34" charset="-128"/>
              </a:rPr>
              <a:t> </a:t>
            </a:r>
            <a:r>
              <a:rPr lang="en-US" sz="1400" dirty="0" err="1" smtClean="0">
                <a:ea typeface="Adobe Gothic Std B" pitchFamily="34" charset="-128"/>
              </a:rPr>
              <a:t>Semula</a:t>
            </a:r>
            <a:endParaRPr lang="en-US" sz="1400" dirty="0" smtClean="0">
              <a:ea typeface="Adobe Gothic Std B" pitchFamily="34" charset="-128"/>
            </a:endParaRPr>
          </a:p>
          <a:p>
            <a:pPr algn="l"/>
            <a:r>
              <a:rPr lang="en-US" sz="1400" dirty="0">
                <a:ea typeface="Adobe Gothic Std B" pitchFamily="34" charset="-128"/>
              </a:rPr>
              <a:t>MPSAS </a:t>
            </a:r>
            <a:r>
              <a:rPr lang="en-US" sz="1400" dirty="0" smtClean="0">
                <a:ea typeface="Adobe Gothic Std B" pitchFamily="34" charset="-128"/>
              </a:rPr>
              <a:t>17 </a:t>
            </a:r>
            <a:r>
              <a:rPr lang="en-US" sz="1400" dirty="0">
                <a:ea typeface="Adobe Gothic Std B" pitchFamily="34" charset="-128"/>
              </a:rPr>
              <a:t>(Property Plant and Equipment</a:t>
            </a:r>
            <a:r>
              <a:rPr lang="en-US" sz="1400" dirty="0" smtClean="0">
                <a:ea typeface="Adobe Gothic Std B" pitchFamily="34" charset="-128"/>
              </a:rPr>
              <a:t>) – </a:t>
            </a:r>
            <a:r>
              <a:rPr lang="en-US" sz="1400" dirty="0" err="1" smtClean="0">
                <a:ea typeface="Adobe Gothic Std B" pitchFamily="34" charset="-128"/>
              </a:rPr>
              <a:t>Aset</a:t>
            </a:r>
            <a:r>
              <a:rPr lang="en-US" sz="1400" dirty="0" smtClean="0">
                <a:ea typeface="Adobe Gothic Std B" pitchFamily="34" charset="-128"/>
              </a:rPr>
              <a:t> </a:t>
            </a:r>
            <a:r>
              <a:rPr lang="en-US" sz="1400" dirty="0" err="1" smtClean="0">
                <a:ea typeface="Adobe Gothic Std B" pitchFamily="34" charset="-128"/>
              </a:rPr>
              <a:t>Infrastruktur</a:t>
            </a:r>
            <a:endParaRPr lang="en-MY" sz="1400" dirty="0">
              <a:latin typeface="+mn-lt"/>
              <a:ea typeface="Adobe Gothic Std B" pitchFamily="34" charset="-12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952130" y="685801"/>
            <a:ext cx="685800" cy="3124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6781800" y="199956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 smtClean="0"/>
              <a:t>Restated</a:t>
            </a:r>
            <a:r>
              <a:rPr lang="en-MY" dirty="0" smtClean="0"/>
              <a:t> </a:t>
            </a:r>
            <a:r>
              <a:rPr lang="en-MY" b="1" dirty="0" smtClean="0"/>
              <a:t>and Disclosure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11097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66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ea typeface="Adobe Gothic Std B" pitchFamily="34" charset="-128"/>
              </a:rPr>
              <a:t>MPSAS </a:t>
            </a:r>
            <a:r>
              <a:rPr lang="en-US" sz="5400" b="1" dirty="0" smtClean="0">
                <a:solidFill>
                  <a:srgbClr val="FF0000"/>
                </a:solidFill>
                <a:ea typeface="Adobe Gothic Std B" pitchFamily="34" charset="-128"/>
              </a:rPr>
              <a:t>VS</a:t>
            </a:r>
            <a:r>
              <a:rPr lang="en-US" b="1" dirty="0" smtClean="0">
                <a:ea typeface="Adobe Gothic Std B" pitchFamily="34" charset="-128"/>
              </a:rPr>
              <a:t> PERS</a:t>
            </a:r>
            <a:endParaRPr lang="en-MY" b="1" dirty="0">
              <a:ea typeface="Adobe Gothic Std B" pitchFamily="34" charset="-12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" y="914400"/>
            <a:ext cx="8683225" cy="4952998"/>
          </a:xfrm>
        </p:spPr>
      </p:pic>
      <p:sp>
        <p:nvSpPr>
          <p:cNvPr id="6" name="Rectangle 5"/>
          <p:cNvSpPr/>
          <p:nvPr/>
        </p:nvSpPr>
        <p:spPr>
          <a:xfrm>
            <a:off x="748629" y="1371600"/>
            <a:ext cx="1842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MPSAS</a:t>
            </a:r>
            <a:endParaRPr lang="en-MY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1371600"/>
            <a:ext cx="1366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PERS</a:t>
            </a:r>
            <a:endParaRPr lang="en-MY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895600"/>
            <a:ext cx="2438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MPSAS 23 </a:t>
            </a:r>
          </a:p>
          <a:p>
            <a:r>
              <a:rPr lang="en-US" sz="2400" dirty="0" err="1" smtClean="0"/>
              <a:t>Urusniaga</a:t>
            </a:r>
            <a:r>
              <a:rPr lang="en-US" sz="2400" dirty="0" smtClean="0"/>
              <a:t>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Pertukaran</a:t>
            </a:r>
            <a:endParaRPr lang="en-US" sz="2400" dirty="0" smtClean="0"/>
          </a:p>
          <a:p>
            <a:endParaRPr lang="en-US" sz="2400" b="1" dirty="0"/>
          </a:p>
          <a:p>
            <a:r>
              <a:rPr lang="en-US" sz="2400" b="1" dirty="0" smtClean="0"/>
              <a:t>MPSAS 9</a:t>
            </a:r>
          </a:p>
          <a:p>
            <a:r>
              <a:rPr lang="en-US" sz="2400" dirty="0" err="1"/>
              <a:t>Urusniaga</a:t>
            </a:r>
            <a:r>
              <a:rPr lang="en-US" sz="2400" dirty="0"/>
              <a:t> </a:t>
            </a:r>
            <a:r>
              <a:rPr lang="en-US" sz="2400" dirty="0" err="1"/>
              <a:t>Pertukaran</a:t>
            </a:r>
            <a:endParaRPr lang="en-MY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2895600"/>
            <a:ext cx="2438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Cukai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Cukai</a:t>
            </a:r>
            <a:endParaRPr lang="en-US" sz="2400" dirty="0" smtClean="0"/>
          </a:p>
          <a:p>
            <a:endParaRPr lang="en-US" sz="2400" dirty="0" smtClean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81000" y="914400"/>
            <a:ext cx="6858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73098" y="2743200"/>
            <a:ext cx="148470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itchFamily="34" charset="-128"/>
              </a:rPr>
              <a:t>VS</a:t>
            </a:r>
            <a:endParaRPr lang="en-MY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0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6612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54102"/>
            <a:ext cx="8683227" cy="4952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1209" y="1351128"/>
            <a:ext cx="2071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Asas</a:t>
            </a:r>
            <a:r>
              <a:rPr lang="en-US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Akruan</a:t>
            </a:r>
            <a:endParaRPr lang="en-MY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1256" y="1066800"/>
            <a:ext cx="2423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SAGA Compliance</a:t>
            </a:r>
            <a:endParaRPr lang="en-MY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4093" y="1371599"/>
            <a:ext cx="1332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MPSAS</a:t>
            </a:r>
            <a:endParaRPr lang="en-MY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590800"/>
            <a:ext cx="2438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Bil</a:t>
            </a:r>
            <a:r>
              <a:rPr lang="en-US" sz="2000" dirty="0" smtClean="0"/>
              <a:t> </a:t>
            </a:r>
            <a:r>
              <a:rPr lang="en-US" sz="2000" dirty="0" err="1" smtClean="0"/>
              <a:t>Cukai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Bil</a:t>
            </a:r>
            <a:r>
              <a:rPr lang="en-US" sz="2000" dirty="0" smtClean="0"/>
              <a:t> </a:t>
            </a:r>
            <a:r>
              <a:rPr lang="en-US" sz="2000" dirty="0" err="1" smtClean="0"/>
              <a:t>Sewaan</a:t>
            </a:r>
            <a:endParaRPr lang="en-MY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2331280"/>
            <a:ext cx="243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Menjanakan</a:t>
            </a:r>
            <a:r>
              <a:rPr lang="en-US" sz="2000" dirty="0" smtClean="0"/>
              <a:t> </a:t>
            </a:r>
            <a:r>
              <a:rPr lang="en-US" sz="2000" dirty="0" err="1" smtClean="0"/>
              <a:t>Bil</a:t>
            </a:r>
            <a:endParaRPr lang="en-MY" sz="2000" dirty="0"/>
          </a:p>
        </p:txBody>
      </p:sp>
      <p:sp>
        <p:nvSpPr>
          <p:cNvPr id="11" name="Down Arrow 10"/>
          <p:cNvSpPr/>
          <p:nvPr/>
        </p:nvSpPr>
        <p:spPr>
          <a:xfrm>
            <a:off x="4267200" y="3330601"/>
            <a:ext cx="457200" cy="460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3352800" y="3886200"/>
            <a:ext cx="24383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Direkodkan</a:t>
            </a:r>
            <a:r>
              <a:rPr lang="en-US" sz="2000" dirty="0" smtClean="0"/>
              <a:t> 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Lejar</a:t>
            </a:r>
            <a:endParaRPr lang="en-US" sz="2000" dirty="0" smtClean="0"/>
          </a:p>
          <a:p>
            <a:pPr algn="ctr"/>
            <a:r>
              <a:rPr lang="en-US" sz="2000" dirty="0" smtClean="0"/>
              <a:t>(</a:t>
            </a:r>
            <a:r>
              <a:rPr lang="en-US" sz="2000" dirty="0" err="1" smtClean="0"/>
              <a:t>Automatik</a:t>
            </a:r>
            <a:r>
              <a:rPr lang="en-US" sz="2000" dirty="0" smtClean="0"/>
              <a:t> </a:t>
            </a:r>
            <a:r>
              <a:rPr lang="en-US" sz="2000" dirty="0" err="1" smtClean="0"/>
              <a:t>mengikut</a:t>
            </a:r>
            <a:r>
              <a:rPr lang="en-US" sz="2000" dirty="0" smtClean="0"/>
              <a:t> </a:t>
            </a:r>
            <a:r>
              <a:rPr lang="en-US" sz="2000" dirty="0" err="1" smtClean="0"/>
              <a:t>tarikh</a:t>
            </a:r>
            <a:r>
              <a:rPr lang="en-US" sz="2000" dirty="0" smtClean="0"/>
              <a:t> </a:t>
            </a:r>
            <a:r>
              <a:rPr lang="en-US" sz="2000" dirty="0" err="1" smtClean="0"/>
              <a:t>bil</a:t>
            </a:r>
            <a:r>
              <a:rPr lang="en-US" sz="2000" dirty="0" smtClean="0"/>
              <a:t> </a:t>
            </a:r>
            <a:r>
              <a:rPr lang="en-US" sz="2000" dirty="0" err="1" smtClean="0"/>
              <a:t>dijana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)</a:t>
            </a:r>
            <a:endParaRPr lang="en-MY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41101" y="2499604"/>
            <a:ext cx="243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MPSAS 23</a:t>
            </a:r>
            <a:endParaRPr lang="en-MY" sz="20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MY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3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6612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33" y="427712"/>
            <a:ext cx="9217375" cy="5184774"/>
          </a:xfrm>
        </p:spPr>
      </p:pic>
      <p:sp>
        <p:nvSpPr>
          <p:cNvPr id="6" name="Rectangle 5"/>
          <p:cNvSpPr/>
          <p:nvPr/>
        </p:nvSpPr>
        <p:spPr>
          <a:xfrm>
            <a:off x="688084" y="2175807"/>
            <a:ext cx="18449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MPSAS</a:t>
            </a:r>
          </a:p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23</a:t>
            </a:r>
            <a:endParaRPr lang="en-US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10" y="4554721"/>
            <a:ext cx="1970988" cy="1370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2018" y="936092"/>
            <a:ext cx="293881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ea typeface="Adobe Gothic Std B" pitchFamily="34" charset="-128"/>
              </a:rPr>
              <a:t>Objektif</a:t>
            </a:r>
            <a:r>
              <a:rPr lang="en-US" sz="2400" b="1" dirty="0" smtClean="0">
                <a:ea typeface="Adobe Gothic Std B" pitchFamily="34" charset="-128"/>
              </a:rPr>
              <a:t> / </a:t>
            </a:r>
            <a:r>
              <a:rPr lang="en-US" sz="2400" b="1" dirty="0" err="1" smtClean="0">
                <a:ea typeface="Adobe Gothic Std B" pitchFamily="34" charset="-128"/>
              </a:rPr>
              <a:t>Skop</a:t>
            </a:r>
            <a:r>
              <a:rPr lang="en-US" sz="2400" b="1" dirty="0" smtClean="0">
                <a:ea typeface="Adobe Gothic Std B" pitchFamily="34" charset="-128"/>
              </a:rPr>
              <a:t> / </a:t>
            </a:r>
            <a:r>
              <a:rPr lang="en-US" sz="2400" b="1" dirty="0" err="1" smtClean="0">
                <a:ea typeface="Adobe Gothic Std B" pitchFamily="34" charset="-128"/>
              </a:rPr>
              <a:t>Tarif</a:t>
            </a:r>
            <a:endParaRPr lang="en-MY" sz="2400" b="1" dirty="0">
              <a:ea typeface="Adobe Gothic Std B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2668250"/>
            <a:ext cx="178433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ea typeface="Adobe Gothic Std B" pitchFamily="34" charset="-128"/>
              </a:defRPr>
            </a:lvl1pPr>
          </a:lstStyle>
          <a:p>
            <a:r>
              <a:rPr lang="en-US" dirty="0" err="1"/>
              <a:t>Pendedahan</a:t>
            </a:r>
            <a:endParaRPr lang="en-MY" dirty="0"/>
          </a:p>
        </p:txBody>
      </p:sp>
      <p:sp>
        <p:nvSpPr>
          <p:cNvPr id="10" name="TextBox 9"/>
          <p:cNvSpPr txBox="1"/>
          <p:nvPr/>
        </p:nvSpPr>
        <p:spPr>
          <a:xfrm>
            <a:off x="3921760" y="4181325"/>
            <a:ext cx="244810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>
                <a:ea typeface="Adobe Gothic Std B" pitchFamily="34" charset="-128"/>
              </a:rPr>
              <a:t>Pengiktirafan</a:t>
            </a: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</a:p>
          <a:p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sz="2400" b="1" dirty="0" smtClean="0">
                <a:ea typeface="Adobe Gothic Std B" pitchFamily="34" charset="-128"/>
              </a:rPr>
              <a:t>&amp; </a:t>
            </a:r>
          </a:p>
          <a:p>
            <a:r>
              <a:rPr lang="en-US" sz="2400" b="1" dirty="0" err="1" smtClean="0">
                <a:ea typeface="Adobe Gothic Std B" pitchFamily="34" charset="-128"/>
              </a:rPr>
              <a:t>Pengukuhan</a:t>
            </a:r>
            <a:r>
              <a:rPr lang="en-US" sz="2400" b="1" dirty="0" smtClean="0">
                <a:ea typeface="Adobe Gothic Std B" pitchFamily="34" charset="-128"/>
              </a:rPr>
              <a:t> (RM)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9000" y="3950492"/>
            <a:ext cx="88460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ea typeface="Adobe Gothic Std B" pitchFamily="34" charset="-128"/>
              </a:defRPr>
            </a:lvl1pPr>
          </a:lstStyle>
          <a:p>
            <a:r>
              <a:rPr lang="en-US" dirty="0" err="1"/>
              <a:t>Cukai</a:t>
            </a:r>
            <a:endParaRPr lang="en-MY" dirty="0"/>
          </a:p>
        </p:txBody>
      </p:sp>
      <p:sp>
        <p:nvSpPr>
          <p:cNvPr id="12" name="TextBox 11"/>
          <p:cNvSpPr txBox="1"/>
          <p:nvPr/>
        </p:nvSpPr>
        <p:spPr>
          <a:xfrm>
            <a:off x="7269707" y="4550656"/>
            <a:ext cx="138852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ea typeface="Adobe Gothic Std B" pitchFamily="34" charset="-128"/>
              </a:defRPr>
            </a:lvl1pPr>
          </a:lstStyle>
          <a:p>
            <a:r>
              <a:rPr lang="en-US" dirty="0" err="1"/>
              <a:t>Pindahan</a:t>
            </a:r>
            <a:endParaRPr lang="en-MY" dirty="0"/>
          </a:p>
        </p:txBody>
      </p:sp>
      <p:sp>
        <p:nvSpPr>
          <p:cNvPr id="13" name="TextBox 12"/>
          <p:cNvSpPr txBox="1"/>
          <p:nvPr/>
        </p:nvSpPr>
        <p:spPr>
          <a:xfrm>
            <a:off x="6987920" y="5150821"/>
            <a:ext cx="168623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ea typeface="Adobe Gothic Std B" pitchFamily="34" charset="-128"/>
              </a:defRPr>
            </a:lvl1pPr>
          </a:lstStyle>
          <a:p>
            <a:r>
              <a:rPr lang="en-US" dirty="0" err="1"/>
              <a:t>Sumbangan</a:t>
            </a:r>
            <a:endParaRPr lang="en-MY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421487" y="4231332"/>
            <a:ext cx="428501" cy="537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39556" y="4747975"/>
            <a:ext cx="7994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11685" y="4781489"/>
            <a:ext cx="534658" cy="458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24200" y="705260"/>
            <a:ext cx="580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en-MY" sz="54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32746" y="2382320"/>
            <a:ext cx="580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2</a:t>
            </a:r>
            <a:endParaRPr lang="en-MY" sz="54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200" y="4114800"/>
            <a:ext cx="5806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3</a:t>
            </a:r>
            <a:endParaRPr lang="en-MY" sz="54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74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524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 smtClean="0"/>
              <a:t>TAKRIF</a:t>
            </a:r>
            <a:endParaRPr lang="en-MY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371600" cy="13716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1502" y="1504666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7030A0"/>
                </a:solidFill>
                <a:latin typeface="Brush Script Std" pitchFamily="66" charset="0"/>
              </a:rPr>
              <a:t>Urusniaga</a:t>
            </a:r>
            <a:r>
              <a:rPr lang="en-US" dirty="0" smtClean="0">
                <a:solidFill>
                  <a:srgbClr val="7030A0"/>
                </a:solidFill>
                <a:latin typeface="Brush Script Std" pitchFamily="66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rush Script Std" pitchFamily="66" charset="0"/>
              </a:rPr>
              <a:t>Bukan</a:t>
            </a:r>
            <a:r>
              <a:rPr lang="en-US" dirty="0" smtClean="0">
                <a:solidFill>
                  <a:srgbClr val="7030A0"/>
                </a:solidFill>
                <a:latin typeface="Brush Script Std" pitchFamily="66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rush Script Std" pitchFamily="66" charset="0"/>
              </a:rPr>
              <a:t>Pertukaran</a:t>
            </a:r>
            <a:endParaRPr lang="en-MY" dirty="0">
              <a:solidFill>
                <a:srgbClr val="7030A0"/>
              </a:solidFill>
              <a:latin typeface="Brush Script Std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5937" y="-2419634"/>
            <a:ext cx="1143000" cy="86105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5537" y="2457166"/>
            <a:ext cx="754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/>
              <a:t>Urusniaga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Pertukaran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akan</a:t>
            </a:r>
            <a:r>
              <a:rPr lang="en-US" sz="2000" b="1" dirty="0" smtClean="0"/>
              <a:t> </a:t>
            </a:r>
            <a:r>
              <a:rPr lang="en-US" sz="2000" b="1" dirty="0" err="1"/>
              <a:t>diiktiraf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aset</a:t>
            </a:r>
            <a:r>
              <a:rPr lang="en-US" sz="2000" b="1" dirty="0"/>
              <a:t> </a:t>
            </a:r>
            <a:r>
              <a:rPr lang="en-US" sz="2000" b="1" dirty="0" err="1"/>
              <a:t>apabila</a:t>
            </a:r>
            <a:r>
              <a:rPr lang="en-US" sz="2000" b="1" dirty="0"/>
              <a:t> </a:t>
            </a:r>
            <a:r>
              <a:rPr lang="en-US" sz="2000" b="1" dirty="0" err="1"/>
              <a:t>terdapat</a:t>
            </a:r>
            <a:r>
              <a:rPr lang="en-US" sz="2000" b="1" dirty="0"/>
              <a:t> </a:t>
            </a:r>
            <a:r>
              <a:rPr lang="en-US" sz="2000" b="1" dirty="0" err="1"/>
              <a:t>manfaat</a:t>
            </a:r>
            <a:r>
              <a:rPr lang="en-US" sz="2000" b="1" dirty="0"/>
              <a:t> </a:t>
            </a:r>
            <a:r>
              <a:rPr lang="en-US" sz="2000" b="1" dirty="0" err="1"/>
              <a:t>ekonomi</a:t>
            </a:r>
            <a:r>
              <a:rPr lang="en-US" sz="2000" b="1" dirty="0"/>
              <a:t> </a:t>
            </a:r>
            <a:r>
              <a:rPr lang="en-US" sz="2000" b="1" dirty="0" err="1"/>
              <a:t>masa</a:t>
            </a:r>
            <a:r>
              <a:rPr lang="en-US" sz="2000" b="1" dirty="0"/>
              <a:t> </a:t>
            </a:r>
            <a:r>
              <a:rPr lang="en-US" sz="2000" b="1" dirty="0" err="1"/>
              <a:t>depan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potensi</a:t>
            </a:r>
            <a:r>
              <a:rPr lang="en-US" sz="2000" b="1" dirty="0"/>
              <a:t> </a:t>
            </a:r>
            <a:r>
              <a:rPr lang="en-US" sz="2000" b="1" dirty="0" err="1"/>
              <a:t>perkhidmatan</a:t>
            </a:r>
            <a:r>
              <a:rPr lang="en-US" sz="2000" b="1" dirty="0"/>
              <a:t> </a:t>
            </a:r>
            <a:r>
              <a:rPr lang="en-US" sz="2000" b="1" dirty="0" err="1"/>
              <a:t>dijangka</a:t>
            </a:r>
            <a:r>
              <a:rPr lang="en-US" sz="2000" b="1" dirty="0"/>
              <a:t> </a:t>
            </a:r>
            <a:r>
              <a:rPr lang="en-US" sz="2000" b="1" dirty="0" err="1"/>
              <a:t>mengalir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entiti</a:t>
            </a:r>
            <a:r>
              <a:rPr lang="en-US" sz="2000" b="1" dirty="0"/>
              <a:t>, </a:t>
            </a:r>
            <a:r>
              <a:rPr lang="en-US" sz="2000" b="1" dirty="0" err="1"/>
              <a:t>ianya</a:t>
            </a:r>
            <a:r>
              <a:rPr lang="en-US" sz="2000" b="1" dirty="0"/>
              <a:t> </a:t>
            </a:r>
            <a:r>
              <a:rPr lang="en-US" sz="2000" b="1" dirty="0" err="1"/>
              <a:t>berpunca</a:t>
            </a:r>
            <a:r>
              <a:rPr lang="en-US" sz="2000" b="1" dirty="0"/>
              <a:t> </a:t>
            </a:r>
            <a:r>
              <a:rPr lang="en-US" sz="2000" b="1" dirty="0" err="1"/>
              <a:t>daripada</a:t>
            </a:r>
            <a:r>
              <a:rPr lang="en-US" sz="2000" b="1" dirty="0"/>
              <a:t> </a:t>
            </a:r>
            <a:r>
              <a:rPr lang="en-US" sz="2000" b="1" dirty="0" err="1"/>
              <a:t>peristiwa</a:t>
            </a:r>
            <a:r>
              <a:rPr lang="en-US" sz="2000" b="1" dirty="0"/>
              <a:t> </a:t>
            </a:r>
            <a:r>
              <a:rPr lang="en-US" sz="2000" b="1" dirty="0" err="1"/>
              <a:t>lampau</a:t>
            </a:r>
            <a:r>
              <a:rPr lang="en-US" sz="2000" b="1" dirty="0"/>
              <a:t> </a:t>
            </a:r>
            <a:r>
              <a:rPr lang="en-US" sz="2000" b="1" dirty="0" err="1"/>
              <a:t>serta</a:t>
            </a:r>
            <a:r>
              <a:rPr lang="en-US" sz="2000" b="1" dirty="0"/>
              <a:t> </a:t>
            </a:r>
            <a:r>
              <a:rPr lang="en-US" sz="2000" b="1" dirty="0" err="1"/>
              <a:t>nilai</a:t>
            </a:r>
            <a:r>
              <a:rPr lang="en-US" sz="2000" b="1" dirty="0"/>
              <a:t> </a:t>
            </a:r>
            <a:r>
              <a:rPr lang="en-US" sz="2000" b="1" dirty="0" err="1"/>
              <a:t>saksama</a:t>
            </a:r>
            <a:r>
              <a:rPr lang="en-US" sz="2000" b="1" dirty="0"/>
              <a:t> </a:t>
            </a:r>
            <a:r>
              <a:rPr lang="en-US" sz="2000" b="1" dirty="0" err="1"/>
              <a:t>aset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diukur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munasabah</a:t>
            </a:r>
            <a:r>
              <a:rPr lang="en-US" sz="2000" b="1" dirty="0"/>
              <a:t>. </a:t>
            </a:r>
            <a:r>
              <a:rPr lang="en-US" sz="2000" b="1" dirty="0" err="1"/>
              <a:t>Urus</a:t>
            </a:r>
            <a:r>
              <a:rPr lang="en-US" sz="2000" b="1" dirty="0"/>
              <a:t> </a:t>
            </a:r>
            <a:r>
              <a:rPr lang="en-US" sz="2000" b="1" dirty="0" err="1"/>
              <a:t>niaga</a:t>
            </a:r>
            <a:r>
              <a:rPr lang="en-US" sz="2000" b="1" dirty="0"/>
              <a:t> </a:t>
            </a:r>
            <a:r>
              <a:rPr lang="en-US" sz="2000" b="1" dirty="0" err="1"/>
              <a:t>bukan</a:t>
            </a:r>
            <a:r>
              <a:rPr lang="en-US" sz="2000" b="1" dirty="0"/>
              <a:t> </a:t>
            </a:r>
            <a:r>
              <a:rPr lang="en-US" sz="2000" b="1" dirty="0" err="1"/>
              <a:t>pertukaran</a:t>
            </a:r>
            <a:r>
              <a:rPr lang="en-US" sz="2000" b="1" dirty="0"/>
              <a:t> yang </a:t>
            </a:r>
            <a:r>
              <a:rPr lang="en-US" sz="2000" b="1" dirty="0" err="1"/>
              <a:t>diiktiraf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aset</a:t>
            </a:r>
            <a:r>
              <a:rPr lang="en-US" sz="2000" b="1" dirty="0"/>
              <a:t> </a:t>
            </a:r>
            <a:r>
              <a:rPr lang="en-US" sz="2000" b="1" dirty="0" err="1"/>
              <a:t>hendaklah</a:t>
            </a:r>
            <a:r>
              <a:rPr lang="en-US" sz="2000" b="1" dirty="0"/>
              <a:t> </a:t>
            </a:r>
            <a:r>
              <a:rPr lang="en-US" sz="2000" b="1" dirty="0" err="1"/>
              <a:t>diiktiraf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hasil</a:t>
            </a:r>
            <a:r>
              <a:rPr lang="en-US" sz="2000" b="1" dirty="0"/>
              <a:t>, </a:t>
            </a:r>
            <a:r>
              <a:rPr lang="en-US" sz="2000" b="1" dirty="0" err="1"/>
              <a:t>kecuali</a:t>
            </a:r>
            <a:r>
              <a:rPr lang="en-US" sz="2000" b="1" dirty="0"/>
              <a:t> </a:t>
            </a:r>
            <a:r>
              <a:rPr lang="en-US" sz="2000" b="1" dirty="0" err="1"/>
              <a:t>setakat</a:t>
            </a:r>
            <a:r>
              <a:rPr lang="en-US" sz="2000" b="1" dirty="0"/>
              <a:t> </a:t>
            </a:r>
            <a:r>
              <a:rPr lang="en-US" sz="2000" b="1" dirty="0" err="1"/>
              <a:t>liabiliti</a:t>
            </a:r>
            <a:r>
              <a:rPr lang="en-US" sz="2000" b="1" dirty="0"/>
              <a:t> yang </a:t>
            </a:r>
            <a:r>
              <a:rPr lang="en-US" sz="2000" b="1" dirty="0" err="1"/>
              <a:t>juga</a:t>
            </a:r>
            <a:r>
              <a:rPr lang="en-US" sz="2000" b="1" dirty="0"/>
              <a:t> </a:t>
            </a:r>
            <a:r>
              <a:rPr lang="en-US" sz="2000" b="1" dirty="0" err="1"/>
              <a:t>diiktiraf</a:t>
            </a:r>
            <a:r>
              <a:rPr lang="en-US" sz="2000" b="1" dirty="0"/>
              <a:t> </a:t>
            </a:r>
            <a:r>
              <a:rPr lang="en-US" sz="2000" b="1" dirty="0" err="1"/>
              <a:t>berkenaan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aliran</a:t>
            </a:r>
            <a:r>
              <a:rPr lang="en-US" sz="2000" b="1" dirty="0"/>
              <a:t> </a:t>
            </a:r>
            <a:r>
              <a:rPr lang="en-US" sz="2000" b="1" dirty="0" err="1"/>
              <a:t>masuk</a:t>
            </a:r>
            <a:r>
              <a:rPr lang="en-US" sz="2000" b="1" dirty="0"/>
              <a:t> yang </a:t>
            </a:r>
            <a:r>
              <a:rPr lang="en-US" sz="2000" b="1" dirty="0" err="1"/>
              <a:t>sama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tertunda</a:t>
            </a:r>
            <a:r>
              <a:rPr lang="en-US" sz="2000" b="1" dirty="0"/>
              <a:t> di </a:t>
            </a:r>
            <a:r>
              <a:rPr lang="en-US" sz="2000" b="1" dirty="0" err="1"/>
              <a:t>dalam</a:t>
            </a:r>
            <a:r>
              <a:rPr lang="en-US" sz="2000" b="1" dirty="0"/>
              <a:t> </a:t>
            </a:r>
            <a:r>
              <a:rPr lang="en-US" sz="2000" b="1" dirty="0" err="1"/>
              <a:t>penyata</a:t>
            </a:r>
            <a:r>
              <a:rPr lang="en-US" sz="2000" b="1" dirty="0"/>
              <a:t> </a:t>
            </a:r>
            <a:r>
              <a:rPr lang="en-US" sz="2000" b="1" dirty="0" err="1"/>
              <a:t>kedudukan</a:t>
            </a:r>
            <a:r>
              <a:rPr lang="en-US" sz="2000" b="1" dirty="0"/>
              <a:t> </a:t>
            </a:r>
            <a:r>
              <a:rPr lang="en-US" sz="2000" b="1" dirty="0" err="1"/>
              <a:t>kewangan</a:t>
            </a:r>
            <a:r>
              <a:rPr lang="en-US" sz="2000" b="1" dirty="0"/>
              <a:t>. </a:t>
            </a:r>
            <a:r>
              <a:rPr lang="en-US" sz="2000" b="1" dirty="0" err="1"/>
              <a:t>Apabila</a:t>
            </a:r>
            <a:r>
              <a:rPr lang="en-US" sz="2000" b="1" dirty="0"/>
              <a:t> </a:t>
            </a:r>
            <a:r>
              <a:rPr lang="en-US" sz="2000" b="1" dirty="0" err="1"/>
              <a:t>obligasi</a:t>
            </a:r>
            <a:r>
              <a:rPr lang="en-US" sz="2000" b="1" dirty="0"/>
              <a:t> </a:t>
            </a:r>
            <a:r>
              <a:rPr lang="en-US" sz="2000" b="1" dirty="0" err="1"/>
              <a:t>terhadap</a:t>
            </a:r>
            <a:r>
              <a:rPr lang="en-US" sz="2000" b="1" dirty="0"/>
              <a:t> </a:t>
            </a:r>
            <a:r>
              <a:rPr lang="en-US" sz="2000" b="1" dirty="0" err="1"/>
              <a:t>sesuatu</a:t>
            </a:r>
            <a:r>
              <a:rPr lang="en-US" sz="2000" b="1" dirty="0"/>
              <a:t> </a:t>
            </a:r>
            <a:r>
              <a:rPr lang="en-US" sz="2000" b="1" dirty="0" err="1"/>
              <a:t>liabiliti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 </a:t>
            </a:r>
            <a:r>
              <a:rPr lang="en-US" sz="2000" b="1" dirty="0" err="1"/>
              <a:t>telah</a:t>
            </a:r>
            <a:r>
              <a:rPr lang="en-US" sz="2000" b="1" dirty="0"/>
              <a:t> </a:t>
            </a:r>
            <a:r>
              <a:rPr lang="en-US" sz="2000" b="1" dirty="0" err="1"/>
              <a:t>dipenuhi</a:t>
            </a:r>
            <a:r>
              <a:rPr lang="en-US" sz="2000" b="1" dirty="0"/>
              <a:t>, </a:t>
            </a:r>
            <a:r>
              <a:rPr lang="en-US" sz="2000" b="1" dirty="0" err="1"/>
              <a:t>entiti</a:t>
            </a:r>
            <a:r>
              <a:rPr lang="en-US" sz="2000" b="1" dirty="0"/>
              <a:t> </a:t>
            </a:r>
            <a:r>
              <a:rPr lang="en-US" sz="2000" b="1" dirty="0" err="1"/>
              <a:t>hendaklah</a:t>
            </a:r>
            <a:r>
              <a:rPr lang="en-US" sz="2000" b="1" dirty="0"/>
              <a:t> </a:t>
            </a:r>
            <a:r>
              <a:rPr lang="en-US" sz="2000" b="1" dirty="0" err="1"/>
              <a:t>mengurangkan</a:t>
            </a:r>
            <a:r>
              <a:rPr lang="en-US" sz="2000" b="1" dirty="0"/>
              <a:t> </a:t>
            </a:r>
            <a:r>
              <a:rPr lang="en-US" sz="2000" b="1" dirty="0" err="1"/>
              <a:t>amaun</a:t>
            </a:r>
            <a:r>
              <a:rPr lang="en-US" sz="2000" b="1" dirty="0"/>
              <a:t> </a:t>
            </a:r>
            <a:r>
              <a:rPr lang="en-US" sz="2000" b="1" dirty="0" err="1"/>
              <a:t>bawaan</a:t>
            </a:r>
            <a:r>
              <a:rPr lang="en-US" sz="2000" b="1" dirty="0"/>
              <a:t> </a:t>
            </a:r>
            <a:r>
              <a:rPr lang="en-US" sz="2000" b="1" dirty="0" err="1"/>
              <a:t>liabiliti</a:t>
            </a:r>
            <a:r>
              <a:rPr lang="en-US" sz="2000" b="1" dirty="0"/>
              <a:t> yang </a:t>
            </a:r>
            <a:r>
              <a:rPr lang="en-US" sz="2000" b="1" dirty="0" err="1"/>
              <a:t>diiktiraf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 </a:t>
            </a:r>
            <a:r>
              <a:rPr lang="en-US" sz="2000" b="1" dirty="0" err="1"/>
              <a:t>mengiktiraf</a:t>
            </a:r>
            <a:r>
              <a:rPr lang="en-US" sz="2000" b="1" dirty="0"/>
              <a:t> </a:t>
            </a:r>
            <a:r>
              <a:rPr lang="en-US" sz="2000" b="1" dirty="0" err="1"/>
              <a:t>amaun</a:t>
            </a:r>
            <a:r>
              <a:rPr lang="en-US" sz="2000" b="1" dirty="0"/>
              <a:t> </a:t>
            </a:r>
            <a:r>
              <a:rPr lang="en-US" sz="2000" b="1" dirty="0" err="1"/>
              <a:t>hasil</a:t>
            </a:r>
            <a:r>
              <a:rPr lang="en-US" sz="2000" b="1" dirty="0"/>
              <a:t> yang </a:t>
            </a:r>
            <a:r>
              <a:rPr lang="en-US" sz="2000" b="1" dirty="0" err="1"/>
              <a:t>sama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pengurangan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.</a:t>
            </a:r>
            <a:endParaRPr lang="en-MY" sz="2000" b="1" dirty="0"/>
          </a:p>
        </p:txBody>
      </p:sp>
    </p:spTree>
    <p:extLst>
      <p:ext uri="{BB962C8B-B14F-4D97-AF65-F5344CB8AC3E}">
        <p14:creationId xmlns:p14="http://schemas.microsoft.com/office/powerpoint/2010/main" val="26877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2"/>
            <a:ext cx="9144000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38602" y="-2133599"/>
            <a:ext cx="1295399" cy="8610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2999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Brush Script Std" pitchFamily="66" charset="0"/>
              </a:rPr>
              <a:t>Urus</a:t>
            </a:r>
            <a:r>
              <a:rPr lang="en-US" dirty="0" err="1">
                <a:solidFill>
                  <a:srgbClr val="7030A0"/>
                </a:solidFill>
                <a:latin typeface="Brush Script Std" pitchFamily="66" charset="0"/>
              </a:rPr>
              <a:t>n</a:t>
            </a:r>
            <a:r>
              <a:rPr lang="en-US" dirty="0" err="1" smtClean="0">
                <a:solidFill>
                  <a:srgbClr val="7030A0"/>
                </a:solidFill>
                <a:latin typeface="Brush Script Std" pitchFamily="66" charset="0"/>
              </a:rPr>
              <a:t>iaga</a:t>
            </a:r>
            <a:r>
              <a:rPr lang="en-US" dirty="0" smtClean="0">
                <a:solidFill>
                  <a:srgbClr val="7030A0"/>
                </a:solidFill>
                <a:latin typeface="Brush Script Std" pitchFamily="66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rush Script Std" pitchFamily="66" charset="0"/>
              </a:rPr>
              <a:t>Bukan</a:t>
            </a:r>
            <a:r>
              <a:rPr lang="en-US" dirty="0" smtClean="0">
                <a:solidFill>
                  <a:srgbClr val="7030A0"/>
                </a:solidFill>
                <a:latin typeface="Brush Script Std" pitchFamily="66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Brush Script Std" pitchFamily="66" charset="0"/>
              </a:rPr>
              <a:t>Pertukaran</a:t>
            </a:r>
            <a:endParaRPr lang="en-MY" dirty="0">
              <a:solidFill>
                <a:srgbClr val="7030A0"/>
              </a:solidFill>
              <a:latin typeface="Brush Script Std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99" y="2721230"/>
            <a:ext cx="1486325" cy="375577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02920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28956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Menerima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daripada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lain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tanpa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langsung</a:t>
            </a:r>
            <a:r>
              <a:rPr lang="en-US" sz="2400" dirty="0" smtClean="0"/>
              <a:t>  </a:t>
            </a:r>
            <a:r>
              <a:rPr lang="en-US" sz="2400" dirty="0" err="1" smtClean="0"/>
              <a:t>memberi</a:t>
            </a:r>
            <a:r>
              <a:rPr lang="en-US" sz="2400" dirty="0" smtClean="0"/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menerima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hampir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pertukaran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	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Cukai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Pindahan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umbangan</a:t>
            </a:r>
            <a:endParaRPr lang="en-MY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24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 smtClean="0"/>
              <a:t>TAKRIF</a:t>
            </a:r>
            <a:endParaRPr lang="en-MY" sz="54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05400" y="1143000"/>
            <a:ext cx="3048000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985</Words>
  <Application>Microsoft Office PowerPoint</Application>
  <PresentationFormat>On-screen Show (4:3)</PresentationFormat>
  <Paragraphs>158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Aharoni</vt:lpstr>
      <vt:lpstr>Arial</vt:lpstr>
      <vt:lpstr>Arial Black</vt:lpstr>
      <vt:lpstr>Arial Rounded MT Bold</vt:lpstr>
      <vt:lpstr>Brush Script Std</vt:lpstr>
      <vt:lpstr>Calibri</vt:lpstr>
      <vt:lpstr>Franklin Gothic Demi Cond</vt:lpstr>
      <vt:lpstr>Office Theme</vt:lpstr>
      <vt:lpstr>MPSAS 23 URUSNIAGA BUKAN PERTUKARAN</vt:lpstr>
      <vt:lpstr>PowerPoint Presentation</vt:lpstr>
      <vt:lpstr>PowerPoint Presentation</vt:lpstr>
      <vt:lpstr>PowerPoint Presentation</vt:lpstr>
      <vt:lpstr>MPSAS VS PERS</vt:lpstr>
      <vt:lpstr>PowerPoint Presentation</vt:lpstr>
      <vt:lpstr>PowerPoint Presentation</vt:lpstr>
      <vt:lpstr>PowerPoint Presentation</vt:lpstr>
      <vt:lpstr>Urusniaga Bukan Pertukaran</vt:lpstr>
      <vt:lpstr>Cukai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fadli</dc:creator>
  <cp:lastModifiedBy>Irnama Bin Kamuri</cp:lastModifiedBy>
  <cp:revision>74</cp:revision>
  <cp:lastPrinted>2019-03-14T07:32:00Z</cp:lastPrinted>
  <dcterms:created xsi:type="dcterms:W3CDTF">2019-02-27T07:53:07Z</dcterms:created>
  <dcterms:modified xsi:type="dcterms:W3CDTF">2019-03-15T07:14:31Z</dcterms:modified>
</cp:coreProperties>
</file>