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2" r:id="rId3"/>
    <p:sldId id="261" r:id="rId4"/>
    <p:sldId id="258"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881" autoAdjust="0"/>
  </p:normalViewPr>
  <p:slideViewPr>
    <p:cSldViewPr snapToGrid="0" showGuides="1">
      <p:cViewPr varScale="1">
        <p:scale>
          <a:sx n="40" d="100"/>
          <a:sy n="40" d="100"/>
        </p:scale>
        <p:origin x="161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99F47-AAC5-4CC3-B06A-117CCB886109}" type="datetimeFigureOut">
              <a:rPr lang="en-MY" smtClean="0"/>
              <a:t>18/8/2025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4A7F2-5EE1-4DCF-87E8-B1CA85832219}" type="slidenum">
              <a:rPr lang="en-MY" smtClean="0"/>
              <a:t>‹#›</a:t>
            </a:fld>
            <a:endParaRPr lang="en-MY"/>
          </a:p>
        </p:txBody>
      </p:sp>
    </p:spTree>
    <p:extLst>
      <p:ext uri="{BB962C8B-B14F-4D97-AF65-F5344CB8AC3E}">
        <p14:creationId xmlns:p14="http://schemas.microsoft.com/office/powerpoint/2010/main" val="344486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n-MY"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1444A7F2-5EE1-4DCF-87E8-B1CA85832219}" type="slidenum">
              <a:rPr lang="en-MY" smtClean="0"/>
              <a:t>2</a:t>
            </a:fld>
            <a:endParaRPr lang="en-MY"/>
          </a:p>
        </p:txBody>
      </p:sp>
    </p:spTree>
    <p:extLst>
      <p:ext uri="{BB962C8B-B14F-4D97-AF65-F5344CB8AC3E}">
        <p14:creationId xmlns:p14="http://schemas.microsoft.com/office/powerpoint/2010/main" val="32675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1444A7F2-5EE1-4DCF-87E8-B1CA85832219}" type="slidenum">
              <a:rPr lang="en-MY" smtClean="0"/>
              <a:t>4</a:t>
            </a:fld>
            <a:endParaRPr lang="en-MY"/>
          </a:p>
        </p:txBody>
      </p:sp>
    </p:spTree>
    <p:extLst>
      <p:ext uri="{BB962C8B-B14F-4D97-AF65-F5344CB8AC3E}">
        <p14:creationId xmlns:p14="http://schemas.microsoft.com/office/powerpoint/2010/main" val="216764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ECE2-AF72-38AF-F2E3-9FCDD6EE14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51DBF9E3-19BE-2CCE-8A2E-29E62EA1E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5E6E971D-63D5-D6E6-3DFD-E499A158BFD1}"/>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5" name="Footer Placeholder 4">
            <a:extLst>
              <a:ext uri="{FF2B5EF4-FFF2-40B4-BE49-F238E27FC236}">
                <a16:creationId xmlns:a16="http://schemas.microsoft.com/office/drawing/2014/main" id="{FD58B2C5-ECF6-9926-030E-128DFAD3ACB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D2463BE-2D39-E738-3DC2-0490329AB5B1}"/>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214639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24DF-B2A5-7C31-5B0F-E080B7C35BB6}"/>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7B5ABBB0-C742-C516-3A07-9F18C14CE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887565D-83A9-46EE-B509-979D9DBBD51F}"/>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5" name="Footer Placeholder 4">
            <a:extLst>
              <a:ext uri="{FF2B5EF4-FFF2-40B4-BE49-F238E27FC236}">
                <a16:creationId xmlns:a16="http://schemas.microsoft.com/office/drawing/2014/main" id="{DE347208-20C0-EA4A-AAF0-4DA34621511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AE4F407-9101-3299-DEB0-8C5773A46CCA}"/>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164434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DF94BA-83D6-FCA2-649A-74C067ADF8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1496DEB8-06D0-CC74-53C9-82E276A9E2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D5F56C6-BBC1-50F8-C92F-590916C90444}"/>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5" name="Footer Placeholder 4">
            <a:extLst>
              <a:ext uri="{FF2B5EF4-FFF2-40B4-BE49-F238E27FC236}">
                <a16:creationId xmlns:a16="http://schemas.microsoft.com/office/drawing/2014/main" id="{6AD84D26-6523-F8B6-4724-921B5F949B9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A528976-1E66-6B6F-B4B4-4A4E17ECB55E}"/>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108471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F440-2F12-7F96-B30D-0161E1D1F22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638C50F-F13E-C56D-BEBA-E9BF4BEF18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EA52D46-FCA2-091D-C9DA-7F0F183F4EF0}"/>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5" name="Footer Placeholder 4">
            <a:extLst>
              <a:ext uri="{FF2B5EF4-FFF2-40B4-BE49-F238E27FC236}">
                <a16:creationId xmlns:a16="http://schemas.microsoft.com/office/drawing/2014/main" id="{D3EB0F2C-4578-DC83-2868-93773C66FD5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11B6157-4882-8BB6-5910-6B0BF91E34B5}"/>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368828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34E3-C40C-C0CE-DD94-C7D2B9CFA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E0D2C732-05E5-651B-A9F3-2AEC6B3E98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56C919-A1FA-2FC0-2C19-41762F892276}"/>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5" name="Footer Placeholder 4">
            <a:extLst>
              <a:ext uri="{FF2B5EF4-FFF2-40B4-BE49-F238E27FC236}">
                <a16:creationId xmlns:a16="http://schemas.microsoft.com/office/drawing/2014/main" id="{8A754E73-3830-678B-0DFB-D3D2BC30803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2CC71AD-AE03-6EC2-F84D-8972894A3F31}"/>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228941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D7D0-593F-958B-47CE-0FB72A93A8F7}"/>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2EDA134A-3968-2788-F3EB-1B0AA70B27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3779827-DC76-0CDE-9E4F-D3A7C928C3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12591471-1DF6-F920-FAF0-CD5D94C18F5A}"/>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6" name="Footer Placeholder 5">
            <a:extLst>
              <a:ext uri="{FF2B5EF4-FFF2-40B4-BE49-F238E27FC236}">
                <a16:creationId xmlns:a16="http://schemas.microsoft.com/office/drawing/2014/main" id="{3B500F01-9C11-317B-1F62-BEECCF4D214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8D5E64EC-219C-24EA-1D17-A8EE78B1E97D}"/>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91741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5361-5C4B-2846-D68C-01E681DA7807}"/>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0F19731-C589-9AB1-B32E-50E8906AD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2656AB-6AFA-4965-8F8B-BD17199949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777AFDF-B250-5823-ABFA-49F7B3B871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2C1E9B-A6E9-E6E9-1D69-CB9A3C80C1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968CB70F-864C-E140-CAF1-AA7818543965}"/>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8" name="Footer Placeholder 7">
            <a:extLst>
              <a:ext uri="{FF2B5EF4-FFF2-40B4-BE49-F238E27FC236}">
                <a16:creationId xmlns:a16="http://schemas.microsoft.com/office/drawing/2014/main" id="{6D1B19F2-B028-625D-E566-3CAC220427AD}"/>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71C6FD15-F8C5-69FD-BF72-3832530DA949}"/>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245892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F0A2-FDDA-860E-C3A8-CB040F54AAA4}"/>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114593E5-0987-0127-4ACE-7E03072BBC51}"/>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4" name="Footer Placeholder 3">
            <a:extLst>
              <a:ext uri="{FF2B5EF4-FFF2-40B4-BE49-F238E27FC236}">
                <a16:creationId xmlns:a16="http://schemas.microsoft.com/office/drawing/2014/main" id="{A30D4D81-011B-66F5-A564-3CA180C90771}"/>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38B28FD3-2875-9FEE-6689-235E9CBFC58B}"/>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242233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6BD751-D764-0074-E9AE-0105E3501771}"/>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3" name="Footer Placeholder 2">
            <a:extLst>
              <a:ext uri="{FF2B5EF4-FFF2-40B4-BE49-F238E27FC236}">
                <a16:creationId xmlns:a16="http://schemas.microsoft.com/office/drawing/2014/main" id="{0914CF2E-CB07-1C1F-8844-53037F4B680E}"/>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6A6DB96-C4A7-5149-D868-F18E2BDBB1E6}"/>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171243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C339-4187-3DEB-9A0B-9EF904B31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C3DDD2C2-1625-15EB-43B0-6058C4574B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39F9520F-ED2A-E9D6-03A0-A99BE397E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B25081-069C-7137-3D60-FE059D16951E}"/>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6" name="Footer Placeholder 5">
            <a:extLst>
              <a:ext uri="{FF2B5EF4-FFF2-40B4-BE49-F238E27FC236}">
                <a16:creationId xmlns:a16="http://schemas.microsoft.com/office/drawing/2014/main" id="{52A4D5A4-F146-AA9C-65CA-D9FE0201284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6468CD3-99A4-5F63-A8EF-95818A3B712F}"/>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147281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5A2D-6271-1235-52F8-20535555E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C193177F-3E00-E55A-0B90-41D4C58B7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3EA8B2D-95CE-2399-1064-5D522808F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A2B5D-BF7E-F969-8CE7-47F34DCFFC16}"/>
              </a:ext>
            </a:extLst>
          </p:cNvPr>
          <p:cNvSpPr>
            <a:spLocks noGrp="1"/>
          </p:cNvSpPr>
          <p:nvPr>
            <p:ph type="dt" sz="half" idx="10"/>
          </p:nvPr>
        </p:nvSpPr>
        <p:spPr/>
        <p:txBody>
          <a:bodyPr/>
          <a:lstStyle/>
          <a:p>
            <a:fld id="{801B10FB-E792-4335-9D97-B819030A77EB}" type="datetimeFigureOut">
              <a:rPr lang="en-MY" smtClean="0"/>
              <a:t>18/8/2025</a:t>
            </a:fld>
            <a:endParaRPr lang="en-MY"/>
          </a:p>
        </p:txBody>
      </p:sp>
      <p:sp>
        <p:nvSpPr>
          <p:cNvPr id="6" name="Footer Placeholder 5">
            <a:extLst>
              <a:ext uri="{FF2B5EF4-FFF2-40B4-BE49-F238E27FC236}">
                <a16:creationId xmlns:a16="http://schemas.microsoft.com/office/drawing/2014/main" id="{DAA8CAA5-44F5-4015-995C-244FCBE3FA4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2123312-23C3-247F-0DA9-0213A3566A60}"/>
              </a:ext>
            </a:extLst>
          </p:cNvPr>
          <p:cNvSpPr>
            <a:spLocks noGrp="1"/>
          </p:cNvSpPr>
          <p:nvPr>
            <p:ph type="sldNum" sz="quarter" idx="12"/>
          </p:nvPr>
        </p:nvSpPr>
        <p:spPr/>
        <p:txBody>
          <a:bodyPr/>
          <a:lstStyle/>
          <a:p>
            <a:fld id="{C31FF57C-D30D-4562-AC6A-B457CC7E215F}" type="slidenum">
              <a:rPr lang="en-MY" smtClean="0"/>
              <a:t>‹#›</a:t>
            </a:fld>
            <a:endParaRPr lang="en-MY"/>
          </a:p>
        </p:txBody>
      </p:sp>
    </p:spTree>
    <p:extLst>
      <p:ext uri="{BB962C8B-B14F-4D97-AF65-F5344CB8AC3E}">
        <p14:creationId xmlns:p14="http://schemas.microsoft.com/office/powerpoint/2010/main" val="426615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339099-4EE2-FDB5-BE49-756B91873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1844660-8546-13C4-1418-DA103B469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743F6BD-81C4-93E6-C054-90C1E9C8C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1B10FB-E792-4335-9D97-B819030A77EB}" type="datetimeFigureOut">
              <a:rPr lang="en-MY" smtClean="0"/>
              <a:t>18/8/2025</a:t>
            </a:fld>
            <a:endParaRPr lang="en-MY"/>
          </a:p>
        </p:txBody>
      </p:sp>
      <p:sp>
        <p:nvSpPr>
          <p:cNvPr id="5" name="Footer Placeholder 4">
            <a:extLst>
              <a:ext uri="{FF2B5EF4-FFF2-40B4-BE49-F238E27FC236}">
                <a16:creationId xmlns:a16="http://schemas.microsoft.com/office/drawing/2014/main" id="{83506880-953E-DF7A-A5ED-D6FCE38E5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Y"/>
          </a:p>
        </p:txBody>
      </p:sp>
      <p:sp>
        <p:nvSpPr>
          <p:cNvPr id="6" name="Slide Number Placeholder 5">
            <a:extLst>
              <a:ext uri="{FF2B5EF4-FFF2-40B4-BE49-F238E27FC236}">
                <a16:creationId xmlns:a16="http://schemas.microsoft.com/office/drawing/2014/main" id="{4F300E58-181F-FE98-069F-30947B3B2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1FF57C-D30D-4562-AC6A-B457CC7E215F}" type="slidenum">
              <a:rPr lang="en-MY" smtClean="0"/>
              <a:t>‹#›</a:t>
            </a:fld>
            <a:endParaRPr lang="en-MY"/>
          </a:p>
        </p:txBody>
      </p:sp>
    </p:spTree>
    <p:extLst>
      <p:ext uri="{BB962C8B-B14F-4D97-AF65-F5344CB8AC3E}">
        <p14:creationId xmlns:p14="http://schemas.microsoft.com/office/powerpoint/2010/main" val="610626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AFEC92-F914-8996-C04F-66960255498E}"/>
              </a:ext>
            </a:extLst>
          </p:cNvPr>
          <p:cNvPicPr>
            <a:picLocks noChangeAspect="1"/>
          </p:cNvPicPr>
          <p:nvPr/>
        </p:nvPicPr>
        <p:blipFill>
          <a:blip r:embed="rId2"/>
          <a:stretch>
            <a:fillRect/>
          </a:stretch>
        </p:blipFill>
        <p:spPr>
          <a:xfrm>
            <a:off x="0" y="14347"/>
            <a:ext cx="12192000" cy="6829306"/>
          </a:xfrm>
          <a:prstGeom prst="rect">
            <a:avLst/>
          </a:prstGeom>
        </p:spPr>
      </p:pic>
    </p:spTree>
    <p:extLst>
      <p:ext uri="{BB962C8B-B14F-4D97-AF65-F5344CB8AC3E}">
        <p14:creationId xmlns:p14="http://schemas.microsoft.com/office/powerpoint/2010/main" val="406855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737422-B38D-AA63-6BF0-692F98D1DF00}"/>
              </a:ext>
            </a:extLst>
          </p:cNvPr>
          <p:cNvPicPr>
            <a:picLocks noChangeAspect="1"/>
          </p:cNvPicPr>
          <p:nvPr/>
        </p:nvPicPr>
        <p:blipFill>
          <a:blip r:embed="rId3"/>
          <a:stretch>
            <a:fillRect/>
          </a:stretch>
        </p:blipFill>
        <p:spPr>
          <a:xfrm>
            <a:off x="244851" y="613002"/>
            <a:ext cx="6094777" cy="3526070"/>
          </a:xfrm>
          <a:prstGeom prst="rect">
            <a:avLst/>
          </a:prstGeom>
        </p:spPr>
      </p:pic>
      <p:sp>
        <p:nvSpPr>
          <p:cNvPr id="7" name="TextBox 6">
            <a:extLst>
              <a:ext uri="{FF2B5EF4-FFF2-40B4-BE49-F238E27FC236}">
                <a16:creationId xmlns:a16="http://schemas.microsoft.com/office/drawing/2014/main" id="{768CF541-8580-3B28-A9B1-2654B940AE74}"/>
              </a:ext>
            </a:extLst>
          </p:cNvPr>
          <p:cNvSpPr txBox="1"/>
          <p:nvPr/>
        </p:nvSpPr>
        <p:spPr>
          <a:xfrm>
            <a:off x="6096000" y="3532411"/>
            <a:ext cx="6096000" cy="3170099"/>
          </a:xfrm>
          <a:prstGeom prst="rect">
            <a:avLst/>
          </a:prstGeom>
          <a:noFill/>
        </p:spPr>
        <p:txBody>
          <a:bodyPr wrap="square" rtlCol="0">
            <a:spAutoFit/>
          </a:bodyPr>
          <a:lstStyle/>
          <a:p>
            <a:endParaRPr lang="en-MY" b="1" dirty="0"/>
          </a:p>
          <a:p>
            <a:pPr algn="ctr"/>
            <a:r>
              <a:rPr lang="en-MY" sz="2000" b="1" u="sng" dirty="0"/>
              <a:t>KEDUDUKAN MALAYSIA</a:t>
            </a:r>
          </a:p>
          <a:p>
            <a:endParaRPr lang="en-MY" b="1" dirty="0"/>
          </a:p>
          <a:p>
            <a:r>
              <a:rPr lang="en-MY" b="1" dirty="0"/>
              <a:t>KESELURUHAN: </a:t>
            </a:r>
            <a:r>
              <a:rPr lang="en-MY" b="1" i="1" dirty="0"/>
              <a:t>VERY HIGH </a:t>
            </a:r>
            <a:r>
              <a:rPr lang="en-MY" b="1" dirty="0"/>
              <a:t>EGDI;  </a:t>
            </a:r>
            <a:r>
              <a:rPr lang="en-MY" b="1" i="1" dirty="0"/>
              <a:t>RANKING</a:t>
            </a:r>
            <a:r>
              <a:rPr lang="en-MY" b="1" dirty="0"/>
              <a:t> KE-57 </a:t>
            </a:r>
          </a:p>
          <a:p>
            <a:endParaRPr lang="en-MY" b="1" dirty="0">
              <a:solidFill>
                <a:srgbClr val="FF0000"/>
              </a:solidFill>
            </a:endParaRPr>
          </a:p>
          <a:p>
            <a:pPr marL="285750" indent="-285750">
              <a:buFont typeface="Arial" panose="020B0604020202020204" pitchFamily="34" charset="0"/>
              <a:buChar char="•"/>
            </a:pPr>
            <a:r>
              <a:rPr lang="en-MY" b="1" dirty="0">
                <a:solidFill>
                  <a:srgbClr val="FF0000"/>
                </a:solidFill>
              </a:rPr>
              <a:t>ONLINE SERVICES INDEX (OSI): </a:t>
            </a:r>
          </a:p>
          <a:p>
            <a:r>
              <a:rPr lang="en-MY" b="1" i="1" dirty="0">
                <a:solidFill>
                  <a:srgbClr val="FF0000"/>
                </a:solidFill>
              </a:rPr>
              <a:t>      RANKING</a:t>
            </a:r>
            <a:r>
              <a:rPr lang="en-MY" b="1" dirty="0">
                <a:solidFill>
                  <a:srgbClr val="FF0000"/>
                </a:solidFill>
              </a:rPr>
              <a:t> KE-69   - (0.7280)</a:t>
            </a:r>
          </a:p>
          <a:p>
            <a:pPr marL="285750" indent="-285750">
              <a:buFont typeface="Arial" panose="020B0604020202020204" pitchFamily="34" charset="0"/>
              <a:buChar char="•"/>
            </a:pPr>
            <a:r>
              <a:rPr lang="en-MY" b="1" i="1" dirty="0">
                <a:solidFill>
                  <a:srgbClr val="002060"/>
                </a:solidFill>
              </a:rPr>
              <a:t>TELECOMMUNICATION INFRASTRUCTURE INDEX </a:t>
            </a:r>
            <a:r>
              <a:rPr lang="en-MY" b="1" dirty="0">
                <a:solidFill>
                  <a:srgbClr val="002060"/>
                </a:solidFill>
              </a:rPr>
              <a:t>(TII): </a:t>
            </a:r>
            <a:r>
              <a:rPr lang="en-MY" b="1" i="1" dirty="0">
                <a:solidFill>
                  <a:srgbClr val="002060"/>
                </a:solidFill>
              </a:rPr>
              <a:t>RANKING</a:t>
            </a:r>
            <a:r>
              <a:rPr lang="en-MY" b="1" dirty="0">
                <a:solidFill>
                  <a:srgbClr val="002060"/>
                </a:solidFill>
              </a:rPr>
              <a:t> KE-13 (0.9862)</a:t>
            </a:r>
          </a:p>
          <a:p>
            <a:pPr marL="285750" indent="-285750">
              <a:buFont typeface="Arial" panose="020B0604020202020204" pitchFamily="34" charset="0"/>
              <a:buChar char="•"/>
            </a:pPr>
            <a:r>
              <a:rPr lang="en-MY" b="1" i="1" dirty="0">
                <a:solidFill>
                  <a:schemeClr val="accent2"/>
                </a:solidFill>
              </a:rPr>
              <a:t>HUMAN CAPITAL INDEX </a:t>
            </a:r>
            <a:r>
              <a:rPr lang="en-MY" b="1" dirty="0">
                <a:solidFill>
                  <a:schemeClr val="accent2"/>
                </a:solidFill>
              </a:rPr>
              <a:t>(HCI) : </a:t>
            </a:r>
          </a:p>
          <a:p>
            <a:r>
              <a:rPr lang="en-MY" b="1" i="1" dirty="0">
                <a:solidFill>
                  <a:schemeClr val="accent2"/>
                </a:solidFill>
              </a:rPr>
              <a:t>      RANKING</a:t>
            </a:r>
            <a:r>
              <a:rPr lang="en-MY" b="1" dirty="0">
                <a:solidFill>
                  <a:schemeClr val="accent2"/>
                </a:solidFill>
              </a:rPr>
              <a:t> KE-83 (0.7192)</a:t>
            </a:r>
          </a:p>
        </p:txBody>
      </p:sp>
      <p:pic>
        <p:nvPicPr>
          <p:cNvPr id="8" name="Picture 7">
            <a:extLst>
              <a:ext uri="{FF2B5EF4-FFF2-40B4-BE49-F238E27FC236}">
                <a16:creationId xmlns:a16="http://schemas.microsoft.com/office/drawing/2014/main" id="{09E98EC5-C6DD-B344-BD4F-77A372C0AE52}"/>
              </a:ext>
            </a:extLst>
          </p:cNvPr>
          <p:cNvPicPr>
            <a:picLocks noChangeAspect="1"/>
          </p:cNvPicPr>
          <p:nvPr/>
        </p:nvPicPr>
        <p:blipFill>
          <a:blip r:embed="rId4"/>
          <a:stretch>
            <a:fillRect/>
          </a:stretch>
        </p:blipFill>
        <p:spPr>
          <a:xfrm>
            <a:off x="0" y="4244469"/>
            <a:ext cx="6201663" cy="2194431"/>
          </a:xfrm>
          <a:prstGeom prst="rect">
            <a:avLst/>
          </a:prstGeom>
        </p:spPr>
      </p:pic>
      <p:pic>
        <p:nvPicPr>
          <p:cNvPr id="3074" name="Picture 2" descr="UN E-Government Development Index (EGDI)">
            <a:extLst>
              <a:ext uri="{FF2B5EF4-FFF2-40B4-BE49-F238E27FC236}">
                <a16:creationId xmlns:a16="http://schemas.microsoft.com/office/drawing/2014/main" id="{BA0FDBCA-D73F-3780-E1B6-8B671EAF8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8147" y="1209224"/>
            <a:ext cx="2474669" cy="2333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4319C55-052B-7592-944A-4C841C933400}"/>
              </a:ext>
            </a:extLst>
          </p:cNvPr>
          <p:cNvSpPr txBox="1"/>
          <p:nvPr/>
        </p:nvSpPr>
        <p:spPr>
          <a:xfrm>
            <a:off x="5975666" y="1647722"/>
            <a:ext cx="2985347" cy="1323439"/>
          </a:xfrm>
          <a:prstGeom prst="rect">
            <a:avLst/>
          </a:prstGeom>
          <a:noFill/>
        </p:spPr>
        <p:txBody>
          <a:bodyPr wrap="square">
            <a:spAutoFit/>
          </a:bodyPr>
          <a:lstStyle/>
          <a:p>
            <a:pPr algn="ctr"/>
            <a:r>
              <a:rPr lang="en-MY" sz="2000" b="1" dirty="0">
                <a:solidFill>
                  <a:schemeClr val="accent5">
                    <a:lumMod val="75000"/>
                  </a:schemeClr>
                </a:solidFill>
              </a:rPr>
              <a:t>UNITED NATION E-GOVERNMENT DEVELOPMENT INDEX (EGDI)</a:t>
            </a:r>
          </a:p>
        </p:txBody>
      </p:sp>
      <p:sp>
        <p:nvSpPr>
          <p:cNvPr id="13" name="TextBox 12">
            <a:extLst>
              <a:ext uri="{FF2B5EF4-FFF2-40B4-BE49-F238E27FC236}">
                <a16:creationId xmlns:a16="http://schemas.microsoft.com/office/drawing/2014/main" id="{019A6B8F-C82A-54B2-FDDE-79297CD30FF6}"/>
              </a:ext>
            </a:extLst>
          </p:cNvPr>
          <p:cNvSpPr txBox="1"/>
          <p:nvPr/>
        </p:nvSpPr>
        <p:spPr>
          <a:xfrm>
            <a:off x="635000" y="243670"/>
            <a:ext cx="10947399" cy="830997"/>
          </a:xfrm>
          <a:prstGeom prst="rect">
            <a:avLst/>
          </a:prstGeom>
          <a:noFill/>
        </p:spPr>
        <p:txBody>
          <a:bodyPr wrap="square" rtlCol="0">
            <a:spAutoFit/>
          </a:bodyPr>
          <a:lstStyle/>
          <a:p>
            <a:pPr algn="ctr"/>
            <a:r>
              <a:rPr lang="en-MY" sz="2400" b="1" dirty="0"/>
              <a:t>KEJAYAAN PELAKSANAAN PENDIGITALAN SEKTOR AWAM MALAYSIA</a:t>
            </a:r>
          </a:p>
          <a:p>
            <a:pPr algn="ctr"/>
            <a:r>
              <a:rPr lang="en-MY" sz="2400" b="1" dirty="0"/>
              <a:t>DI PERINGKAT GLOBAL</a:t>
            </a:r>
          </a:p>
        </p:txBody>
      </p:sp>
    </p:spTree>
    <p:extLst>
      <p:ext uri="{BB962C8B-B14F-4D97-AF65-F5344CB8AC3E}">
        <p14:creationId xmlns:p14="http://schemas.microsoft.com/office/powerpoint/2010/main" val="162388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ELAN STRATEGIK PENDIGITALAN SEKTOR AWAM 2021-2025 (VERSI BETA) – PERJASA">
            <a:extLst>
              <a:ext uri="{FF2B5EF4-FFF2-40B4-BE49-F238E27FC236}">
                <a16:creationId xmlns:a16="http://schemas.microsoft.com/office/drawing/2014/main" id="{61A40E2E-B6BC-FBDB-2098-B351E8287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6" y="577516"/>
            <a:ext cx="4672765" cy="60466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3CC9142F-4DC4-2840-FD03-A4EC0A48C8B1}"/>
              </a:ext>
            </a:extLst>
          </p:cNvPr>
          <p:cNvSpPr/>
          <p:nvPr/>
        </p:nvSpPr>
        <p:spPr>
          <a:xfrm>
            <a:off x="5402680" y="2408188"/>
            <a:ext cx="2857500" cy="714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600" b="1" i="1" dirty="0">
                <a:effectLst>
                  <a:outerShdw blurRad="38100" dist="38100" dir="2700000" algn="tl">
                    <a:srgbClr val="000000">
                      <a:alpha val="43137"/>
                    </a:srgbClr>
                  </a:outerShdw>
                </a:effectLst>
              </a:rPr>
              <a:t>ARTIFICIAL INTELLIGENCE </a:t>
            </a:r>
            <a:r>
              <a:rPr lang="en-MY" sz="1600" b="1" dirty="0">
                <a:effectLst>
                  <a:outerShdw blurRad="38100" dist="38100" dir="2700000" algn="tl">
                    <a:srgbClr val="000000">
                      <a:alpha val="43137"/>
                    </a:srgbClr>
                  </a:outerShdw>
                </a:effectLst>
              </a:rPr>
              <a:t>(AI)</a:t>
            </a:r>
          </a:p>
        </p:txBody>
      </p:sp>
      <p:sp>
        <p:nvSpPr>
          <p:cNvPr id="7" name="Rectangle: Rounded Corners 6">
            <a:extLst>
              <a:ext uri="{FF2B5EF4-FFF2-40B4-BE49-F238E27FC236}">
                <a16:creationId xmlns:a16="http://schemas.microsoft.com/office/drawing/2014/main" id="{32A89B23-4D32-BD22-2AD5-753613B897C8}"/>
              </a:ext>
            </a:extLst>
          </p:cNvPr>
          <p:cNvSpPr/>
          <p:nvPr/>
        </p:nvSpPr>
        <p:spPr>
          <a:xfrm>
            <a:off x="5402680" y="3274963"/>
            <a:ext cx="2857500" cy="714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600" b="1" i="1" dirty="0">
                <a:effectLst>
                  <a:outerShdw blurRad="38100" dist="38100" dir="2700000" algn="tl">
                    <a:srgbClr val="000000">
                      <a:alpha val="43137"/>
                    </a:srgbClr>
                  </a:outerShdw>
                </a:effectLst>
              </a:rPr>
              <a:t>BIG DATA ANALYTICS </a:t>
            </a:r>
            <a:r>
              <a:rPr lang="en-MY" sz="1600" b="1" dirty="0">
                <a:effectLst>
                  <a:outerShdw blurRad="38100" dist="38100" dir="2700000" algn="tl">
                    <a:srgbClr val="000000">
                      <a:alpha val="43137"/>
                    </a:srgbClr>
                  </a:outerShdw>
                </a:effectLst>
              </a:rPr>
              <a:t>(BDA)</a:t>
            </a:r>
          </a:p>
        </p:txBody>
      </p:sp>
      <p:sp>
        <p:nvSpPr>
          <p:cNvPr id="8" name="Rectangle: Rounded Corners 7">
            <a:extLst>
              <a:ext uri="{FF2B5EF4-FFF2-40B4-BE49-F238E27FC236}">
                <a16:creationId xmlns:a16="http://schemas.microsoft.com/office/drawing/2014/main" id="{D69B752A-A9CF-E194-348E-B7FA8A160BCE}"/>
              </a:ext>
            </a:extLst>
          </p:cNvPr>
          <p:cNvSpPr/>
          <p:nvPr/>
        </p:nvSpPr>
        <p:spPr>
          <a:xfrm>
            <a:off x="5402680" y="1560463"/>
            <a:ext cx="2857500" cy="714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600" b="1" dirty="0">
                <a:effectLst>
                  <a:outerShdw blurRad="38100" dist="38100" dir="2700000" algn="tl">
                    <a:srgbClr val="000000">
                      <a:alpha val="43137"/>
                    </a:srgbClr>
                  </a:outerShdw>
                </a:effectLst>
              </a:rPr>
              <a:t>KERAJAAN DIGITAL</a:t>
            </a:r>
          </a:p>
        </p:txBody>
      </p:sp>
      <p:sp>
        <p:nvSpPr>
          <p:cNvPr id="9" name="Rectangle: Rounded Corners 8">
            <a:extLst>
              <a:ext uri="{FF2B5EF4-FFF2-40B4-BE49-F238E27FC236}">
                <a16:creationId xmlns:a16="http://schemas.microsoft.com/office/drawing/2014/main" id="{B19D5A47-981E-645E-D5A9-DEA41DA7226C}"/>
              </a:ext>
            </a:extLst>
          </p:cNvPr>
          <p:cNvSpPr/>
          <p:nvPr/>
        </p:nvSpPr>
        <p:spPr>
          <a:xfrm>
            <a:off x="5402680" y="4141738"/>
            <a:ext cx="2857500" cy="714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600" b="1" i="1" dirty="0">
                <a:effectLst>
                  <a:outerShdw blurRad="38100" dist="38100" dir="2700000" algn="tl">
                    <a:srgbClr val="000000">
                      <a:alpha val="43137"/>
                    </a:srgbClr>
                  </a:outerShdw>
                </a:effectLst>
              </a:rPr>
              <a:t>ENTEPRISE ARCHITECTURE </a:t>
            </a:r>
            <a:r>
              <a:rPr lang="en-MY" sz="1600" b="1" dirty="0">
                <a:effectLst>
                  <a:outerShdw blurRad="38100" dist="38100" dir="2700000" algn="tl">
                    <a:srgbClr val="000000">
                      <a:alpha val="43137"/>
                    </a:srgbClr>
                  </a:outerShdw>
                </a:effectLst>
              </a:rPr>
              <a:t>(EA)</a:t>
            </a:r>
          </a:p>
        </p:txBody>
      </p:sp>
      <p:sp>
        <p:nvSpPr>
          <p:cNvPr id="10" name="Rectangle: Rounded Corners 9">
            <a:extLst>
              <a:ext uri="{FF2B5EF4-FFF2-40B4-BE49-F238E27FC236}">
                <a16:creationId xmlns:a16="http://schemas.microsoft.com/office/drawing/2014/main" id="{BF1F1CEC-3B38-2C5B-4533-5F97A5C130AC}"/>
              </a:ext>
            </a:extLst>
          </p:cNvPr>
          <p:cNvSpPr/>
          <p:nvPr/>
        </p:nvSpPr>
        <p:spPr>
          <a:xfrm>
            <a:off x="5402680" y="5008513"/>
            <a:ext cx="2857500" cy="714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600" b="1" dirty="0">
                <a:effectLst>
                  <a:outerShdw blurRad="38100" dist="38100" dir="2700000" algn="tl">
                    <a:srgbClr val="000000">
                      <a:alpha val="43137"/>
                    </a:srgbClr>
                  </a:outerShdw>
                </a:effectLst>
              </a:rPr>
              <a:t>DATA TERBUKA</a:t>
            </a:r>
          </a:p>
        </p:txBody>
      </p:sp>
      <p:sp>
        <p:nvSpPr>
          <p:cNvPr id="2" name="TextBox 1">
            <a:extLst>
              <a:ext uri="{FF2B5EF4-FFF2-40B4-BE49-F238E27FC236}">
                <a16:creationId xmlns:a16="http://schemas.microsoft.com/office/drawing/2014/main" id="{EFFB276A-8620-F7B8-9B08-CEA36F258F71}"/>
              </a:ext>
            </a:extLst>
          </p:cNvPr>
          <p:cNvSpPr txBox="1"/>
          <p:nvPr/>
        </p:nvSpPr>
        <p:spPr>
          <a:xfrm>
            <a:off x="8556959" y="1846079"/>
            <a:ext cx="3201905" cy="3539430"/>
          </a:xfrm>
          <a:prstGeom prst="rect">
            <a:avLst/>
          </a:prstGeom>
          <a:noFill/>
        </p:spPr>
        <p:txBody>
          <a:bodyPr wrap="square" rtlCol="0">
            <a:spAutoFit/>
          </a:bodyPr>
          <a:lstStyle/>
          <a:p>
            <a:pPr algn="ctr"/>
            <a:r>
              <a:rPr lang="en-US" sz="2800" b="1" dirty="0">
                <a:solidFill>
                  <a:schemeClr val="accent1"/>
                </a:solidFill>
              </a:rPr>
              <a:t>INISIATIF PENDIGITALAN </a:t>
            </a:r>
          </a:p>
          <a:p>
            <a:pPr algn="ctr"/>
            <a:r>
              <a:rPr lang="en-US" sz="2800" b="1" dirty="0">
                <a:solidFill>
                  <a:schemeClr val="accent1"/>
                </a:solidFill>
              </a:rPr>
              <a:t>YANG TELAH DAN SEDANG DILAKSANAKAN OLEH </a:t>
            </a:r>
          </a:p>
          <a:p>
            <a:pPr algn="ctr"/>
            <a:r>
              <a:rPr lang="en-US" sz="2800" b="1" dirty="0">
                <a:solidFill>
                  <a:schemeClr val="accent1"/>
                </a:solidFill>
              </a:rPr>
              <a:t>SEKTOR AWAM DI MALAYSIA</a:t>
            </a:r>
            <a:endParaRPr lang="en-MY" sz="2800" b="1" dirty="0">
              <a:solidFill>
                <a:schemeClr val="accent1"/>
              </a:solidFill>
            </a:endParaRPr>
          </a:p>
        </p:txBody>
      </p:sp>
    </p:spTree>
    <p:extLst>
      <p:ext uri="{BB962C8B-B14F-4D97-AF65-F5344CB8AC3E}">
        <p14:creationId xmlns:p14="http://schemas.microsoft.com/office/powerpoint/2010/main" val="157703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g of Penang - Wikipedia">
            <a:extLst>
              <a:ext uri="{FF2B5EF4-FFF2-40B4-BE49-F238E27FC236}">
                <a16:creationId xmlns:a16="http://schemas.microsoft.com/office/drawing/2014/main" id="{20E90BBB-2000-8EFF-384A-BDFA4595D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6" y="474191"/>
            <a:ext cx="5686104" cy="19699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gital Penang – Dah Derma">
            <a:extLst>
              <a:ext uri="{FF2B5EF4-FFF2-40B4-BE49-F238E27FC236}">
                <a16:creationId xmlns:a16="http://schemas.microsoft.com/office/drawing/2014/main" id="{782FB5C4-D5F9-DF12-DABF-FB97A0692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0661" y="1314817"/>
            <a:ext cx="3019425" cy="151447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Cashless PNG Transparent Images Free Download | Vector Files | Pngtree">
            <a:extLst>
              <a:ext uri="{FF2B5EF4-FFF2-40B4-BE49-F238E27FC236}">
                <a16:creationId xmlns:a16="http://schemas.microsoft.com/office/drawing/2014/main" id="{9125CD30-29BF-4EC6-5AF9-DC279B5360B9}"/>
              </a:ext>
            </a:extLst>
          </p:cNvPr>
          <p:cNvSpPr>
            <a:spLocks noChangeAspect="1" noChangeArrowheads="1"/>
          </p:cNvSpPr>
          <p:nvPr/>
        </p:nvSpPr>
        <p:spPr bwMode="auto">
          <a:xfrm>
            <a:off x="5829300" y="3340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036" name="Picture 12" descr="Vector Color Illustration Of Cashless Payment Via Credit Cards On Light  Background. Hand Draw Line Art Design For Web, Site, Advertising, Banner,  Poster, Board And Print. Royalty Free SVG, Cliparts, Vectors, and">
            <a:extLst>
              <a:ext uri="{FF2B5EF4-FFF2-40B4-BE49-F238E27FC236}">
                <a16:creationId xmlns:a16="http://schemas.microsoft.com/office/drawing/2014/main" id="{2BAF7A1A-D30B-D557-9459-04CBAA35C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32604"/>
            <a:ext cx="3887814" cy="2740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0EF217-992C-0C54-CF00-A9671F9F32FD}"/>
              </a:ext>
            </a:extLst>
          </p:cNvPr>
          <p:cNvSpPr txBox="1"/>
          <p:nvPr/>
        </p:nvSpPr>
        <p:spPr>
          <a:xfrm>
            <a:off x="3418668" y="3733798"/>
            <a:ext cx="2677332" cy="2554545"/>
          </a:xfrm>
          <a:prstGeom prst="rect">
            <a:avLst/>
          </a:prstGeom>
          <a:noFill/>
        </p:spPr>
        <p:txBody>
          <a:bodyPr wrap="square">
            <a:spAutoFit/>
          </a:bodyPr>
          <a:lstStyle/>
          <a:p>
            <a:pPr algn="just"/>
            <a:r>
              <a:rPr lang="en-MY" sz="1600" b="1" dirty="0">
                <a:solidFill>
                  <a:schemeClr val="tx2">
                    <a:lumMod val="50000"/>
                    <a:lumOff val="50000"/>
                  </a:schemeClr>
                </a:solidFill>
              </a:rPr>
              <a:t>PULAU PINANG MENCAPAI STANDARD YANG DITETAPKAN IAITU TAHAP PENGGUNAAN TRANSAKSI MELEBIHI 95% OLEH KEMENTERIAN KEWANGAN DAN PAYMENTS NETWORK MALAYSIA SDN. BHD. (PAYNET)</a:t>
            </a:r>
          </a:p>
        </p:txBody>
      </p:sp>
      <p:sp>
        <p:nvSpPr>
          <p:cNvPr id="5" name="TextBox 4">
            <a:extLst>
              <a:ext uri="{FF2B5EF4-FFF2-40B4-BE49-F238E27FC236}">
                <a16:creationId xmlns:a16="http://schemas.microsoft.com/office/drawing/2014/main" id="{E8E59A2E-4FAA-73DB-76CC-0075428D401B}"/>
              </a:ext>
            </a:extLst>
          </p:cNvPr>
          <p:cNvSpPr txBox="1"/>
          <p:nvPr/>
        </p:nvSpPr>
        <p:spPr>
          <a:xfrm>
            <a:off x="405494" y="2013684"/>
            <a:ext cx="5720734" cy="1631216"/>
          </a:xfrm>
          <a:prstGeom prst="rect">
            <a:avLst/>
          </a:prstGeom>
          <a:noFill/>
        </p:spPr>
        <p:txBody>
          <a:bodyPr wrap="square">
            <a:spAutoFit/>
          </a:bodyPr>
          <a:lstStyle/>
          <a:p>
            <a:pPr algn="just"/>
            <a:endParaRPr lang="en-MY" sz="2400" b="1" dirty="0"/>
          </a:p>
          <a:p>
            <a:pPr algn="just"/>
            <a:r>
              <a:rPr lang="en-MY" sz="2800" b="1" dirty="0">
                <a:effectLst>
                  <a:outerShdw blurRad="38100" dist="38100" dir="2700000" algn="tl">
                    <a:srgbClr val="000000">
                      <a:alpha val="43137"/>
                    </a:srgbClr>
                  </a:outerShdw>
                </a:effectLst>
              </a:rPr>
              <a:t>NEGERI PERTAMA DI MALAYSIA</a:t>
            </a:r>
            <a:r>
              <a:rPr lang="en-MY" sz="2400" b="1" dirty="0"/>
              <a:t> YANG DIISYTIHARKAN SEBAGAI NEGERI NIRTUNAI PADA TAHUN 2024</a:t>
            </a:r>
          </a:p>
        </p:txBody>
      </p:sp>
      <p:pic>
        <p:nvPicPr>
          <p:cNvPr id="2050" name="Picture 2" descr="Creating a catalyst for growth in Penang">
            <a:extLst>
              <a:ext uri="{FF2B5EF4-FFF2-40B4-BE49-F238E27FC236}">
                <a16:creationId xmlns:a16="http://schemas.microsoft.com/office/drawing/2014/main" id="{C46F2025-AD75-108E-ADA8-C09AB974DF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065" y="2829292"/>
            <a:ext cx="4898216" cy="2287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806B16-0867-E82F-C6C2-2AA562D229BE}"/>
              </a:ext>
            </a:extLst>
          </p:cNvPr>
          <p:cNvSpPr txBox="1"/>
          <p:nvPr/>
        </p:nvSpPr>
        <p:spPr>
          <a:xfrm>
            <a:off x="6531722" y="4917120"/>
            <a:ext cx="5482410" cy="584775"/>
          </a:xfrm>
          <a:prstGeom prst="rect">
            <a:avLst/>
          </a:prstGeom>
          <a:noFill/>
        </p:spPr>
        <p:txBody>
          <a:bodyPr wrap="square">
            <a:spAutoFit/>
          </a:bodyPr>
          <a:lstStyle/>
          <a:p>
            <a:pPr algn="ctr"/>
            <a:r>
              <a:rPr lang="sv-SE" sz="1600" b="1" dirty="0">
                <a:solidFill>
                  <a:schemeClr val="accent3">
                    <a:lumMod val="75000"/>
                  </a:schemeClr>
                </a:solidFill>
                <a:latin typeface="Arial" panose="020B0604020202020204" pitchFamily="34" charset="0"/>
                <a:cs typeface="Arial" panose="020B0604020202020204" pitchFamily="34" charset="0"/>
              </a:rPr>
              <a:t>NEGERI PINTAR DAN HIJAU BERTERASKAN KELUARGA INSPIRASI NEGARA</a:t>
            </a:r>
            <a:endParaRPr lang="en-MY" sz="1600" b="1"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12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with his arms crossed&#10;&#10;AI-generated content may be incorrect.">
            <a:extLst>
              <a:ext uri="{FF2B5EF4-FFF2-40B4-BE49-F238E27FC236}">
                <a16:creationId xmlns:a16="http://schemas.microsoft.com/office/drawing/2014/main" id="{94AC9C18-265D-4D23-3BEA-0BBC79C9E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276" y="78706"/>
            <a:ext cx="4572000" cy="6779293"/>
          </a:xfrm>
          <a:prstGeom prst="rect">
            <a:avLst/>
          </a:prstGeom>
        </p:spPr>
      </p:pic>
      <p:pic>
        <p:nvPicPr>
          <p:cNvPr id="6" name="Picture 4" descr="Digital Penang – Dah Derma">
            <a:extLst>
              <a:ext uri="{FF2B5EF4-FFF2-40B4-BE49-F238E27FC236}">
                <a16:creationId xmlns:a16="http://schemas.microsoft.com/office/drawing/2014/main" id="{F834C20C-0CAC-3C8A-6A9B-4E1475960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671" y="423224"/>
            <a:ext cx="4182477" cy="20978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1EC2F8D-5B4F-98F4-D8E9-1979A9D7CF07}"/>
              </a:ext>
            </a:extLst>
          </p:cNvPr>
          <p:cNvSpPr txBox="1"/>
          <p:nvPr/>
        </p:nvSpPr>
        <p:spPr>
          <a:xfrm>
            <a:off x="1066801" y="2521059"/>
            <a:ext cx="6825915" cy="1384995"/>
          </a:xfrm>
          <a:prstGeom prst="rect">
            <a:avLst/>
          </a:prstGeom>
          <a:noFill/>
        </p:spPr>
        <p:txBody>
          <a:bodyPr wrap="square">
            <a:spAutoFit/>
          </a:bodyPr>
          <a:lstStyle/>
          <a:p>
            <a:pPr>
              <a:buNone/>
            </a:pPr>
            <a:r>
              <a:rPr lang="en-MY" sz="2800" b="1" i="0" cap="all" dirty="0">
                <a:solidFill>
                  <a:srgbClr val="FFC000"/>
                </a:solidFill>
                <a:effectLst/>
                <a:latin typeface="Arial Black" panose="020B0A04020102020204" pitchFamily="34" charset="0"/>
              </a:rPr>
              <a:t>Penang Digital: </a:t>
            </a:r>
          </a:p>
          <a:p>
            <a:pPr>
              <a:buNone/>
            </a:pPr>
            <a:r>
              <a:rPr lang="en-MY" sz="2800" b="1" i="0" cap="all" dirty="0" err="1">
                <a:solidFill>
                  <a:schemeClr val="tx2">
                    <a:lumMod val="50000"/>
                    <a:lumOff val="50000"/>
                  </a:schemeClr>
                </a:solidFill>
                <a:effectLst/>
                <a:latin typeface="Arial Black" panose="020B0A04020102020204" pitchFamily="34" charset="0"/>
              </a:rPr>
              <a:t>Memangkin</a:t>
            </a:r>
            <a:r>
              <a:rPr lang="en-MY" sz="2800" b="1" i="0" cap="all" dirty="0">
                <a:solidFill>
                  <a:schemeClr val="tx2">
                    <a:lumMod val="50000"/>
                    <a:lumOff val="50000"/>
                  </a:schemeClr>
                </a:solidFill>
                <a:effectLst/>
                <a:latin typeface="Arial Black" panose="020B0A04020102020204" pitchFamily="34" charset="0"/>
              </a:rPr>
              <a:t> </a:t>
            </a:r>
            <a:r>
              <a:rPr lang="en-MY" sz="2800" b="1" i="0" cap="all" dirty="0" err="1">
                <a:solidFill>
                  <a:schemeClr val="tx2">
                    <a:lumMod val="50000"/>
                    <a:lumOff val="50000"/>
                  </a:schemeClr>
                </a:solidFill>
                <a:effectLst/>
                <a:latin typeface="Arial Black" panose="020B0A04020102020204" pitchFamily="34" charset="0"/>
              </a:rPr>
              <a:t>Transformasi</a:t>
            </a:r>
            <a:r>
              <a:rPr lang="en-MY" sz="2800" b="1" i="0" cap="all" dirty="0">
                <a:solidFill>
                  <a:schemeClr val="tx2">
                    <a:lumMod val="50000"/>
                    <a:lumOff val="50000"/>
                  </a:schemeClr>
                </a:solidFill>
                <a:effectLst/>
                <a:latin typeface="Arial Black" panose="020B0A04020102020204" pitchFamily="34" charset="0"/>
              </a:rPr>
              <a:t> </a:t>
            </a:r>
          </a:p>
          <a:p>
            <a:pPr>
              <a:buNone/>
            </a:pPr>
            <a:r>
              <a:rPr lang="en-MY" sz="2800" b="1" i="0" cap="all" dirty="0" err="1">
                <a:solidFill>
                  <a:schemeClr val="tx2">
                    <a:lumMod val="50000"/>
                    <a:lumOff val="50000"/>
                  </a:schemeClr>
                </a:solidFill>
                <a:effectLst/>
                <a:latin typeface="Arial Black" panose="020B0A04020102020204" pitchFamily="34" charset="0"/>
              </a:rPr>
              <a:t>Pendigitalan</a:t>
            </a:r>
            <a:r>
              <a:rPr lang="en-MY" sz="2800" b="1" i="0" cap="all" dirty="0">
                <a:solidFill>
                  <a:schemeClr val="tx2">
                    <a:lumMod val="50000"/>
                    <a:lumOff val="50000"/>
                  </a:schemeClr>
                </a:solidFill>
                <a:effectLst/>
                <a:latin typeface="Arial Black" panose="020B0A04020102020204" pitchFamily="34" charset="0"/>
              </a:rPr>
              <a:t> Sektor Awam</a:t>
            </a:r>
            <a:endParaRPr lang="en-MY" sz="2800" cap="all" dirty="0">
              <a:solidFill>
                <a:schemeClr val="tx2">
                  <a:lumMod val="50000"/>
                  <a:lumOff val="50000"/>
                </a:schemeClr>
              </a:solidFill>
              <a:effectLst/>
              <a:latin typeface="Arial Black" panose="020B0A04020102020204" pitchFamily="34" charset="0"/>
            </a:endParaRPr>
          </a:p>
        </p:txBody>
      </p:sp>
      <p:sp>
        <p:nvSpPr>
          <p:cNvPr id="10" name="TextBox 9">
            <a:extLst>
              <a:ext uri="{FF2B5EF4-FFF2-40B4-BE49-F238E27FC236}">
                <a16:creationId xmlns:a16="http://schemas.microsoft.com/office/drawing/2014/main" id="{DCB74FFC-6538-FD20-D91E-0BBEB875CEF3}"/>
              </a:ext>
            </a:extLst>
          </p:cNvPr>
          <p:cNvSpPr txBox="1"/>
          <p:nvPr/>
        </p:nvSpPr>
        <p:spPr>
          <a:xfrm>
            <a:off x="3625276" y="5168915"/>
            <a:ext cx="6096000" cy="1261884"/>
          </a:xfrm>
          <a:prstGeom prst="rect">
            <a:avLst/>
          </a:prstGeom>
          <a:noFill/>
        </p:spPr>
        <p:txBody>
          <a:bodyPr wrap="square">
            <a:spAutoFit/>
          </a:bodyPr>
          <a:lstStyle/>
          <a:p>
            <a:pPr algn="ctr"/>
            <a:r>
              <a:rPr lang="en-MY" sz="2800" b="1" dirty="0"/>
              <a:t>TS. ZAKARIA ALLI </a:t>
            </a:r>
          </a:p>
          <a:p>
            <a:pPr algn="ctr"/>
            <a:r>
              <a:rPr lang="en-MY" sz="2400" b="1" dirty="0"/>
              <a:t>PENGARAH TEKNOLOGI</a:t>
            </a:r>
          </a:p>
          <a:p>
            <a:pPr algn="ctr"/>
            <a:r>
              <a:rPr lang="en-MY" sz="2400" b="1" dirty="0"/>
              <a:t>DIGITAL PENANG</a:t>
            </a:r>
            <a:endParaRPr lang="en-MY" sz="2800" b="1" dirty="0"/>
          </a:p>
        </p:txBody>
      </p:sp>
    </p:spTree>
    <p:extLst>
      <p:ext uri="{BB962C8B-B14F-4D97-AF65-F5344CB8AC3E}">
        <p14:creationId xmlns:p14="http://schemas.microsoft.com/office/powerpoint/2010/main" val="1521962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TotalTime>
  <Words>161</Words>
  <Application>Microsoft Office PowerPoint</Application>
  <PresentationFormat>Widescreen</PresentationFormat>
  <Paragraphs>33</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Arial Black</vt:lpstr>
      <vt:lpstr>Office Theme</vt:lpstr>
      <vt:lpstr>PowerPoint Presentation</vt:lpstr>
      <vt:lpstr>PowerPoint Presentation</vt:lpstr>
      <vt:lpstr>PowerPoint Presentation</vt:lpstr>
      <vt:lpstr>PowerPoint Presentation</vt:lpstr>
      <vt:lpstr>PowerPoint Presentation</vt:lpstr>
    </vt:vector>
  </TitlesOfParts>
  <Company>JANM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Ahmad Shukri Bin Abdul Gani</dc:creator>
  <cp:lastModifiedBy>Dr. Ahmad Shukri Bin Abdul Gani</cp:lastModifiedBy>
  <cp:revision>14</cp:revision>
  <dcterms:created xsi:type="dcterms:W3CDTF">2025-08-18T02:14:03Z</dcterms:created>
  <dcterms:modified xsi:type="dcterms:W3CDTF">2025-08-18T14:53:20Z</dcterms:modified>
</cp:coreProperties>
</file>