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93" r:id="rId1"/>
  </p:sldMasterIdLst>
  <p:handoutMasterIdLst>
    <p:handoutMasterId r:id="rId20"/>
  </p:handoutMasterIdLst>
  <p:sldIdLst>
    <p:sldId id="256" r:id="rId2"/>
    <p:sldId id="257" r:id="rId3"/>
    <p:sldId id="266" r:id="rId4"/>
    <p:sldId id="267" r:id="rId5"/>
    <p:sldId id="258" r:id="rId6"/>
    <p:sldId id="269" r:id="rId7"/>
    <p:sldId id="265" r:id="rId8"/>
    <p:sldId id="271" r:id="rId9"/>
    <p:sldId id="259" r:id="rId10"/>
    <p:sldId id="262" r:id="rId11"/>
    <p:sldId id="279" r:id="rId12"/>
    <p:sldId id="260" r:id="rId13"/>
    <p:sldId id="280" r:id="rId14"/>
    <p:sldId id="284" r:id="rId15"/>
    <p:sldId id="285" r:id="rId16"/>
    <p:sldId id="286" r:id="rId17"/>
    <p:sldId id="287" r:id="rId18"/>
    <p:sldId id="263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22C1E-DFE2-4FD1-9D5E-9AFD2A94DCAA}" type="datetimeFigureOut">
              <a:rPr lang="en-MY" smtClean="0"/>
              <a:t>26/3/2019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D5613-EEC0-412B-8012-D3ECB9F5E2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43662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44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2879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8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85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0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61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56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70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07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84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3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26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72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3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4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79041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ASET INFRASTRUKTUR (MPSAS 17) - PENGUKURAN</a:t>
            </a:r>
            <a:r>
              <a:rPr lang="en-US" sz="4400" b="1" dirty="0">
                <a:solidFill>
                  <a:srgbClr val="FFFF00"/>
                </a:solidFill>
              </a:rPr>
              <a:t/>
            </a:r>
            <a:br>
              <a:rPr lang="en-US" sz="4400" b="1" dirty="0">
                <a:solidFill>
                  <a:srgbClr val="FFFF00"/>
                </a:solidFill>
              </a:rPr>
            </a:b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4907756"/>
            <a:ext cx="9001462" cy="165576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PN. HJH ANIZAHATON BT KAMALUDIN</a:t>
            </a:r>
          </a:p>
          <a:p>
            <a:r>
              <a:rPr lang="en-US" b="1" dirty="0">
                <a:solidFill>
                  <a:schemeClr val="tx1"/>
                </a:solidFill>
              </a:rPr>
              <a:t>MAJLIS PERBANDARAN SEREMBAN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4469" y="5957473"/>
            <a:ext cx="7744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/>
              <a:t>Seminar MPSAS 2019 :  “</a:t>
            </a:r>
            <a:r>
              <a:rPr lang="en-MY" sz="1400" dirty="0" err="1"/>
              <a:t>Adaptasi</a:t>
            </a:r>
            <a:r>
              <a:rPr lang="en-MY" sz="1400" dirty="0"/>
              <a:t> MPSAS – </a:t>
            </a:r>
            <a:r>
              <a:rPr lang="en-MY" sz="1400" dirty="0" err="1"/>
              <a:t>Pengalaman</a:t>
            </a:r>
            <a:r>
              <a:rPr lang="en-MY" sz="1400" dirty="0"/>
              <a:t> &amp; </a:t>
            </a:r>
            <a:r>
              <a:rPr lang="en-MY" sz="1400" dirty="0" err="1"/>
              <a:t>Cabaran</a:t>
            </a:r>
            <a:r>
              <a:rPr lang="en-MY" sz="1400" dirty="0"/>
              <a:t>”   </a:t>
            </a:r>
            <a:r>
              <a:rPr lang="en-MY" altLang="ko-KR" sz="1400" dirty="0"/>
              <a:t>2&amp;3 April 2019</a:t>
            </a:r>
            <a:endParaRPr lang="en-US" altLang="ko-KR" sz="1400" dirty="0"/>
          </a:p>
        </p:txBody>
      </p:sp>
      <p:pic>
        <p:nvPicPr>
          <p:cNvPr id="5" name="Picture 4" descr="Logo MP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464628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7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595991"/>
            <a:ext cx="9601200" cy="72480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PENGUKURAN </a:t>
            </a:r>
            <a:r>
              <a:rPr lang="en-US" sz="3600" b="1" dirty="0">
                <a:solidFill>
                  <a:srgbClr val="FFFF00"/>
                </a:solidFill>
              </a:rPr>
              <a:t>ASET INFRASTRUKTUR 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345" y="2518221"/>
            <a:ext cx="9435381" cy="2165674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Tiada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akta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berkuatkuasa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untuk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meminta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pemaju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menyerahkan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kos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pembinaan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jalan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kepada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Majlis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en-US" altLang="ko-KR" b="1" dirty="0" err="1" smtClean="0">
                <a:solidFill>
                  <a:schemeClr val="tx1"/>
                </a:solidFill>
                <a:cs typeface="Arial" pitchFamily="34" charset="0"/>
              </a:rPr>
              <a:t>Keputusan</a:t>
            </a:r>
            <a:r>
              <a:rPr lang="en-US" altLang="ko-KR" b="1" dirty="0" smtClean="0">
                <a:solidFill>
                  <a:schemeClr val="tx1"/>
                </a:solidFill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Menggunakan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kos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penilaian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semasa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jalan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oleh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Juruukur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Bahan</a:t>
            </a: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  <a:p>
            <a:pPr algn="just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345" y="1789721"/>
            <a:ext cx="5377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PENGUKURAN </a:t>
            </a:r>
            <a:r>
              <a:rPr lang="en-US" sz="2200" b="1" dirty="0" smtClean="0"/>
              <a:t>TAHUN BERIKUTNYA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277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595991"/>
            <a:ext cx="9601200" cy="72480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PENGUKURAN </a:t>
            </a:r>
            <a:r>
              <a:rPr lang="en-US" b="1" dirty="0">
                <a:solidFill>
                  <a:srgbClr val="FFFF00"/>
                </a:solidFill>
              </a:rPr>
              <a:t>ASET INFRASTRUKTUR 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2891" y="2150830"/>
            <a:ext cx="5219081" cy="2540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s-MY" dirty="0">
                <a:cs typeface="Arial" panose="020B0604020202020204" pitchFamily="34" charset="0"/>
              </a:rPr>
              <a:t>Dua kaedah yang boleh diguna pakai iaitu 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s-MY" dirty="0">
                <a:cs typeface="Arial" panose="020B0604020202020204" pitchFamily="34" charset="0"/>
              </a:rPr>
              <a:t>(i) indeks kualiti jalan (</a:t>
            </a:r>
            <a:r>
              <a:rPr lang="ms-MY" i="1" dirty="0">
                <a:cs typeface="Arial" panose="020B0604020202020204" pitchFamily="34" charset="0"/>
              </a:rPr>
              <a:t>Road Quality Index</a:t>
            </a:r>
            <a:r>
              <a:rPr lang="ms-MY" dirty="0"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ms-MY" dirty="0">
                <a:cs typeface="Arial" panose="020B0604020202020204" pitchFamily="34" charset="0"/>
              </a:rPr>
              <a:t>(ii) kaedah bajet dipohon 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s-MY" dirty="0">
                <a:cs typeface="Arial" panose="020B0604020202020204" pitchFamily="34" charset="0"/>
              </a:rPr>
              <a:t>Majlis menggunapakai kaedah bajet </a:t>
            </a:r>
            <a:r>
              <a:rPr lang="ms-MY" dirty="0" smtClean="0">
                <a:cs typeface="Arial" panose="020B0604020202020204" pitchFamily="34" charset="0"/>
              </a:rPr>
              <a:t>dipohon seperti yang digunakan oleh Kerajaan Persekutuan </a:t>
            </a:r>
            <a:endParaRPr lang="ms-MY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ms-MY" dirty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6564" y="1470483"/>
            <a:ext cx="4680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</a:rPr>
              <a:t>SUSUTNILAI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EB1932AF-357D-4E30-AB83-6701E1D8CC3F}"/>
              </a:ext>
            </a:extLst>
          </p:cNvPr>
          <p:cNvSpPr/>
          <p:nvPr/>
        </p:nvSpPr>
        <p:spPr>
          <a:xfrm>
            <a:off x="5411972" y="3433445"/>
            <a:ext cx="850605" cy="2551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AutoShape 2" descr="Image result for gambar jalan raya rosak"/>
          <p:cNvSpPr>
            <a:spLocks noChangeAspect="1" noChangeArrowheads="1"/>
          </p:cNvSpPr>
          <p:nvPr/>
        </p:nvSpPr>
        <p:spPr bwMode="auto">
          <a:xfrm>
            <a:off x="8704152" y="1818167"/>
            <a:ext cx="3257476" cy="45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4" name="Content Placeholder 5"/>
          <p:cNvSpPr>
            <a:spLocks noGrp="1"/>
          </p:cNvSpPr>
          <p:nvPr>
            <p:ph sz="half" idx="2"/>
          </p:nvPr>
        </p:nvSpPr>
        <p:spPr>
          <a:xfrm>
            <a:off x="6528392" y="2161462"/>
            <a:ext cx="5624128" cy="43137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ms-MY" dirty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92" y="2087032"/>
            <a:ext cx="5422604" cy="35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804" y="247650"/>
            <a:ext cx="9601200" cy="773076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KOS SUSULAN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74" y="1020726"/>
            <a:ext cx="5656521" cy="5181600"/>
          </a:xfrm>
        </p:spPr>
        <p:txBody>
          <a:bodyPr>
            <a:normAutofit fontScale="85000" lnSpcReduction="20000"/>
          </a:bodyPr>
          <a:lstStyle/>
          <a:p>
            <a:r>
              <a:rPr lang="ms-MY" sz="2500" dirty="0"/>
              <a:t>Kerja-kerja penyelenggaraan rutin untuk mengekalkan nilai jalan atau yang tidak menambah manfaat ekonomi dan potensi perkhidmatan masa hadapan jalan raya diiktiraf sebagai belanja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penyata</a:t>
            </a:r>
            <a:r>
              <a:rPr lang="en-US" sz="2500" dirty="0"/>
              <a:t> </a:t>
            </a:r>
            <a:r>
              <a:rPr lang="en-US" sz="2500" dirty="0" err="1"/>
              <a:t>prestasi</a:t>
            </a:r>
            <a:r>
              <a:rPr lang="en-US" sz="2500" dirty="0"/>
              <a:t> </a:t>
            </a:r>
            <a:r>
              <a:rPr lang="en-US" sz="2500" dirty="0" err="1"/>
              <a:t>kewangan</a:t>
            </a:r>
            <a:r>
              <a:rPr lang="en-US" sz="2500" dirty="0"/>
              <a:t>. </a:t>
            </a:r>
            <a:r>
              <a:rPr lang="en-US" sz="2500" b="1" dirty="0" err="1"/>
              <a:t>Contoh</a:t>
            </a:r>
            <a:r>
              <a:rPr lang="en-US" sz="2500" b="1" dirty="0"/>
              <a:t> </a:t>
            </a:r>
            <a:r>
              <a:rPr lang="en-US" sz="2500" b="1" dirty="0" err="1"/>
              <a:t>kerja</a:t>
            </a:r>
            <a:r>
              <a:rPr lang="en-US" sz="2500" b="1" dirty="0"/>
              <a:t> </a:t>
            </a:r>
            <a:r>
              <a:rPr lang="en-US" sz="2500" b="1" dirty="0" err="1"/>
              <a:t>menurap</a:t>
            </a:r>
            <a:r>
              <a:rPr lang="en-US" sz="2500" b="1" dirty="0"/>
              <a:t> </a:t>
            </a:r>
            <a:r>
              <a:rPr lang="en-US" sz="2500" b="1" dirty="0" err="1"/>
              <a:t>semula</a:t>
            </a:r>
            <a:r>
              <a:rPr lang="en-US" sz="2500" b="1" dirty="0"/>
              <a:t> </a:t>
            </a:r>
            <a:r>
              <a:rPr lang="en-US" sz="2500" b="1" dirty="0" err="1"/>
              <a:t>jalan</a:t>
            </a:r>
            <a:r>
              <a:rPr lang="en-US" sz="2500" b="1" dirty="0"/>
              <a:t>.</a:t>
            </a:r>
          </a:p>
          <a:p>
            <a:pPr marL="0" indent="0">
              <a:buNone/>
            </a:pPr>
            <a:endParaRPr lang="en-US" sz="2500" dirty="0"/>
          </a:p>
          <a:p>
            <a:pPr marL="384048" lvl="2">
              <a:spcBef>
                <a:spcPts val="1000"/>
              </a:spcBef>
            </a:pPr>
            <a:r>
              <a:rPr lang="ms-MY" sz="2500" dirty="0"/>
              <a:t>Manakala bagi kos penyelenggaraan jalan raya yang akan menambah nilai manfaat ekonomi dan potensi perkhidmatan masa hadapan jalan raya dipermodalkan sebagai aset infrastruktur. </a:t>
            </a:r>
            <a:r>
              <a:rPr lang="ms-MY" sz="2500" b="1" dirty="0"/>
              <a:t>Contoh kerja menaiktaraf jalan.</a:t>
            </a:r>
            <a:endParaRPr lang="en-US" sz="2500" b="1" dirty="0"/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2E8C4E-F2D7-4485-ACE7-83D9B134E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457" y="1137684"/>
            <a:ext cx="5708796" cy="492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98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9721" y="130628"/>
            <a:ext cx="3707805" cy="1049585"/>
          </a:xfrm>
        </p:spPr>
        <p:txBody>
          <a:bodyPr>
            <a:noAutofit/>
          </a:bodyPr>
          <a:lstStyle/>
          <a:p>
            <a:pPr algn="r"/>
            <a:r>
              <a:rPr lang="en-US" sz="1400" dirty="0" smtClean="0">
                <a:solidFill>
                  <a:srgbClr val="FFFF00"/>
                </a:solidFill>
              </a:rPr>
              <a:t>GARIS PANDUAN ASET INFRASTRUKTUR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MAJLIS </a:t>
            </a:r>
            <a:r>
              <a:rPr lang="en-US" sz="1400" dirty="0">
                <a:solidFill>
                  <a:srgbClr val="FFFF00"/>
                </a:solidFill>
              </a:rPr>
              <a:t>PERBANDARAN SEREMBAN </a:t>
            </a: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31 </a:t>
            </a:r>
            <a:r>
              <a:rPr lang="en-US" sz="1400" dirty="0">
                <a:solidFill>
                  <a:srgbClr val="FFFF00"/>
                </a:solidFill>
              </a:rPr>
              <a:t>DISEMBER 2018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73" y="130629"/>
            <a:ext cx="8527333" cy="665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22" y="213536"/>
            <a:ext cx="8416819" cy="65594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9721" y="130628"/>
            <a:ext cx="3707805" cy="1049585"/>
          </a:xfrm>
        </p:spPr>
        <p:txBody>
          <a:bodyPr>
            <a:noAutofit/>
          </a:bodyPr>
          <a:lstStyle/>
          <a:p>
            <a:pPr algn="r"/>
            <a:r>
              <a:rPr lang="en-US" sz="1400" dirty="0" smtClean="0">
                <a:solidFill>
                  <a:srgbClr val="FFFF00"/>
                </a:solidFill>
              </a:rPr>
              <a:t>GARIS PANDUAN ASET INFRASTRUKTUR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MAJLIS </a:t>
            </a:r>
            <a:r>
              <a:rPr lang="en-US" sz="1400" dirty="0">
                <a:solidFill>
                  <a:srgbClr val="FFFF00"/>
                </a:solidFill>
              </a:rPr>
              <a:t>PERBANDARAN SEREMBAN </a:t>
            </a: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31 </a:t>
            </a:r>
            <a:r>
              <a:rPr lang="en-US" sz="1400" dirty="0">
                <a:solidFill>
                  <a:srgbClr val="FFFF00"/>
                </a:solidFill>
              </a:rPr>
              <a:t>DISEMBER 2018 </a:t>
            </a:r>
          </a:p>
        </p:txBody>
      </p:sp>
    </p:spTree>
    <p:extLst>
      <p:ext uri="{BB962C8B-B14F-4D97-AF65-F5344CB8AC3E}">
        <p14:creationId xmlns:p14="http://schemas.microsoft.com/office/powerpoint/2010/main" val="22279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31" y="130628"/>
            <a:ext cx="8413777" cy="66210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9721" y="130628"/>
            <a:ext cx="3707805" cy="1049585"/>
          </a:xfrm>
        </p:spPr>
        <p:txBody>
          <a:bodyPr>
            <a:noAutofit/>
          </a:bodyPr>
          <a:lstStyle/>
          <a:p>
            <a:pPr algn="r"/>
            <a:r>
              <a:rPr lang="en-US" sz="1400" dirty="0" smtClean="0">
                <a:solidFill>
                  <a:srgbClr val="FFFF00"/>
                </a:solidFill>
              </a:rPr>
              <a:t>GARIS PANDUAN ASET INFRASTRUKTUR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MAJLIS </a:t>
            </a:r>
            <a:r>
              <a:rPr lang="en-US" sz="1400" dirty="0">
                <a:solidFill>
                  <a:srgbClr val="FFFF00"/>
                </a:solidFill>
              </a:rPr>
              <a:t>PERBANDARAN SEREMBAN </a:t>
            </a: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31 </a:t>
            </a:r>
            <a:r>
              <a:rPr lang="en-US" sz="1400" dirty="0">
                <a:solidFill>
                  <a:srgbClr val="FFFF00"/>
                </a:solidFill>
              </a:rPr>
              <a:t>DISEMBER 2018 </a:t>
            </a:r>
          </a:p>
        </p:txBody>
      </p:sp>
    </p:spTree>
    <p:extLst>
      <p:ext uri="{BB962C8B-B14F-4D97-AF65-F5344CB8AC3E}">
        <p14:creationId xmlns:p14="http://schemas.microsoft.com/office/powerpoint/2010/main" val="36764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9721" y="226326"/>
            <a:ext cx="3707805" cy="528590"/>
          </a:xfrm>
        </p:spPr>
        <p:txBody>
          <a:bodyPr>
            <a:no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ILUSTRASI </a:t>
            </a:r>
            <a:r>
              <a:rPr lang="en-US" sz="1400" dirty="0">
                <a:solidFill>
                  <a:srgbClr val="FF0000"/>
                </a:solidFill>
              </a:rPr>
              <a:t>PENYATA KEWANGAN 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MAJLIS </a:t>
            </a:r>
            <a:r>
              <a:rPr lang="en-US" sz="1400" dirty="0">
                <a:solidFill>
                  <a:srgbClr val="FF0000"/>
                </a:solidFill>
              </a:rPr>
              <a:t>PERBANDARAN SEREMBAN 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31 </a:t>
            </a:r>
            <a:r>
              <a:rPr lang="en-US" sz="1400" dirty="0">
                <a:solidFill>
                  <a:srgbClr val="FF0000"/>
                </a:solidFill>
              </a:rPr>
              <a:t>DISEMBER 2018 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55" y="130628"/>
            <a:ext cx="8329192" cy="66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9721" y="130629"/>
            <a:ext cx="3707805" cy="528590"/>
          </a:xfrm>
        </p:spPr>
        <p:txBody>
          <a:bodyPr>
            <a:no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ILUSTRASI </a:t>
            </a:r>
            <a:r>
              <a:rPr lang="en-US" sz="1400" dirty="0">
                <a:solidFill>
                  <a:srgbClr val="FF0000"/>
                </a:solidFill>
              </a:rPr>
              <a:t>PENYATA KEWANGAN 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MAJLIS </a:t>
            </a:r>
            <a:r>
              <a:rPr lang="en-US" sz="1400" dirty="0">
                <a:solidFill>
                  <a:srgbClr val="FF0000"/>
                </a:solidFill>
              </a:rPr>
              <a:t>PERBANDARAN SEREMBAN 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31 </a:t>
            </a:r>
            <a:r>
              <a:rPr lang="en-US" sz="1400" dirty="0">
                <a:solidFill>
                  <a:srgbClr val="FF0000"/>
                </a:solidFill>
              </a:rPr>
              <a:t>DISEMBER 2018 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75" y="130628"/>
            <a:ext cx="8244046" cy="665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70BF59-D941-46FE-8C3F-A659BC11D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322" y="343884"/>
            <a:ext cx="9261734" cy="61702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496" y="893135"/>
            <a:ext cx="4518837" cy="164627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2060"/>
                </a:solidFill>
              </a:rPr>
              <a:t>SEKIAN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002060"/>
                </a:solidFill>
              </a:rPr>
              <a:t>TERIMA KASIH</a:t>
            </a:r>
          </a:p>
        </p:txBody>
      </p:sp>
      <p:pic>
        <p:nvPicPr>
          <p:cNvPr id="4" name="Picture 3" descr="Logo MP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48" y="5464628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66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48343"/>
            <a:ext cx="9601200" cy="8382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865582"/>
            <a:ext cx="5007429" cy="3105805"/>
          </a:xfrm>
        </p:spPr>
        <p:txBody>
          <a:bodyPr>
            <a:noAutofit/>
          </a:bodyPr>
          <a:lstStyle/>
          <a:p>
            <a:r>
              <a:rPr lang="en-US" dirty="0" err="1">
                <a:effectLst/>
              </a:rPr>
              <a:t>Majlis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Perbandaran</a:t>
            </a:r>
            <a:r>
              <a:rPr lang="en-US" dirty="0">
                <a:effectLst/>
              </a:rPr>
              <a:t> Seremban (MPS) </a:t>
            </a:r>
            <a:r>
              <a:rPr lang="en-US" dirty="0" err="1">
                <a:effectLst/>
              </a:rPr>
              <a:t>telah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menggunapakai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piawaian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perakaunan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Malaysian Public Sector Accounting Standard</a:t>
            </a:r>
            <a:r>
              <a:rPr lang="en-US" dirty="0">
                <a:effectLst/>
              </a:rPr>
              <a:t> (MPSAS) </a:t>
            </a:r>
            <a:r>
              <a:rPr lang="en-US" dirty="0" err="1">
                <a:effectLst/>
              </a:rPr>
              <a:t>mulai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Penyata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Kewangan</a:t>
            </a:r>
            <a:r>
              <a:rPr lang="en-US" dirty="0">
                <a:effectLst/>
              </a:rPr>
              <a:t> 2016. </a:t>
            </a:r>
            <a:r>
              <a:rPr lang="en-US" dirty="0" err="1" smtClean="0">
                <a:effectLst/>
              </a:rPr>
              <a:t>Penyediaan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Penyata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Kewangan</a:t>
            </a:r>
            <a:r>
              <a:rPr lang="en-US" dirty="0">
                <a:effectLst/>
              </a:rPr>
              <a:t> 2018 </a:t>
            </a:r>
            <a:r>
              <a:rPr lang="en-US" dirty="0" err="1">
                <a:effectLst/>
              </a:rPr>
              <a:t>adalah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merupakan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tahun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peralihan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ketiga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terakhir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bagi</a:t>
            </a:r>
            <a:r>
              <a:rPr lang="en-US" dirty="0">
                <a:effectLst/>
              </a:rPr>
              <a:t> MPS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375653-11DF-448E-AD00-CEAE3277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72" y="1469573"/>
            <a:ext cx="5725885" cy="389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5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85" y="789395"/>
            <a:ext cx="10284373" cy="8382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510" y="2039014"/>
            <a:ext cx="8264510" cy="4025463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</a:rPr>
              <a:t>MPS </a:t>
            </a:r>
            <a:r>
              <a:rPr lang="en-US" dirty="0" err="1" smtClean="0">
                <a:effectLst/>
              </a:rPr>
              <a:t>telah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memilih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peruntukan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pengecualian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bagi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pengiktirafan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aset </a:t>
            </a:r>
            <a:r>
              <a:rPr lang="en-US" dirty="0" err="1" smtClean="0">
                <a:effectLst/>
              </a:rPr>
              <a:t>infrastruktur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bagi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tempoh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tiga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tahun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bermula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dari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tarikh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menerimapakai</a:t>
            </a:r>
            <a:r>
              <a:rPr lang="en-US" dirty="0" smtClean="0">
                <a:effectLst/>
              </a:rPr>
              <a:t> MPSAS </a:t>
            </a:r>
            <a:r>
              <a:rPr lang="en-US" dirty="0" err="1" smtClean="0">
                <a:effectLst/>
              </a:rPr>
              <a:t>disebabkan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kurangnya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pengetahuan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rujukan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dari</a:t>
            </a:r>
            <a:r>
              <a:rPr lang="en-US" dirty="0" smtClean="0">
                <a:effectLst/>
              </a:rPr>
              <a:t> lain </a:t>
            </a:r>
            <a:r>
              <a:rPr lang="en-US" dirty="0" err="1" smtClean="0">
                <a:effectLst/>
              </a:rPr>
              <a:t>sumber</a:t>
            </a:r>
            <a:r>
              <a:rPr lang="en-US" dirty="0" smtClean="0">
                <a:effectLst/>
              </a:rPr>
              <a:t>.  </a:t>
            </a:r>
          </a:p>
          <a:p>
            <a:endParaRPr lang="en-US" dirty="0">
              <a:effectLst/>
            </a:endParaRPr>
          </a:p>
          <a:p>
            <a:r>
              <a:rPr lang="en-US" dirty="0" err="1"/>
              <a:t>P</a:t>
            </a:r>
            <a:r>
              <a:rPr lang="en-US" dirty="0" err="1" smtClean="0"/>
              <a:t>engiktirafan</a:t>
            </a:r>
            <a:r>
              <a:rPr lang="en-US" dirty="0" smtClean="0"/>
              <a:t> aset </a:t>
            </a:r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perkara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diakaunkan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11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8088"/>
            <a:ext cx="96012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GERAK KERJA KE ARAH PENGIKTIRAFAN ASET INFRASTRUKTUR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965" y="3537104"/>
            <a:ext cx="5028826" cy="1476329"/>
          </a:xfrm>
        </p:spPr>
        <p:txBody>
          <a:bodyPr>
            <a:noAutofit/>
          </a:bodyPr>
          <a:lstStyle/>
          <a:p>
            <a:pPr lvl="0"/>
            <a:r>
              <a:rPr lang="en-US" sz="2200" dirty="0" err="1">
                <a:cs typeface="Arial" panose="020B0604020202020204" pitchFamily="34" charset="0"/>
              </a:rPr>
              <a:t>Majlis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menubuhkan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Jawatankuasa</a:t>
            </a:r>
            <a:r>
              <a:rPr lang="en-US" sz="2200" dirty="0">
                <a:cs typeface="Arial" panose="020B0604020202020204" pitchFamily="34" charset="0"/>
              </a:rPr>
              <a:t> yang </a:t>
            </a:r>
            <a:r>
              <a:rPr lang="en-US" sz="2200" dirty="0" err="1">
                <a:cs typeface="Arial" panose="020B0604020202020204" pitchFamily="34" charset="0"/>
              </a:rPr>
              <a:t>disertai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oleh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Jurutera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Jalan</a:t>
            </a:r>
            <a:r>
              <a:rPr lang="en-US" sz="2200" dirty="0"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cs typeface="Arial" panose="020B0604020202020204" pitchFamily="34" charset="0"/>
              </a:rPr>
              <a:t>Juruukur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Bahan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dan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Akauntan</a:t>
            </a:r>
            <a:r>
              <a:rPr lang="en-US" sz="2200" dirty="0" smtClean="0">
                <a:cs typeface="Arial" panose="020B0604020202020204" pitchFamily="34" charset="0"/>
              </a:rPr>
              <a:t>.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48" y="2122713"/>
            <a:ext cx="5538953" cy="430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33912"/>
            <a:ext cx="9601200" cy="794657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ISU PENGUKURAN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908" y="2421887"/>
            <a:ext cx="4516899" cy="3138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smtClean="0"/>
              <a:t> </a:t>
            </a:r>
            <a:r>
              <a:rPr lang="en-US" b="1" dirty="0" err="1" smtClean="0"/>
              <a:t>Kurang</a:t>
            </a:r>
            <a:r>
              <a:rPr lang="en-US" b="1" dirty="0" smtClean="0"/>
              <a:t> </a:t>
            </a:r>
            <a:r>
              <a:rPr lang="en-US" b="1" dirty="0" err="1"/>
              <a:t>rujukan</a:t>
            </a:r>
            <a:endParaRPr lang="en-US" b="1" dirty="0"/>
          </a:p>
          <a:p>
            <a:pPr marL="0" indent="0">
              <a:buNone/>
            </a:pPr>
            <a:r>
              <a:rPr lang="en-US" altLang="ko-KR" dirty="0" smtClean="0">
                <a:cs typeface="Arial" pitchFamily="34" charset="0"/>
              </a:rPr>
              <a:t>      </a:t>
            </a:r>
            <a:r>
              <a:rPr lang="en-US" altLang="ko-KR" dirty="0" err="1" smtClean="0">
                <a:cs typeface="Arial" pitchFamily="34" charset="0"/>
              </a:rPr>
              <a:t>Tiada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pihak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diketahui</a:t>
            </a:r>
            <a:r>
              <a:rPr lang="en-US" altLang="ko-KR" dirty="0" smtClean="0">
                <a:cs typeface="Arial" pitchFamily="34" charset="0"/>
              </a:rPr>
              <a:t> yang </a:t>
            </a:r>
            <a:r>
              <a:rPr lang="en-US" altLang="ko-KR" dirty="0" err="1" smtClean="0">
                <a:cs typeface="Arial" pitchFamily="34" charset="0"/>
              </a:rPr>
              <a:t>boleh</a:t>
            </a:r>
            <a:r>
              <a:rPr lang="en-US" altLang="ko-KR" dirty="0" smtClean="0"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dirty="0" smtClean="0">
                <a:cs typeface="Arial" pitchFamily="34" charset="0"/>
              </a:rPr>
              <a:t>      </a:t>
            </a:r>
            <a:r>
              <a:rPr lang="en-US" altLang="ko-KR" dirty="0" err="1" smtClean="0">
                <a:cs typeface="Arial" pitchFamily="34" charset="0"/>
              </a:rPr>
              <a:t>dirujuk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memandangkan</a:t>
            </a:r>
            <a:r>
              <a:rPr lang="en-US" altLang="ko-KR" dirty="0">
                <a:cs typeface="Arial" pitchFamily="34" charset="0"/>
              </a:rPr>
              <a:t> MPS </a:t>
            </a:r>
            <a:endParaRPr lang="en-US" altLang="ko-KR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smtClean="0">
                <a:cs typeface="Arial" pitchFamily="34" charset="0"/>
              </a:rPr>
              <a:t>     </a:t>
            </a:r>
            <a:r>
              <a:rPr lang="en-US" altLang="ko-KR" dirty="0" err="1" smtClean="0">
                <a:cs typeface="Arial" pitchFamily="34" charset="0"/>
              </a:rPr>
              <a:t>merupakan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antara</a:t>
            </a:r>
            <a:r>
              <a:rPr lang="en-US" altLang="ko-KR" dirty="0" smtClean="0">
                <a:cs typeface="Arial" pitchFamily="34" charset="0"/>
              </a:rPr>
              <a:t> PBT </a:t>
            </a:r>
            <a:r>
              <a:rPr lang="en-US" altLang="ko-KR" dirty="0" err="1">
                <a:cs typeface="Arial" pitchFamily="34" charset="0"/>
              </a:rPr>
              <a:t>perintis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smtClean="0"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smtClean="0">
                <a:cs typeface="Arial" pitchFamily="34" charset="0"/>
              </a:rPr>
              <a:t>     </a:t>
            </a:r>
            <a:r>
              <a:rPr lang="en-US" altLang="ko-KR" dirty="0" err="1" smtClean="0">
                <a:cs typeface="Arial" pitchFamily="34" charset="0"/>
              </a:rPr>
              <a:t>dalam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pemakaian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piawaian</a:t>
            </a:r>
            <a:r>
              <a:rPr lang="en-US" altLang="ko-KR" dirty="0">
                <a:cs typeface="Arial" pitchFamily="34" charset="0"/>
              </a:rPr>
              <a:t> </a:t>
            </a:r>
            <a:endParaRPr lang="en-US" altLang="ko-KR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smtClean="0">
                <a:cs typeface="Arial" pitchFamily="34" charset="0"/>
              </a:rPr>
              <a:t>     MPSAS</a:t>
            </a:r>
            <a:r>
              <a:rPr lang="en-US" altLang="ko-KR" dirty="0">
                <a:cs typeface="Arial" pitchFamily="34" charset="0"/>
              </a:rPr>
              <a:t>. </a:t>
            </a:r>
            <a:endParaRPr lang="en-US" altLang="ko-KR" b="1" dirty="0" smtClean="0">
              <a:cs typeface="Arial" pitchFamily="34" charset="0"/>
            </a:endParaRPr>
          </a:p>
          <a:p>
            <a:pPr marL="0" lv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dirty="0" smtClean="0"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463F9F-7109-41D1-AA65-270338681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503" y="1587062"/>
            <a:ext cx="6162100" cy="46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46826"/>
            <a:ext cx="9601200" cy="794657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ISU PENGUKURAN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592" y="1571650"/>
            <a:ext cx="9401207" cy="4789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b="1" dirty="0" smtClean="0">
                <a:cs typeface="Arial" pitchFamily="34" charset="0"/>
              </a:rPr>
              <a:t>Cara </a:t>
            </a:r>
            <a:r>
              <a:rPr lang="en-US" altLang="ko-KR" b="1" dirty="0" err="1" smtClean="0">
                <a:cs typeface="Arial" pitchFamily="34" charset="0"/>
              </a:rPr>
              <a:t>Mengatasi</a:t>
            </a:r>
            <a:r>
              <a:rPr lang="en-US" altLang="ko-KR" b="1" dirty="0" smtClean="0">
                <a:cs typeface="Arial" pitchFamily="34" charset="0"/>
              </a:rPr>
              <a:t> :</a:t>
            </a:r>
          </a:p>
          <a:p>
            <a:pPr marL="457200" lvl="0" indent="-457200"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12-14 </a:t>
            </a:r>
            <a:r>
              <a:rPr lang="en-US" dirty="0" err="1">
                <a:cs typeface="Arial" panose="020B0604020202020204" pitchFamily="34" charset="0"/>
              </a:rPr>
              <a:t>Julai</a:t>
            </a:r>
            <a:r>
              <a:rPr lang="en-US" dirty="0">
                <a:cs typeface="Arial" panose="020B0604020202020204" pitchFamily="34" charset="0"/>
              </a:rPr>
              <a:t> 2018 – </a:t>
            </a:r>
            <a:r>
              <a:rPr lang="en-US" dirty="0" err="1">
                <a:cs typeface="Arial" panose="020B0604020202020204" pitchFamily="34" charset="0"/>
              </a:rPr>
              <a:t>Kursus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Pengurusan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Perakaunan</a:t>
            </a:r>
            <a:r>
              <a:rPr lang="en-US" dirty="0">
                <a:cs typeface="Arial" panose="020B0604020202020204" pitchFamily="34" charset="0"/>
              </a:rPr>
              <a:t> Aset &amp; Aset </a:t>
            </a:r>
            <a:r>
              <a:rPr lang="en-US" dirty="0" err="1">
                <a:cs typeface="Arial" panose="020B0604020202020204" pitchFamily="34" charset="0"/>
              </a:rPr>
              <a:t>Infrastruktur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bagi</a:t>
            </a:r>
            <a:r>
              <a:rPr lang="en-US" dirty="0">
                <a:cs typeface="Arial" panose="020B0604020202020204" pitchFamily="34" charset="0"/>
              </a:rPr>
              <a:t> PBT </a:t>
            </a:r>
            <a:r>
              <a:rPr lang="en-US" dirty="0" err="1">
                <a:cs typeface="Arial" panose="020B0604020202020204" pitchFamily="34" charset="0"/>
              </a:rPr>
              <a:t>N.Sembilan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>
                <a:cs typeface="Arial" panose="020B0604020202020204" pitchFamily="34" charset="0"/>
              </a:rPr>
              <a:t>11 November 2018 – </a:t>
            </a:r>
            <a:r>
              <a:rPr lang="en-US" dirty="0" err="1">
                <a:cs typeface="Arial" panose="020B0604020202020204" pitchFamily="34" charset="0"/>
              </a:rPr>
              <a:t>Sesi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Perbincangan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Bersama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Kementerian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Kerja</a:t>
            </a:r>
            <a:r>
              <a:rPr lang="en-US" dirty="0" smtClean="0">
                <a:cs typeface="Arial" panose="020B0604020202020204" pitchFamily="34" charset="0"/>
              </a:rPr>
              <a:t> Raya.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21 </a:t>
            </a:r>
            <a:r>
              <a:rPr lang="en-US" dirty="0" err="1">
                <a:cs typeface="Arial" panose="020B0604020202020204" pitchFamily="34" charset="0"/>
              </a:rPr>
              <a:t>Januari</a:t>
            </a:r>
            <a:r>
              <a:rPr lang="en-US" dirty="0">
                <a:cs typeface="Arial" panose="020B0604020202020204" pitchFamily="34" charset="0"/>
              </a:rPr>
              <a:t> 2019 – </a:t>
            </a:r>
            <a:r>
              <a:rPr lang="en-US" dirty="0" err="1">
                <a:cs typeface="Arial" panose="020B0604020202020204" pitchFamily="34" charset="0"/>
              </a:rPr>
              <a:t>Mesyuarat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Tatacara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Pengiktirafan</a:t>
            </a:r>
            <a:r>
              <a:rPr lang="en-US" dirty="0">
                <a:cs typeface="Arial" panose="020B0604020202020204" pitchFamily="34" charset="0"/>
              </a:rPr>
              <a:t> Aset </a:t>
            </a:r>
            <a:r>
              <a:rPr lang="en-US" dirty="0" err="1">
                <a:cs typeface="Arial" panose="020B0604020202020204" pitchFamily="34" charset="0"/>
              </a:rPr>
              <a:t>Infrastruktur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Mengikut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Piawaian</a:t>
            </a:r>
            <a:r>
              <a:rPr lang="en-US" dirty="0">
                <a:cs typeface="Arial" panose="020B0604020202020204" pitchFamily="34" charset="0"/>
              </a:rPr>
              <a:t> MPSAS </a:t>
            </a:r>
            <a:r>
              <a:rPr lang="en-US" dirty="0" err="1">
                <a:cs typeface="Arial" panose="020B0604020202020204" pitchFamily="34" charset="0"/>
              </a:rPr>
              <a:t>bagi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PBT </a:t>
            </a:r>
            <a:r>
              <a:rPr lang="en-US" dirty="0" err="1" smtClean="0">
                <a:cs typeface="Arial" panose="020B0604020202020204" pitchFamily="34" charset="0"/>
              </a:rPr>
              <a:t>bersama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dengan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Bahagian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Khidmat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Perunding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Pasukan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Pelaksanaan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Perakaunan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Akruan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Bahagian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Perkhidmatan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Operasi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Pusat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Agensi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Bahagian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Akaun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Kementerian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Kerja</a:t>
            </a:r>
            <a:r>
              <a:rPr lang="en-US" dirty="0" smtClean="0">
                <a:cs typeface="Arial" panose="020B0604020202020204" pitchFamily="34" charset="0"/>
              </a:rPr>
              <a:t> Raya, wakil </a:t>
            </a:r>
            <a:r>
              <a:rPr lang="en-US" dirty="0" err="1" smtClean="0">
                <a:cs typeface="Arial" panose="020B0604020202020204" pitchFamily="34" charset="0"/>
              </a:rPr>
              <a:t>dari</a:t>
            </a:r>
            <a:r>
              <a:rPr lang="en-US" dirty="0" smtClean="0">
                <a:cs typeface="Arial" panose="020B0604020202020204" pitchFamily="34" charset="0"/>
              </a:rPr>
              <a:t> Unit </a:t>
            </a:r>
            <a:r>
              <a:rPr lang="en-US" dirty="0" err="1" smtClean="0">
                <a:cs typeface="Arial" panose="020B0604020202020204" pitchFamily="34" charset="0"/>
              </a:rPr>
              <a:t>Kerajaan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Tempatan</a:t>
            </a:r>
            <a:r>
              <a:rPr lang="fi-FI" b="1" dirty="0" smtClean="0">
                <a:effectLst/>
              </a:rPr>
              <a:t> </a:t>
            </a:r>
            <a:r>
              <a:rPr lang="fi-FI" dirty="0" smtClean="0">
                <a:effectLst/>
              </a:rPr>
              <a:t>(</a:t>
            </a:r>
            <a:r>
              <a:rPr lang="fi-FI" dirty="0">
                <a:effectLst/>
              </a:rPr>
              <a:t>SUK Negeri </a:t>
            </a:r>
            <a:r>
              <a:rPr lang="fi-FI" dirty="0" smtClean="0">
                <a:effectLst/>
              </a:rPr>
              <a:t>Sembilan).</a:t>
            </a:r>
            <a:endParaRPr lang="en-US" dirty="0">
              <a:effectLst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26 </a:t>
            </a:r>
            <a:r>
              <a:rPr lang="en-US" dirty="0" err="1">
                <a:cs typeface="Arial" panose="020B0604020202020204" pitchFamily="34" charset="0"/>
              </a:rPr>
              <a:t>Januari</a:t>
            </a:r>
            <a:r>
              <a:rPr lang="en-US" dirty="0">
                <a:cs typeface="Arial" panose="020B0604020202020204" pitchFamily="34" charset="0"/>
              </a:rPr>
              <a:t> 2019 – </a:t>
            </a:r>
            <a:r>
              <a:rPr lang="en-US" dirty="0" err="1">
                <a:cs typeface="Arial" panose="020B0604020202020204" pitchFamily="34" charset="0"/>
              </a:rPr>
              <a:t>Perbincangan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Bersama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Pengarah</a:t>
            </a:r>
            <a:r>
              <a:rPr lang="en-US" dirty="0">
                <a:cs typeface="Arial" panose="020B0604020202020204" pitchFamily="34" charset="0"/>
              </a:rPr>
              <a:t> Audit </a:t>
            </a:r>
            <a:r>
              <a:rPr lang="en-US" dirty="0" err="1">
                <a:cs typeface="Arial" panose="020B0604020202020204" pitchFamily="34" charset="0"/>
              </a:rPr>
              <a:t>Negeri</a:t>
            </a:r>
            <a:r>
              <a:rPr lang="en-US" dirty="0">
                <a:cs typeface="Arial" panose="020B0604020202020204" pitchFamily="34" charset="0"/>
              </a:rPr>
              <a:t> Sembilan </a:t>
            </a:r>
            <a:r>
              <a:rPr lang="en-US" dirty="0" err="1">
                <a:cs typeface="Arial" panose="020B0604020202020204" pitchFamily="34" charset="0"/>
              </a:rPr>
              <a:t>Bagi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Pengiktirafan</a:t>
            </a:r>
            <a:r>
              <a:rPr lang="en-US" dirty="0">
                <a:cs typeface="Arial" panose="020B0604020202020204" pitchFamily="34" charset="0"/>
              </a:rPr>
              <a:t> Aset </a:t>
            </a:r>
            <a:r>
              <a:rPr lang="en-US" dirty="0" err="1" smtClean="0">
                <a:cs typeface="Arial" panose="020B0604020202020204" pitchFamily="34" charset="0"/>
              </a:rPr>
              <a:t>Infrastruktur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  <a:p>
            <a:pPr marL="457200" lvl="0" indent="-457200">
              <a:buAutoNum type="arabicPeriod"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8598"/>
            <a:ext cx="9601200" cy="794657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ISU PENGUKURAN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89822"/>
            <a:ext cx="9314121" cy="4022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effectLst/>
              </a:rPr>
              <a:t>2.  </a:t>
            </a:r>
            <a:r>
              <a:rPr lang="en-US" b="1" dirty="0" err="1" smtClean="0">
                <a:solidFill>
                  <a:schemeClr val="tx1"/>
                </a:solidFill>
                <a:effectLst/>
              </a:rPr>
              <a:t>Pengesahan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</a:rPr>
              <a:t>bilangan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</a:rPr>
              <a:t>jalan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</a:rPr>
              <a:t>dan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</a:rPr>
              <a:t>panjang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</a:rPr>
              <a:t>jalan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</a:rPr>
              <a:t>diragui</a:t>
            </a:r>
            <a:endParaRPr lang="en-US" b="1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      </a:t>
            </a:r>
            <a:r>
              <a:rPr lang="en-US" dirty="0" err="1" smtClean="0">
                <a:effectLst/>
              </a:rPr>
              <a:t>Pengumpulan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data </a:t>
            </a:r>
            <a:r>
              <a:rPr lang="en-US" dirty="0" err="1">
                <a:effectLst/>
              </a:rPr>
              <a:t>Jalan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adalah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melalui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Sistem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Maklumat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Rekod-Rekod</a:t>
            </a:r>
            <a:r>
              <a:rPr lang="en-US" dirty="0">
                <a:effectLst/>
              </a:rPr>
              <a:t>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   </a:t>
            </a:r>
            <a:r>
              <a:rPr lang="en-US" dirty="0" err="1" smtClean="0">
                <a:effectLst/>
              </a:rPr>
              <a:t>Jalan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Raya Malaysia (MARRIS</a:t>
            </a:r>
            <a:r>
              <a:rPr lang="en-US" dirty="0" smtClean="0">
                <a:effectLst/>
              </a:rPr>
              <a:t>) yang </a:t>
            </a:r>
            <a:r>
              <a:rPr lang="en-US" dirty="0" err="1" smtClean="0">
                <a:effectLst/>
              </a:rPr>
              <a:t>berdaftar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sejak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tahun</a:t>
            </a:r>
            <a:r>
              <a:rPr lang="en-US" dirty="0" smtClean="0">
                <a:effectLst/>
              </a:rPr>
              <a:t> 1985.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 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Cara </a:t>
            </a:r>
            <a:r>
              <a:rPr lang="en-US" b="1" dirty="0" err="1" smtClean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mengatasi</a:t>
            </a:r>
            <a:r>
              <a:rPr lang="en-US" b="1" dirty="0" smtClean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US" dirty="0" err="1">
                <a:effectLst/>
              </a:rPr>
              <a:t>Semak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silang</a:t>
            </a:r>
            <a:r>
              <a:rPr lang="en-US" dirty="0">
                <a:effectLst/>
              </a:rPr>
              <a:t> data MARRIS </a:t>
            </a:r>
            <a:r>
              <a:rPr lang="en-US" dirty="0" err="1">
                <a:effectLst/>
              </a:rPr>
              <a:t>dengan</a:t>
            </a:r>
            <a:r>
              <a:rPr lang="en-US" dirty="0">
                <a:effectLst/>
              </a:rPr>
              <a:t> Syarikat </a:t>
            </a:r>
            <a:r>
              <a:rPr lang="en-US" dirty="0" err="1">
                <a:effectLst/>
              </a:rPr>
              <a:t>Selia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Selenggara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Sdn</a:t>
            </a:r>
            <a:r>
              <a:rPr lang="en-US" dirty="0">
                <a:effectLst/>
              </a:rPr>
              <a:t>. Bhd. </a:t>
            </a:r>
            <a:r>
              <a:rPr lang="en-US" dirty="0" smtClean="0">
                <a:effectLst/>
              </a:rPr>
              <a:t>yang </a:t>
            </a:r>
            <a:r>
              <a:rPr lang="en-US" dirty="0" err="1" smtClean="0">
                <a:effectLst/>
              </a:rPr>
              <a:t>wujud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pada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tahun</a:t>
            </a:r>
            <a:r>
              <a:rPr lang="en-US" dirty="0" smtClean="0">
                <a:effectLst/>
              </a:rPr>
              <a:t> 2015 </a:t>
            </a:r>
            <a:r>
              <a:rPr lang="en-US" dirty="0" err="1" smtClean="0">
                <a:effectLst/>
              </a:rPr>
              <a:t>bagi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mendapatkan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panjang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lebar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jalan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tepat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Sykt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Selia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selenggara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koordinat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jalan</a:t>
            </a:r>
            <a:r>
              <a:rPr lang="en-US" dirty="0" smtClean="0">
                <a:effectLst/>
              </a:rPr>
              <a:t>).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40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33913"/>
            <a:ext cx="9601200" cy="794657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ISU PENGUKURAN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15143"/>
            <a:ext cx="9314121" cy="4474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3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Tiada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maklumat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kos</a:t>
            </a:r>
            <a:r>
              <a:rPr lang="en-US" b="1" dirty="0" smtClean="0">
                <a:solidFill>
                  <a:schemeClr val="tx1"/>
                </a:solidFill>
              </a:rPr>
              <a:t> per kilometer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Majlis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mempunyai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maklumat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kos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sejarah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pembinaan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jalan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memandangkan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nfrastruktur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jalan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perabot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jalan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diserahkan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secara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percuma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pihak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pemaju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kepada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PBT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selepas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setahun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Sijil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Perakuan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Penyiapan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Pematuhan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(CCC- Certificate Completion and Compliance)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dikeluarkan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effectLst/>
                <a:cs typeface="Arial" panose="020B0604020202020204" pitchFamily="34" charset="0"/>
              </a:rPr>
              <a:t>Cara </a:t>
            </a:r>
            <a:r>
              <a:rPr lang="en-US" b="1" dirty="0" err="1" smtClean="0">
                <a:effectLst/>
                <a:cs typeface="Arial" panose="020B0604020202020204" pitchFamily="34" charset="0"/>
              </a:rPr>
              <a:t>mengatasi</a:t>
            </a:r>
            <a:r>
              <a:rPr lang="en-US" b="1" dirty="0" smtClean="0">
                <a:effectLst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Majlis</a:t>
            </a:r>
            <a:r>
              <a:rPr lang="en-US" dirty="0" smtClean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</a:rPr>
              <a:t>menggunakan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nilai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kos</a:t>
            </a:r>
            <a:r>
              <a:rPr lang="en-US" dirty="0" smtClean="0">
                <a:effectLst/>
              </a:rPr>
              <a:t> material </a:t>
            </a:r>
            <a:r>
              <a:rPr lang="en-US" dirty="0" err="1" smtClean="0">
                <a:effectLst/>
              </a:rPr>
              <a:t>dalam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pasaran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tahun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semasa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dengan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elemen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kos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bersesuaian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dengan</a:t>
            </a:r>
            <a:r>
              <a:rPr lang="en-US" dirty="0">
                <a:effectLst/>
              </a:rPr>
              <a:t> data </a:t>
            </a:r>
            <a:r>
              <a:rPr lang="en-US" dirty="0" err="1">
                <a:effectLst/>
              </a:rPr>
              <a:t>Majlis</a:t>
            </a:r>
            <a:r>
              <a:rPr lang="en-US" dirty="0">
                <a:effectLst/>
              </a:rPr>
              <a:t> (per meter </a:t>
            </a:r>
            <a:r>
              <a:rPr lang="en-US" dirty="0" err="1">
                <a:effectLst/>
              </a:rPr>
              <a:t>persegi</a:t>
            </a:r>
            <a:r>
              <a:rPr lang="en-US" dirty="0">
                <a:effectLst/>
              </a:rPr>
              <a:t>).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32" y="762000"/>
            <a:ext cx="10919637" cy="114367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PENGUKURAN ASET INFRASTRUKTUR </a:t>
            </a: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66" y="2188023"/>
            <a:ext cx="2783047" cy="3363687"/>
          </a:xfr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altLang="ko-KR" dirty="0"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dirty="0" err="1">
                <a:solidFill>
                  <a:schemeClr val="bg1"/>
                </a:solidFill>
                <a:effectLst/>
                <a:cs typeface="Arial" pitchFamily="34" charset="0"/>
              </a:rPr>
              <a:t>Jenis</a:t>
            </a:r>
            <a:r>
              <a:rPr lang="en-US" altLang="ko-KR" dirty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effectLst/>
                <a:cs typeface="Arial" pitchFamily="34" charset="0"/>
              </a:rPr>
              <a:t>jalan</a:t>
            </a:r>
            <a:r>
              <a:rPr lang="en-US" altLang="ko-KR" dirty="0">
                <a:solidFill>
                  <a:schemeClr val="bg1"/>
                </a:solidFill>
                <a:effectLst/>
                <a:cs typeface="Arial" pitchFamily="34" charset="0"/>
              </a:rPr>
              <a:t> di </a:t>
            </a:r>
            <a:r>
              <a:rPr lang="en-US" altLang="ko-KR" dirty="0" err="1">
                <a:solidFill>
                  <a:schemeClr val="bg1"/>
                </a:solidFill>
                <a:effectLst/>
                <a:cs typeface="Arial" pitchFamily="34" charset="0"/>
              </a:rPr>
              <a:t>bawah</a:t>
            </a:r>
            <a:r>
              <a:rPr lang="en-US" altLang="ko-KR" dirty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effectLst/>
                <a:cs typeface="Arial" pitchFamily="34" charset="0"/>
              </a:rPr>
              <a:t>seliaan</a:t>
            </a:r>
            <a:r>
              <a:rPr lang="en-US" altLang="ko-KR" dirty="0">
                <a:solidFill>
                  <a:schemeClr val="bg1"/>
                </a:solidFill>
                <a:effectLst/>
                <a:cs typeface="Arial" pitchFamily="34" charset="0"/>
              </a:rPr>
              <a:t> Majlis</a:t>
            </a:r>
          </a:p>
          <a:p>
            <a:pPr marL="514350" indent="-514350">
              <a:buAutoNum type="romanLcPeriod"/>
            </a:pPr>
            <a:r>
              <a:rPr lang="en-US" altLang="ko-KR" dirty="0" err="1">
                <a:solidFill>
                  <a:schemeClr val="bg1"/>
                </a:solidFill>
                <a:effectLst/>
                <a:cs typeface="Arial" pitchFamily="34" charset="0"/>
              </a:rPr>
              <a:t>Lorong</a:t>
            </a:r>
            <a:r>
              <a:rPr lang="en-US" altLang="ko-KR" dirty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effectLst/>
                <a:cs typeface="Arial" pitchFamily="34" charset="0"/>
              </a:rPr>
              <a:t>Belakang</a:t>
            </a:r>
            <a:endParaRPr lang="en-US" altLang="ko-KR" dirty="0"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514350" indent="-514350">
              <a:buAutoNum type="romanLcPeriod"/>
            </a:pPr>
            <a:r>
              <a:rPr lang="en-US" altLang="ko-KR" dirty="0" err="1">
                <a:solidFill>
                  <a:schemeClr val="bg1"/>
                </a:solidFill>
                <a:effectLst/>
                <a:cs typeface="Arial" pitchFamily="34" charset="0"/>
              </a:rPr>
              <a:t>Jalan</a:t>
            </a:r>
            <a:r>
              <a:rPr lang="en-US" altLang="ko-KR" dirty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effectLst/>
                <a:cs typeface="Arial" pitchFamily="34" charset="0"/>
              </a:rPr>
              <a:t>Bandaran</a:t>
            </a:r>
            <a:endParaRPr lang="en-US" altLang="ko-KR" sz="2400" dirty="0"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indent="0">
              <a:buNone/>
            </a:pPr>
            <a:endParaRPr lang="en-US" altLang="ko-KR" dirty="0">
              <a:solidFill>
                <a:schemeClr val="bg1"/>
              </a:solidFill>
              <a:effectLst/>
              <a:cs typeface="Arial" pitchFamily="34" charset="0"/>
            </a:endParaRPr>
          </a:p>
          <a:p>
            <a:pPr algn="just"/>
            <a:endParaRPr lang="ko-KR" altLang="en-US" dirty="0">
              <a:solidFill>
                <a:schemeClr val="bg1"/>
              </a:solidFill>
              <a:effectLst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0153" y="2188023"/>
            <a:ext cx="2818034" cy="33636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Pengukuran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tahun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pertama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menggunakan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nilai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kos</a:t>
            </a:r>
            <a:r>
              <a:rPr lang="en-US" sz="2400" dirty="0">
                <a:solidFill>
                  <a:schemeClr val="bg1"/>
                </a:solidFill>
                <a:effectLst/>
              </a:rPr>
              <a:t> material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pasaran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tahun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semasa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jalan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raya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mengikut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spesifikasi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jalan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berdasarkan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penilaian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daripada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Juruukur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Bahan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altLang="ko-KR" sz="2200" i="1" dirty="0" smtClean="0">
                <a:solidFill>
                  <a:schemeClr val="bg1"/>
                </a:solidFill>
                <a:effectLst/>
                <a:cs typeface="Arial" pitchFamily="34" charset="0"/>
              </a:rPr>
              <a:t>(Quantity Surveyor) </a:t>
            </a:r>
            <a:r>
              <a:rPr lang="en-US" altLang="ko-KR" sz="2200" dirty="0" err="1" smtClean="0">
                <a:solidFill>
                  <a:schemeClr val="bg1"/>
                </a:solidFill>
                <a:effectLst/>
                <a:cs typeface="Arial" pitchFamily="34" charset="0"/>
              </a:rPr>
              <a:t>Majlis</a:t>
            </a:r>
            <a:r>
              <a:rPr lang="en-US" altLang="ko-KR" sz="2200" dirty="0" smtClean="0">
                <a:solidFill>
                  <a:schemeClr val="bg1"/>
                </a:solidFill>
                <a:effectLst/>
                <a:cs typeface="Arial" pitchFamily="34" charset="0"/>
              </a:rPr>
              <a:t>. </a:t>
            </a:r>
          </a:p>
          <a:p>
            <a:endParaRPr lang="en-US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98690" y="3292919"/>
            <a:ext cx="696685" cy="72934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107319" y="3287482"/>
            <a:ext cx="696685" cy="72934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8856111" y="2188023"/>
            <a:ext cx="2673026" cy="33636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Kos per meter </a:t>
            </a:r>
            <a:r>
              <a:rPr lang="en-US" dirty="0" err="1">
                <a:solidFill>
                  <a:schemeClr val="bg1"/>
                </a:solidFill>
              </a:rPr>
              <a:t>persegi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berdasarkan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elemen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berikut</a:t>
            </a:r>
            <a:endParaRPr lang="en-US" dirty="0">
              <a:solidFill>
                <a:schemeClr val="bg1"/>
              </a:solidFill>
            </a:endParaRPr>
          </a:p>
          <a:p>
            <a:pPr marL="3873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i="1" dirty="0" err="1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  <a:r>
              <a:rPr lang="en-US" i="1" dirty="0">
                <a:solidFill>
                  <a:schemeClr val="bg1"/>
                </a:solidFill>
                <a:cs typeface="Arial" panose="020B0604020202020204" pitchFamily="34" charset="0"/>
              </a:rPr>
              <a:t>) </a:t>
            </a:r>
            <a:r>
              <a:rPr lang="en-US" i="1" dirty="0" err="1">
                <a:solidFill>
                  <a:schemeClr val="bg1"/>
                </a:solidFill>
                <a:cs typeface="Arial" panose="020B0604020202020204" pitchFamily="34" charset="0"/>
              </a:rPr>
              <a:t>Prelimineries</a:t>
            </a:r>
            <a:endParaRPr lang="en-US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873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chemeClr val="bg1"/>
                </a:solidFill>
                <a:cs typeface="Arial" panose="020B0604020202020204" pitchFamily="34" charset="0"/>
              </a:rPr>
              <a:t>ii) Site Clearance</a:t>
            </a:r>
          </a:p>
          <a:p>
            <a:pPr marL="3873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chemeClr val="bg1"/>
                </a:solidFill>
                <a:cs typeface="Arial" panose="020B0604020202020204" pitchFamily="34" charset="0"/>
              </a:rPr>
              <a:t>iii) Earthwork</a:t>
            </a:r>
          </a:p>
          <a:p>
            <a:pPr marL="38735" indent="0" algn="just"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en-US" i="1" dirty="0" smtClean="0">
                <a:solidFill>
                  <a:schemeClr val="bg1"/>
                </a:solidFill>
                <a:cs typeface="Arial" panose="020B0604020202020204" pitchFamily="34" charset="0"/>
              </a:rPr>
              <a:t>(iv</a:t>
            </a:r>
            <a:r>
              <a:rPr lang="en-US" i="1" dirty="0">
                <a:solidFill>
                  <a:schemeClr val="bg1"/>
                </a:solidFill>
                <a:cs typeface="Arial" panose="020B0604020202020204" pitchFamily="34" charset="0"/>
              </a:rPr>
              <a:t>) Road </a:t>
            </a:r>
            <a:r>
              <a:rPr lang="en-US" i="1" dirty="0" smtClean="0">
                <a:solidFill>
                  <a:schemeClr val="bg1"/>
                </a:solidFill>
                <a:cs typeface="Arial" panose="020B0604020202020204" pitchFamily="34" charset="0"/>
              </a:rPr>
              <a:t>Work</a:t>
            </a:r>
          </a:p>
          <a:p>
            <a:pPr marL="38735" indent="0" algn="just"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en-US" i="1" dirty="0" smtClean="0">
                <a:solidFill>
                  <a:schemeClr val="bg1"/>
                </a:solidFill>
                <a:cs typeface="Arial" panose="020B0604020202020204" pitchFamily="34" charset="0"/>
              </a:rPr>
              <a:t>(v) Road Furniture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 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02" y="1529133"/>
            <a:ext cx="6985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PENGUKURAN SEMASA PENGIKTIRAFAN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189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599</TotalTime>
  <Words>579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맑은 고딕</vt:lpstr>
      <vt:lpstr>Arial</vt:lpstr>
      <vt:lpstr>Bookman Old Style</vt:lpstr>
      <vt:lpstr>Calibri</vt:lpstr>
      <vt:lpstr>Franklin Gothic Book</vt:lpstr>
      <vt:lpstr>Rockwell</vt:lpstr>
      <vt:lpstr>Damask</vt:lpstr>
      <vt:lpstr>ASET INFRASTRUKTUR (MPSAS 17) - PENGUKURAN </vt:lpstr>
      <vt:lpstr>PENDAHULUAN</vt:lpstr>
      <vt:lpstr>PENDAHULUAN</vt:lpstr>
      <vt:lpstr>GERAK KERJA KE ARAH PENGIKTIRAFAN ASET INFRASTRUKTUR</vt:lpstr>
      <vt:lpstr>ISU PENGUKURAN</vt:lpstr>
      <vt:lpstr>ISU PENGUKURAN</vt:lpstr>
      <vt:lpstr>ISU PENGUKURAN</vt:lpstr>
      <vt:lpstr>ISU PENGUKURAN</vt:lpstr>
      <vt:lpstr>PENGUKURAN ASET INFRASTRUKTUR  </vt:lpstr>
      <vt:lpstr> PENGUKURAN ASET INFRASTRUKTUR  </vt:lpstr>
      <vt:lpstr> PENGUKURAN ASET INFRASTRUKTUR  </vt:lpstr>
      <vt:lpstr>KOS SUSULAN</vt:lpstr>
      <vt:lpstr>GARIS PANDUAN ASET INFRASTRUKTUR MAJLIS PERBANDARAN SEREMBAN  31 DISEMBER 2018 </vt:lpstr>
      <vt:lpstr>GARIS PANDUAN ASET INFRASTRUKTUR MAJLIS PERBANDARAN SEREMBAN  31 DISEMBER 2018 </vt:lpstr>
      <vt:lpstr>GARIS PANDUAN ASET INFRASTRUKTUR MAJLIS PERBANDARAN SEREMBAN  31 DISEMBER 2018 </vt:lpstr>
      <vt:lpstr>ILUSTRASI PENYATA KEWANGAN  MAJLIS PERBANDARAN SEREMBAN  31 DISEMBER 2018 </vt:lpstr>
      <vt:lpstr>ILUSTRASI PENYATA KEWANGAN  MAJLIS PERBANDARAN SEREMBAN  31 DISEMBER 2018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 PENGUKURAN DAN PENILAIAN ASET INFRASTRUKTUR</dc:title>
  <dc:creator>user</dc:creator>
  <cp:lastModifiedBy>Irnama Bin Kamuri</cp:lastModifiedBy>
  <cp:revision>55</cp:revision>
  <cp:lastPrinted>2019-03-26T09:17:44Z</cp:lastPrinted>
  <dcterms:created xsi:type="dcterms:W3CDTF">2019-03-21T01:31:48Z</dcterms:created>
  <dcterms:modified xsi:type="dcterms:W3CDTF">2019-03-26T10:20:37Z</dcterms:modified>
</cp:coreProperties>
</file>